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  <p:sldId id="272" r:id="rId11"/>
    <p:sldId id="267" r:id="rId12"/>
    <p:sldId id="268" r:id="rId13"/>
    <p:sldId id="269" r:id="rId14"/>
    <p:sldId id="266" r:id="rId15"/>
    <p:sldId id="270" r:id="rId16"/>
    <p:sldId id="271" r:id="rId17"/>
    <p:sldId id="274" r:id="rId18"/>
    <p:sldId id="273" r:id="rId19"/>
    <p:sldId id="275" r:id="rId20"/>
    <p:sldId id="278" r:id="rId21"/>
    <p:sldId id="276" r:id="rId22"/>
    <p:sldId id="280" r:id="rId23"/>
    <p:sldId id="260" r:id="rId24"/>
  </p:sldIdLst>
  <p:sldSz cx="10058400" cy="7315200"/>
  <p:notesSz cx="9283700" cy="7004050"/>
  <p:defaultTextStyle>
    <a:defPPr>
      <a:defRPr lang="en-US"/>
    </a:defPPr>
    <a:lvl1pPr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FF"/>
    <a:srgbClr val="FFFF00"/>
    <a:srgbClr val="009900"/>
    <a:srgbClr val="CC0000"/>
    <a:srgbClr val="FFCC99"/>
    <a:srgbClr val="FFFF99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995" autoAdjust="0"/>
    <p:restoredTop sz="94648" autoAdjust="0"/>
  </p:normalViewPr>
  <p:slideViewPr>
    <p:cSldViewPr>
      <p:cViewPr varScale="1">
        <p:scale>
          <a:sx n="99" d="100"/>
          <a:sy n="99" d="100"/>
        </p:scale>
        <p:origin x="-1536" y="-102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-1128" y="-84"/>
      </p:cViewPr>
      <p:guideLst>
        <p:guide orient="horz" pos="2206"/>
        <p:guide pos="29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D32A9F05-40BF-4894-8A67-3BF5B2AEF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36863" y="525463"/>
            <a:ext cx="360997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2632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43E5C2D0-42FC-43F4-A4D7-DCCD7DEBC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379E5-E381-4E32-A793-D85EC7B1E33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AE1F8-65AF-4EE6-ABFE-33C35753EC1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F3DA3-3B09-484C-93C4-4C8ED16077F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4FBA2-3700-485D-8273-D56AB3648FE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7A9E50-0A6E-468F-BA75-3B32893576A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BD206-1168-427B-A78D-539237BB240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778AB-3C23-45B6-BDE0-506AE648707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1787525"/>
            <a:ext cx="8550275" cy="1951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144963"/>
            <a:ext cx="7042150" cy="18700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822C7-4CEB-4295-98D0-CDC96A8A7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0723-056C-4E10-9215-04B40694B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406400"/>
            <a:ext cx="2262188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06400"/>
            <a:ext cx="6637337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1A233-D5D6-40B0-A5AE-9F76EC913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06400"/>
            <a:ext cx="9051925" cy="1463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623EB-ACC0-4FA8-A7A0-EDD090FC2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2C494-6738-4612-99F3-AE7FB3F73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16261-DC1D-4165-A8FE-3974BC1AD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22BB-F016-401D-BD2A-351C2D6AA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61808-643D-4E68-B177-F1DFE8BBD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3FD53-C2B9-43A9-AC57-3311D95F1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D01F-8C7D-4330-9EDF-059551C6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F247A-D9CD-415B-98F0-DB0B75E35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62010-27EA-430B-BD01-213ACB6AC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06400"/>
            <a:ext cx="90519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295400"/>
            <a:ext cx="9051925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73EE43A-E4C5-484A-9FED-E3DA80BA1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lang="en-US" sz="2400" dirty="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73063" indent="-373063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400" dirty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200" dirty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41425" indent="-249238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92D05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000" dirty="0">
          <a:solidFill>
            <a:srgbClr val="75A3D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33613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BFBFB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908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480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052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624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2051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44475"/>
            <a:ext cx="9051925" cy="893763"/>
          </a:xfrm>
        </p:spPr>
        <p:txBody>
          <a:bodyPr/>
          <a:lstStyle/>
          <a:p>
            <a:pPr eaLnBrk="1" hangingPunct="1">
              <a:defRPr/>
            </a:pPr>
            <a:r>
              <a:rPr smtClean="0"/>
              <a:t>Synopsis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44638"/>
            <a:ext cx="9304337" cy="5226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2 Introductory Poems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“To the Reader” (summary)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“An Advertisement to the Reader” (defense of authorship)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To the Reader: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When men, let them make what they will their own,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Till they know this, are to themselves unknown.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…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For my part, I myself was in the town, …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27BA5-8ECA-4126-B3A7-2B164D74543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To the Reader: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err="1" smtClean="0">
                <a:solidFill>
                  <a:schemeClr val="tx1"/>
                </a:solidFill>
              </a:rPr>
              <a:t>Mansoul</a:t>
            </a:r>
            <a:r>
              <a:rPr smtClean="0">
                <a:solidFill>
                  <a:schemeClr val="tx1"/>
                </a:solidFill>
              </a:rPr>
              <a:t>, the desire of both princes was: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One keep his gain would, </a:t>
            </a:r>
            <a:r>
              <a:rPr err="1" smtClean="0">
                <a:solidFill>
                  <a:schemeClr val="tx1"/>
                </a:solidFill>
              </a:rPr>
              <a:t>t'other</a:t>
            </a:r>
            <a:r>
              <a:rPr smtClean="0">
                <a:solidFill>
                  <a:schemeClr val="tx1"/>
                </a:solidFill>
              </a:rPr>
              <a:t> gain his loss.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C3549-A06C-42F6-9F24-BB089E6BAAC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To the Reader: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err="1" smtClean="0">
                <a:solidFill>
                  <a:schemeClr val="tx1"/>
                </a:solidFill>
              </a:rPr>
              <a:t>Mansoul</a:t>
            </a:r>
            <a:r>
              <a:rPr smtClean="0">
                <a:solidFill>
                  <a:schemeClr val="tx1"/>
                </a:solidFill>
              </a:rPr>
              <a:t>! her mighty wars, they did portend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Her weal or woe, and that world without end: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Wherefore she must be more </a:t>
            </a:r>
            <a:r>
              <a:rPr err="1" smtClean="0">
                <a:solidFill>
                  <a:schemeClr val="tx1"/>
                </a:solidFill>
              </a:rPr>
              <a:t>concern'd</a:t>
            </a:r>
            <a:r>
              <a:rPr smtClean="0">
                <a:solidFill>
                  <a:schemeClr val="tx1"/>
                </a:solidFill>
              </a:rPr>
              <a:t> than they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Whose fears begin, and end the selfsame day;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…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With those, which, if a Christian, thou wilt see</a:t>
            </a:r>
          </a:p>
          <a:p>
            <a:pPr>
              <a:buFont typeface="Arial" charset="0"/>
              <a:buNone/>
              <a:defRPr/>
            </a:pPr>
            <a:r>
              <a:rPr smtClean="0">
                <a:solidFill>
                  <a:schemeClr val="tx1"/>
                </a:solidFill>
              </a:rPr>
              <a:t>Not small, but things of greatest moment be.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A8941-5922-4354-8572-BC04A4BF66D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44475"/>
            <a:ext cx="9051925" cy="893763"/>
          </a:xfrm>
        </p:spPr>
        <p:txBody>
          <a:bodyPr/>
          <a:lstStyle/>
          <a:p>
            <a:pPr eaLnBrk="1" hangingPunct="1">
              <a:defRPr/>
            </a:pPr>
            <a:r>
              <a:rPr smtClean="0"/>
              <a:t>Synopsis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44638"/>
            <a:ext cx="9304337" cy="5226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2 Introductory Poems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“To the Reader” (summary)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“An Advertisement to the Reader” (defense of authorship)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In my travels… (Bunyan’s conversion and call to preach)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Description of town of </a:t>
            </a:r>
            <a:r>
              <a:rPr sz="2100" err="1" smtClean="0"/>
              <a:t>Mansoul</a:t>
            </a:r>
            <a:r>
              <a:rPr sz="2100" smtClean="0"/>
              <a:t> in the continent of Universe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4800"/>
            <a:ext cx="9051925" cy="660400"/>
          </a:xfrm>
        </p:spPr>
        <p:txBody>
          <a:bodyPr/>
          <a:lstStyle/>
          <a:p>
            <a:pPr>
              <a:defRPr/>
            </a:pPr>
            <a:r>
              <a:rPr err="1" smtClean="0"/>
              <a:t>Mansoul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143000"/>
            <a:ext cx="9051925" cy="556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smtClean="0"/>
              <a:t>“There is not its equal under the whole heaven.”</a:t>
            </a:r>
          </a:p>
          <a:p>
            <a:pPr lvl="1">
              <a:defRPr/>
            </a:pPr>
            <a:r>
              <a:rPr smtClean="0"/>
              <a:t>Lies between two worlds</a:t>
            </a:r>
          </a:p>
          <a:p>
            <a:pPr lvl="1">
              <a:defRPr/>
            </a:pPr>
            <a:r>
              <a:rPr smtClean="0"/>
              <a:t>Built and founded by </a:t>
            </a:r>
            <a:r>
              <a:rPr err="1" smtClean="0"/>
              <a:t>Shaddai</a:t>
            </a:r>
            <a:endParaRPr smtClean="0"/>
          </a:p>
          <a:p>
            <a:pPr lvl="2">
              <a:defRPr/>
            </a:pPr>
            <a:r>
              <a:rPr smtClean="0"/>
              <a:t>For His own delight</a:t>
            </a:r>
          </a:p>
          <a:p>
            <a:pPr lvl="2">
              <a:defRPr/>
            </a:pPr>
            <a:r>
              <a:rPr smtClean="0"/>
              <a:t>The pinnacle of His creation</a:t>
            </a:r>
          </a:p>
          <a:p>
            <a:pPr lvl="1">
              <a:defRPr/>
            </a:pPr>
            <a:r>
              <a:rPr smtClean="0"/>
              <a:t>Intended to have dominion over all</a:t>
            </a:r>
          </a:p>
          <a:p>
            <a:pPr lvl="1">
              <a:defRPr/>
            </a:pPr>
            <a:r>
              <a:rPr smtClean="0"/>
              <a:t>Entered through one of 5 gates:</a:t>
            </a:r>
          </a:p>
          <a:p>
            <a:pPr lvl="2">
              <a:defRPr/>
            </a:pPr>
            <a:r>
              <a:rPr smtClean="0"/>
              <a:t>Ear, Eye, Mouth, Nose, Feel</a:t>
            </a:r>
          </a:p>
          <a:p>
            <a:pPr lvl="1">
              <a:defRPr/>
            </a:pPr>
            <a:r>
              <a:rPr smtClean="0"/>
              <a:t>Was perpetually defendable</a:t>
            </a:r>
          </a:p>
          <a:p>
            <a:pPr lvl="2">
              <a:defRPr/>
            </a:pPr>
            <a:r>
              <a:rPr smtClean="0"/>
              <a:t>Had well-built walls</a:t>
            </a:r>
          </a:p>
          <a:p>
            <a:pPr lvl="2">
              <a:defRPr/>
            </a:pPr>
            <a:r>
              <a:rPr smtClean="0"/>
              <a:t>Had abundant provisions</a:t>
            </a:r>
          </a:p>
          <a:p>
            <a:pPr lvl="2">
              <a:defRPr/>
            </a:pPr>
            <a:r>
              <a:rPr smtClean="0"/>
              <a:t>Could not be penetrated except by consent</a:t>
            </a:r>
          </a:p>
          <a:p>
            <a:pPr lvl="1">
              <a:defRPr/>
            </a:pPr>
            <a:r>
              <a:rPr smtClean="0"/>
              <a:t>Operated under the best law</a:t>
            </a:r>
          </a:p>
          <a:p>
            <a:pPr lvl="1">
              <a:defRPr/>
            </a:pPr>
            <a:r>
              <a:rPr smtClean="0"/>
              <a:t>Had </a:t>
            </a:r>
            <a:r>
              <a:rPr err="1" smtClean="0"/>
              <a:t>Shaddai’s</a:t>
            </a:r>
            <a:r>
              <a:rPr smtClean="0"/>
              <a:t> constant attention</a:t>
            </a:r>
          </a:p>
          <a:p>
            <a:pPr lvl="1"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36DFB-D870-43DC-83DC-3788611F744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6389" name="Picture 5" descr="worldcastlec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057400"/>
            <a:ext cx="2141538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44475"/>
            <a:ext cx="9051925" cy="893763"/>
          </a:xfrm>
        </p:spPr>
        <p:txBody>
          <a:bodyPr/>
          <a:lstStyle/>
          <a:p>
            <a:pPr eaLnBrk="1" hangingPunct="1">
              <a:defRPr/>
            </a:pPr>
            <a:r>
              <a:rPr smtClean="0"/>
              <a:t>Synopsis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44638"/>
            <a:ext cx="9304337" cy="5226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2 Introductory Poems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“To the Reader” (summary)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“An Advertisement to the Reader” (defense of authorship)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In my travels… (Bunyan’s conversion and call to preach)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Description of town of </a:t>
            </a:r>
            <a:r>
              <a:rPr sz="2100" err="1" smtClean="0"/>
              <a:t>Mansoul</a:t>
            </a:r>
            <a:r>
              <a:rPr sz="2100" smtClean="0"/>
              <a:t> in the continent of Universe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Built by </a:t>
            </a:r>
            <a:r>
              <a:rPr sz="2100" err="1" smtClean="0"/>
              <a:t>Shaddai</a:t>
            </a:r>
            <a:endParaRPr sz="2100" smtClean="0"/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Enjoyed great privileges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Pinnacle of His creation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5 gates (Ear-gate, Eye-gate, Mouth-gate, Nose-gate, Feel-gate)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Prior assault of </a:t>
            </a:r>
            <a:r>
              <a:rPr sz="2100" err="1" smtClean="0"/>
              <a:t>Diabolus</a:t>
            </a:r>
            <a:endParaRPr sz="2100" smtClean="0"/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1900" err="1" smtClean="0"/>
              <a:t>Diabolonians</a:t>
            </a:r>
            <a:r>
              <a:rPr sz="1900" smtClean="0"/>
              <a:t> interest in </a:t>
            </a:r>
            <a:r>
              <a:rPr sz="1900" err="1" smtClean="0"/>
              <a:t>Mansoul</a:t>
            </a:r>
            <a:endParaRPr sz="19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06400"/>
            <a:ext cx="9051925" cy="893763"/>
          </a:xfrm>
        </p:spPr>
        <p:txBody>
          <a:bodyPr/>
          <a:lstStyle/>
          <a:p>
            <a:pPr eaLnBrk="1" hangingPunct="1">
              <a:defRPr/>
            </a:pPr>
            <a:r>
              <a:rPr sz="3500" smtClean="0">
                <a:solidFill>
                  <a:schemeClr val="folHlink"/>
                </a:solidFill>
              </a:rPr>
              <a:t>Character Sketches: Main Forces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381125"/>
            <a:ext cx="9051925" cy="5608638"/>
          </a:xfrm>
        </p:spPr>
        <p:txBody>
          <a:bodyPr/>
          <a:lstStyle/>
          <a:p>
            <a:pPr marL="414338" indent="-414338" eaLnBrk="1" hangingPunct="1">
              <a:lnSpc>
                <a:spcPct val="80000"/>
              </a:lnSpc>
              <a:buSzPct val="80000"/>
              <a:buFontTx/>
              <a:buChar char="•"/>
              <a:defRPr/>
            </a:pPr>
            <a:r>
              <a:rPr sz="2000" err="1" smtClean="0">
                <a:solidFill>
                  <a:schemeClr val="folHlink"/>
                </a:solidFill>
              </a:rPr>
              <a:t>Shaddai</a:t>
            </a:r>
            <a:endParaRPr sz="2000" smtClean="0">
              <a:solidFill>
                <a:schemeClr val="folHlink"/>
              </a:solidFill>
            </a:endParaRP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A Hebrew title frequently used of God the Father in the OT</a:t>
            </a: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Translated “Almighty”</a:t>
            </a: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Communicates His All-sufficiency</a:t>
            </a: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Comes from the Hebrew word for breast – nourishment</a:t>
            </a: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Rightful owner of </a:t>
            </a:r>
            <a:r>
              <a:rPr sz="1700" err="1" smtClean="0"/>
              <a:t>Mansoul</a:t>
            </a:r>
            <a:r>
              <a:rPr sz="1700" smtClean="0"/>
              <a:t/>
            </a:r>
            <a:br>
              <a:rPr sz="1700" smtClean="0"/>
            </a:br>
            <a:endParaRPr sz="1700" smtClean="0"/>
          </a:p>
          <a:p>
            <a:pPr marL="414338" indent="-414338" eaLnBrk="1" hangingPunct="1">
              <a:lnSpc>
                <a:spcPct val="80000"/>
              </a:lnSpc>
              <a:buSzPct val="80000"/>
              <a:buFontTx/>
              <a:buChar char="•"/>
              <a:defRPr/>
            </a:pPr>
            <a:r>
              <a:rPr sz="2000" err="1" smtClean="0">
                <a:solidFill>
                  <a:schemeClr val="folHlink"/>
                </a:solidFill>
              </a:rPr>
              <a:t>Diabolus</a:t>
            </a:r>
            <a:endParaRPr sz="2000" smtClean="0">
              <a:solidFill>
                <a:schemeClr val="folHlink"/>
              </a:solidFill>
            </a:endParaRPr>
          </a:p>
          <a:p>
            <a:pPr marL="868363" lvl="1" indent="-371475" eaLnBrk="1" hangingPunct="1">
              <a:lnSpc>
                <a:spcPct val="80000"/>
              </a:lnSpc>
              <a:buSzPct val="80000"/>
              <a:buFontTx/>
              <a:buChar char="•"/>
              <a:defRPr/>
            </a:pPr>
            <a:r>
              <a:rPr sz="1700" smtClean="0"/>
              <a:t>King of the Blacks (Dark world)</a:t>
            </a: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Great and mighty, but poor and beggarly prince</a:t>
            </a: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Greek and Latin name for the Devil</a:t>
            </a: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Signifies the Accuser or Slanderer</a:t>
            </a: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The head of the whole company of fallen spirits</a:t>
            </a:r>
          </a:p>
          <a:p>
            <a:pPr marL="414338" indent="-414338" eaLnBrk="1" hangingPunct="1">
              <a:lnSpc>
                <a:spcPct val="80000"/>
              </a:lnSpc>
              <a:buFontTx/>
              <a:buChar char="•"/>
              <a:defRPr/>
            </a:pPr>
            <a:endParaRPr sz="1500" smtClean="0"/>
          </a:p>
          <a:p>
            <a:pPr marL="414338" indent="-414338" eaLnBrk="1" hangingPunct="1">
              <a:lnSpc>
                <a:spcPct val="80000"/>
              </a:lnSpc>
              <a:buFontTx/>
              <a:buChar char="•"/>
              <a:defRPr/>
            </a:pPr>
            <a:r>
              <a:rPr sz="2000" err="1" smtClean="0">
                <a:solidFill>
                  <a:schemeClr val="folHlink"/>
                </a:solidFill>
              </a:rPr>
              <a:t>Mansoulians</a:t>
            </a:r>
            <a:endParaRPr sz="2000" smtClean="0">
              <a:solidFill>
                <a:schemeClr val="folHlink"/>
              </a:solidFill>
            </a:endParaRPr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Natives of </a:t>
            </a:r>
            <a:r>
              <a:rPr sz="1700" err="1" smtClean="0"/>
              <a:t>Mansoul</a:t>
            </a:r>
            <a:endParaRPr sz="1700" smtClean="0"/>
          </a:p>
          <a:p>
            <a:pPr marL="868363" lvl="1" indent="-371475" eaLnBrk="1" hangingPunct="1">
              <a:lnSpc>
                <a:spcPct val="80000"/>
              </a:lnSpc>
              <a:buFontTx/>
              <a:buChar char="•"/>
              <a:defRPr/>
            </a:pPr>
            <a:r>
              <a:rPr sz="1700" smtClean="0"/>
              <a:t>Parts of the inner man</a:t>
            </a:r>
            <a:br>
              <a:rPr sz="1700" smtClean="0"/>
            </a:br>
            <a:endParaRPr sz="1700" smtClean="0"/>
          </a:p>
          <a:p>
            <a:pPr marL="414338" indent="-414338" eaLnBrk="1" hangingPunct="1">
              <a:lnSpc>
                <a:spcPct val="80000"/>
              </a:lnSpc>
              <a:buSzPct val="80000"/>
              <a:buFontTx/>
              <a:buChar char="•"/>
              <a:defRPr/>
            </a:pPr>
            <a:r>
              <a:rPr sz="2000" err="1" smtClean="0">
                <a:solidFill>
                  <a:schemeClr val="folHlink"/>
                </a:solidFill>
              </a:rPr>
              <a:t>Diabolonians</a:t>
            </a:r>
            <a:endParaRPr sz="2000" smtClean="0"/>
          </a:p>
          <a:p>
            <a:pPr marL="868363" lvl="1" indent="-371475" eaLnBrk="1" hangingPunct="1">
              <a:lnSpc>
                <a:spcPct val="80000"/>
              </a:lnSpc>
              <a:buSzPct val="80000"/>
              <a:buFontTx/>
              <a:buChar char="•"/>
              <a:defRPr/>
            </a:pPr>
            <a:r>
              <a:rPr sz="1700" smtClean="0"/>
              <a:t>Intruders, often residing for extended time in </a:t>
            </a:r>
            <a:r>
              <a:rPr sz="1700" err="1" smtClean="0"/>
              <a:t>Mansoul</a:t>
            </a:r>
            <a:endParaRPr sz="1700" smtClean="0"/>
          </a:p>
          <a:p>
            <a:pPr marL="868363" lvl="1" indent="-371475" eaLnBrk="1" hangingPunct="1">
              <a:lnSpc>
                <a:spcPct val="80000"/>
              </a:lnSpc>
              <a:buSzPct val="80000"/>
              <a:buFontTx/>
              <a:buChar char="•"/>
              <a:defRPr/>
            </a:pPr>
            <a:r>
              <a:rPr sz="1700" smtClean="0"/>
              <a:t>Elements of the flesh that reside in every believer (even after salvation)</a:t>
            </a:r>
          </a:p>
          <a:p>
            <a:pPr marL="414338" indent="-414338" eaLnBrk="1" hangingPunct="1">
              <a:lnSpc>
                <a:spcPct val="80000"/>
              </a:lnSpc>
              <a:buSzPct val="80000"/>
              <a:buFontTx/>
              <a:buChar char="•"/>
              <a:defRPr/>
            </a:pPr>
            <a:endParaRPr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1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1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1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17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17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17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44475"/>
            <a:ext cx="9051925" cy="893763"/>
          </a:xfrm>
        </p:spPr>
        <p:txBody>
          <a:bodyPr/>
          <a:lstStyle/>
          <a:p>
            <a:pPr eaLnBrk="1" hangingPunct="1">
              <a:defRPr/>
            </a:pPr>
            <a:r>
              <a:rPr smtClean="0"/>
              <a:t>Synopsis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44638"/>
            <a:ext cx="9304337" cy="5226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2 Introductory Poems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“To the Reader” (summary)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“An Advertisement to the Reader” (defense of authorship)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In my travels… (Bunyan’s conversion and call to preach)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Description of town of </a:t>
            </a:r>
            <a:r>
              <a:rPr sz="2100" err="1" smtClean="0"/>
              <a:t>Mansoul</a:t>
            </a:r>
            <a:r>
              <a:rPr sz="2100" smtClean="0"/>
              <a:t> in the continent of Universe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Built by </a:t>
            </a:r>
            <a:r>
              <a:rPr sz="2100" err="1" smtClean="0"/>
              <a:t>Shaddai</a:t>
            </a:r>
            <a:endParaRPr sz="2100" smtClean="0"/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Enjoyed great privileges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Pinnacle of His creation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5 gates (Ear-gate, Eye-gate, Mouth-gate, Nose-gate, Feel-gate)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Prior assault of </a:t>
            </a:r>
            <a:r>
              <a:rPr sz="2100" err="1" smtClean="0"/>
              <a:t>Diabolus</a:t>
            </a:r>
            <a:endParaRPr sz="2100" smtClean="0"/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1900" err="1" smtClean="0"/>
              <a:t>Diabolonians</a:t>
            </a:r>
            <a:r>
              <a:rPr sz="1900" smtClean="0"/>
              <a:t> interest in </a:t>
            </a:r>
            <a:r>
              <a:rPr sz="1900" err="1" smtClean="0"/>
              <a:t>Mansoul</a:t>
            </a:r>
            <a:endParaRPr sz="190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Council of war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sz="2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06400"/>
            <a:ext cx="9051925" cy="893763"/>
          </a:xfrm>
        </p:spPr>
        <p:txBody>
          <a:bodyPr/>
          <a:lstStyle/>
          <a:p>
            <a:pPr eaLnBrk="1" hangingPunct="1">
              <a:defRPr/>
            </a:pPr>
            <a:r>
              <a:rPr sz="3500" smtClean="0">
                <a:solidFill>
                  <a:schemeClr val="tx1"/>
                </a:solidFill>
              </a:rPr>
              <a:t>Character Sketches: War Council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9051925" cy="4389438"/>
          </a:xfrm>
        </p:spPr>
        <p:txBody>
          <a:bodyPr/>
          <a:lstStyle/>
          <a:p>
            <a:pPr marL="414338" indent="-414338" eaLnBrk="1" hangingPunct="1">
              <a:lnSpc>
                <a:spcPct val="80000"/>
              </a:lnSpc>
              <a:spcBef>
                <a:spcPct val="40000"/>
              </a:spcBef>
              <a:buSzPct val="80000"/>
              <a:buFontTx/>
              <a:buChar char="•"/>
              <a:defRPr/>
            </a:pPr>
            <a:r>
              <a:rPr sz="2000" err="1" smtClean="0">
                <a:solidFill>
                  <a:schemeClr val="folHlink"/>
                </a:solidFill>
              </a:rPr>
              <a:t>Diabolus</a:t>
            </a:r>
            <a:r>
              <a:rPr sz="2000" smtClean="0"/>
              <a:t> </a:t>
            </a:r>
            <a:r>
              <a:rPr sz="2000" smtClean="0">
                <a:solidFill>
                  <a:schemeClr val="tx1"/>
                </a:solidFill>
              </a:rPr>
              <a:t>–</a:t>
            </a:r>
            <a:r>
              <a:rPr sz="2000" smtClean="0"/>
              <a:t> </a:t>
            </a:r>
            <a:r>
              <a:rPr sz="2000" smtClean="0">
                <a:solidFill>
                  <a:schemeClr val="tx1"/>
                </a:solidFill>
              </a:rPr>
              <a:t>The Greek and Latin name for the Devil (Accuser or Slanderer).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40000"/>
              </a:spcBef>
              <a:buSzPct val="80000"/>
              <a:buFontTx/>
              <a:buChar char="•"/>
              <a:defRPr/>
            </a:pPr>
            <a:r>
              <a:rPr sz="2000" err="1" smtClean="0">
                <a:solidFill>
                  <a:srgbClr val="FFCC00"/>
                </a:solidFill>
              </a:rPr>
              <a:t>Alecto</a:t>
            </a:r>
            <a:r>
              <a:rPr sz="2000" smtClean="0">
                <a:solidFill>
                  <a:schemeClr val="tx1"/>
                </a:solidFill>
              </a:rPr>
              <a:t> – Fierce being, one of the Furies (heathen gods), 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40000"/>
              </a:spcBef>
              <a:buSzPct val="80000"/>
              <a:buFontTx/>
              <a:buChar char="•"/>
              <a:defRPr/>
            </a:pPr>
            <a:r>
              <a:rPr sz="2000" err="1" smtClean="0">
                <a:solidFill>
                  <a:srgbClr val="FFCC00"/>
                </a:solidFill>
              </a:rPr>
              <a:t>Tisiphone</a:t>
            </a:r>
            <a:r>
              <a:rPr sz="2000" smtClean="0">
                <a:solidFill>
                  <a:schemeClr val="tx1"/>
                </a:solidFill>
              </a:rPr>
              <a:t> – Another Fury of the lake (sister of </a:t>
            </a:r>
            <a:r>
              <a:rPr sz="2000" err="1" smtClean="0">
                <a:solidFill>
                  <a:schemeClr val="tx1"/>
                </a:solidFill>
              </a:rPr>
              <a:t>Alecto</a:t>
            </a:r>
            <a:r>
              <a:rPr sz="2000" smtClean="0">
                <a:solidFill>
                  <a:schemeClr val="tx1"/>
                </a:solidFill>
              </a:rPr>
              <a:t>). Associated with torment and suffering.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40000"/>
              </a:spcBef>
              <a:buSzPct val="80000"/>
              <a:buFontTx/>
              <a:buChar char="•"/>
              <a:defRPr/>
            </a:pPr>
            <a:r>
              <a:rPr sz="2000" err="1" smtClean="0">
                <a:solidFill>
                  <a:srgbClr val="FFCC00"/>
                </a:solidFill>
              </a:rPr>
              <a:t>Apollyon</a:t>
            </a:r>
            <a:r>
              <a:rPr sz="2000" smtClean="0">
                <a:solidFill>
                  <a:schemeClr val="tx1"/>
                </a:solidFill>
              </a:rPr>
              <a:t> – Destroyer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40000"/>
              </a:spcBef>
              <a:buSzPct val="80000"/>
              <a:buFontTx/>
              <a:buChar char="•"/>
              <a:defRPr/>
            </a:pPr>
            <a:r>
              <a:rPr sz="2000" smtClean="0">
                <a:solidFill>
                  <a:srgbClr val="FFCC00"/>
                </a:solidFill>
              </a:rPr>
              <a:t>Beelzebub</a:t>
            </a:r>
            <a:r>
              <a:rPr sz="2000" smtClean="0">
                <a:solidFill>
                  <a:schemeClr val="tx1"/>
                </a:solidFill>
              </a:rPr>
              <a:t> – Lord of Flies / Filth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40000"/>
              </a:spcBef>
              <a:buSzPct val="80000"/>
              <a:buFontTx/>
              <a:buChar char="•"/>
              <a:defRPr/>
            </a:pPr>
            <a:r>
              <a:rPr sz="2000" smtClean="0">
                <a:solidFill>
                  <a:srgbClr val="FFCC00"/>
                </a:solidFill>
              </a:rPr>
              <a:t>Lucifer</a:t>
            </a:r>
            <a:r>
              <a:rPr sz="2000" smtClean="0">
                <a:solidFill>
                  <a:schemeClr val="tx1"/>
                </a:solidFill>
              </a:rPr>
              <a:t> – The Morning Star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40000"/>
              </a:spcBef>
              <a:buSzPct val="80000"/>
              <a:buFontTx/>
              <a:buChar char="•"/>
              <a:defRPr/>
            </a:pPr>
            <a:r>
              <a:rPr sz="2000" smtClean="0">
                <a:solidFill>
                  <a:srgbClr val="FFCC00"/>
                </a:solidFill>
              </a:rPr>
              <a:t>Ill-pause</a:t>
            </a:r>
            <a:r>
              <a:rPr sz="2000" smtClean="0">
                <a:solidFill>
                  <a:schemeClr val="tx1"/>
                </a:solidFill>
              </a:rPr>
              <a:t> – Orator in difficult speeches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40000"/>
              </a:spcBef>
              <a:buSzPct val="80000"/>
              <a:buFontTx/>
              <a:buChar char="•"/>
              <a:defRPr/>
            </a:pPr>
            <a:r>
              <a:rPr sz="2000" smtClean="0">
                <a:solidFill>
                  <a:srgbClr val="FFCC00"/>
                </a:solidFill>
              </a:rPr>
              <a:t>Legion</a:t>
            </a:r>
            <a:r>
              <a:rPr sz="2000" smtClean="0">
                <a:solidFill>
                  <a:schemeClr val="tx1"/>
                </a:solidFill>
              </a:rPr>
              <a:t> – named of those demonizing the man in Mark 5:9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40000"/>
              </a:spcBef>
              <a:buSzPct val="80000"/>
              <a:buFontTx/>
              <a:buChar char="•"/>
              <a:defRPr/>
            </a:pPr>
            <a:endParaRPr sz="1900" smtClean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503238" y="1625600"/>
            <a:ext cx="90519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/>
          <a:lstStyle/>
          <a:p>
            <a:pPr defTabSz="992188">
              <a:spcBef>
                <a:spcPct val="20000"/>
              </a:spcBef>
              <a:buSzPct val="80000"/>
              <a:defRPr/>
            </a:pPr>
            <a:endParaRPr lang="en-US" sz="21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063" y="38100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3048000"/>
            <a:ext cx="7042150" cy="23574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sz="2200" dirty="0" smtClean="0">
                <a:solidFill>
                  <a:schemeClr val="tx1"/>
                </a:solidFill>
              </a:rPr>
              <a:t>Made By King </a:t>
            </a:r>
            <a:r>
              <a:rPr sz="2200" dirty="0" err="1" smtClean="0">
                <a:solidFill>
                  <a:schemeClr val="tx1"/>
                </a:solidFill>
              </a:rPr>
              <a:t>Shaddai</a:t>
            </a:r>
            <a:r>
              <a:rPr sz="2200" dirty="0" smtClean="0">
                <a:solidFill>
                  <a:schemeClr val="tx1"/>
                </a:solidFill>
              </a:rPr>
              <a:t> Upon </a:t>
            </a:r>
            <a:r>
              <a:rPr sz="2200" dirty="0" err="1" smtClean="0">
                <a:solidFill>
                  <a:schemeClr val="tx1"/>
                </a:solidFill>
              </a:rPr>
              <a:t>Diabolus</a:t>
            </a:r>
            <a:r>
              <a:rPr sz="2200" dirty="0" smtClean="0">
                <a:solidFill>
                  <a:schemeClr val="tx1"/>
                </a:solidFill>
              </a:rPr>
              <a:t> for the Regaining of the Metropolis of the World</a:t>
            </a:r>
          </a:p>
          <a:p>
            <a:pPr eaLnBrk="1" hangingPunct="1">
              <a:lnSpc>
                <a:spcPct val="80000"/>
              </a:lnSpc>
              <a:defRPr/>
            </a:pPr>
            <a:endParaRPr sz="22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sz="2200" dirty="0" smtClean="0">
                <a:solidFill>
                  <a:schemeClr val="tx1"/>
                </a:solidFill>
              </a:rPr>
              <a:t>Or</a:t>
            </a:r>
          </a:p>
          <a:p>
            <a:pPr eaLnBrk="1" hangingPunct="1">
              <a:lnSpc>
                <a:spcPct val="80000"/>
              </a:lnSpc>
              <a:defRPr/>
            </a:pPr>
            <a:endParaRPr sz="22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sz="2200" dirty="0" smtClean="0">
                <a:solidFill>
                  <a:schemeClr val="tx1"/>
                </a:solidFill>
              </a:rPr>
              <a:t>The Losing and Taking Again of the Town of </a:t>
            </a:r>
            <a:r>
              <a:rPr sz="2200" dirty="0" err="1" smtClean="0">
                <a:solidFill>
                  <a:schemeClr val="tx1"/>
                </a:solidFill>
              </a:rPr>
              <a:t>Mansoul</a:t>
            </a:r>
            <a:endParaRPr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44475"/>
            <a:ext cx="9051925" cy="893763"/>
          </a:xfrm>
        </p:spPr>
        <p:txBody>
          <a:bodyPr/>
          <a:lstStyle/>
          <a:p>
            <a:pPr eaLnBrk="1" hangingPunct="1">
              <a:defRPr/>
            </a:pPr>
            <a:r>
              <a:rPr smtClean="0"/>
              <a:t>Synopsis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544638"/>
            <a:ext cx="9304337" cy="5226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2 Introductory Poems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“To the Reader” (summary)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“An Advertisement to the Reader” (defense of authorship)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In my travels… (Bunyan’s conversion and call to preach)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Description of town of </a:t>
            </a:r>
            <a:r>
              <a:rPr sz="2100" err="1" smtClean="0"/>
              <a:t>Mansoul</a:t>
            </a:r>
            <a:r>
              <a:rPr sz="2100" smtClean="0"/>
              <a:t> in the continent of Universe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Built by </a:t>
            </a:r>
            <a:r>
              <a:rPr sz="2100" err="1" smtClean="0"/>
              <a:t>Shaddai</a:t>
            </a:r>
            <a:endParaRPr sz="2100" smtClean="0"/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Enjoyed great privileges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Pinnacle of His creation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5 gates (Ear-gate, Eye-gate, Mouth-gate, Nose-gate, Feel-gate)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Prior assault of </a:t>
            </a:r>
            <a:r>
              <a:rPr sz="2100" err="1" smtClean="0"/>
              <a:t>Diabolus</a:t>
            </a:r>
            <a:endParaRPr sz="2100" smtClean="0"/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1900" err="1" smtClean="0"/>
              <a:t>Diabolonians</a:t>
            </a:r>
            <a:r>
              <a:rPr sz="1900" smtClean="0"/>
              <a:t> interest in </a:t>
            </a:r>
            <a:r>
              <a:rPr sz="1900" err="1" smtClean="0"/>
              <a:t>Mansoul</a:t>
            </a:r>
            <a:endParaRPr sz="1900" smtClean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Council of war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100" smtClean="0"/>
              <a:t>“Assault” at Ear-gate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1900" smtClean="0"/>
              <a:t>Death of Captain Resistance and Lord </a:t>
            </a:r>
            <a:r>
              <a:rPr sz="1900" err="1" smtClean="0"/>
              <a:t>Innocency</a:t>
            </a:r>
            <a:endParaRPr sz="1900" smtClean="0"/>
          </a:p>
          <a:p>
            <a:pPr lvl="1" eaLnBrk="1" hangingPunct="1">
              <a:lnSpc>
                <a:spcPct val="80000"/>
              </a:lnSpc>
              <a:buFontTx/>
              <a:buChar char="•"/>
              <a:defRPr/>
            </a:pPr>
            <a:r>
              <a:rPr sz="1900" smtClean="0"/>
              <a:t>Opening of Ear-gate and Eye-gate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endParaRPr sz="2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7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7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7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61925"/>
            <a:ext cx="9051925" cy="895350"/>
          </a:xfrm>
        </p:spPr>
        <p:txBody>
          <a:bodyPr/>
          <a:lstStyle/>
          <a:p>
            <a:pPr eaLnBrk="1" hangingPunct="1">
              <a:defRPr/>
            </a:pPr>
            <a:r>
              <a:rPr sz="3500" smtClean="0">
                <a:solidFill>
                  <a:schemeClr val="tx1"/>
                </a:solidFill>
              </a:rPr>
              <a:t>Character Sketches: Leaders of </a:t>
            </a:r>
            <a:r>
              <a:rPr sz="3500" err="1" smtClean="0">
                <a:solidFill>
                  <a:schemeClr val="tx1"/>
                </a:solidFill>
              </a:rPr>
              <a:t>Mansoul</a:t>
            </a:r>
            <a:endParaRPr sz="3500" smtClean="0">
              <a:solidFill>
                <a:schemeClr val="tx1"/>
              </a:solidFill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9051925" cy="4144963"/>
          </a:xfrm>
        </p:spPr>
        <p:txBody>
          <a:bodyPr/>
          <a:lstStyle/>
          <a:p>
            <a:pPr marL="414338" indent="-414338" eaLnBrk="1" hangingPunct="1">
              <a:lnSpc>
                <a:spcPct val="80000"/>
              </a:lnSpc>
              <a:spcBef>
                <a:spcPct val="50000"/>
              </a:spcBef>
              <a:buSzPct val="80000"/>
              <a:buFontTx/>
              <a:buChar char="•"/>
              <a:defRPr/>
            </a:pPr>
            <a:r>
              <a:rPr sz="2000" smtClean="0">
                <a:solidFill>
                  <a:schemeClr val="folHlink"/>
                </a:solidFill>
              </a:rPr>
              <a:t>Lord Will-be-will </a:t>
            </a:r>
            <a:r>
              <a:rPr sz="2000" smtClean="0">
                <a:solidFill>
                  <a:schemeClr val="tx1"/>
                </a:solidFill>
              </a:rPr>
              <a:t>– Emphasizes the role of the will in relenting or resisting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50000"/>
              </a:spcBef>
              <a:buSzPct val="80000"/>
              <a:buFontTx/>
              <a:buChar char="•"/>
              <a:defRPr/>
            </a:pPr>
            <a:r>
              <a:rPr sz="2000" smtClean="0">
                <a:solidFill>
                  <a:schemeClr val="folHlink"/>
                </a:solidFill>
              </a:rPr>
              <a:t>Lord-Mayor Mr. Understanding </a:t>
            </a:r>
            <a:r>
              <a:rPr sz="2000" smtClean="0">
                <a:solidFill>
                  <a:schemeClr val="tx1"/>
                </a:solidFill>
              </a:rPr>
              <a:t>– Involved in understanding of truth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50000"/>
              </a:spcBef>
              <a:buSzPct val="80000"/>
              <a:buFontTx/>
              <a:buChar char="•"/>
              <a:defRPr/>
            </a:pPr>
            <a:r>
              <a:rPr sz="2000" smtClean="0">
                <a:solidFill>
                  <a:schemeClr val="folHlink"/>
                </a:solidFill>
              </a:rPr>
              <a:t>Mr. Recorder </a:t>
            </a:r>
            <a:r>
              <a:rPr sz="2000" smtClean="0">
                <a:solidFill>
                  <a:schemeClr val="tx1"/>
                </a:solidFill>
              </a:rPr>
              <a:t>– Memory but particularly Conscience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50000"/>
              </a:spcBef>
              <a:buSzPct val="80000"/>
              <a:buFontTx/>
              <a:buChar char="•"/>
              <a:defRPr/>
            </a:pPr>
            <a:r>
              <a:rPr sz="2000" smtClean="0">
                <a:solidFill>
                  <a:schemeClr val="folHlink"/>
                </a:solidFill>
              </a:rPr>
              <a:t>Captain Resistance</a:t>
            </a:r>
          </a:p>
          <a:p>
            <a:pPr marL="868363" lvl="1" indent="-371475" eaLnBrk="1" hangingPunct="1">
              <a:lnSpc>
                <a:spcPct val="80000"/>
              </a:lnSpc>
              <a:spcBef>
                <a:spcPct val="30000"/>
              </a:spcBef>
              <a:buSzPct val="80000"/>
              <a:buFontTx/>
              <a:buChar char="•"/>
              <a:defRPr/>
            </a:pPr>
            <a:r>
              <a:rPr sz="2000" smtClean="0"/>
              <a:t>Only man of war in the town</a:t>
            </a:r>
          </a:p>
          <a:p>
            <a:pPr marL="868363" lvl="1" indent="-371475" eaLnBrk="1" hangingPunct="1">
              <a:lnSpc>
                <a:spcPct val="80000"/>
              </a:lnSpc>
              <a:spcBef>
                <a:spcPct val="30000"/>
              </a:spcBef>
              <a:buSzPct val="80000"/>
              <a:buFontTx/>
              <a:buChar char="•"/>
              <a:defRPr/>
            </a:pPr>
            <a:r>
              <a:rPr sz="2000" smtClean="0"/>
              <a:t>Resistance to sin</a:t>
            </a:r>
          </a:p>
          <a:p>
            <a:pPr marL="414338" indent="-414338" eaLnBrk="1" hangingPunct="1">
              <a:lnSpc>
                <a:spcPct val="80000"/>
              </a:lnSpc>
              <a:spcBef>
                <a:spcPct val="50000"/>
              </a:spcBef>
              <a:buSzPct val="80000"/>
              <a:buFontTx/>
              <a:buChar char="•"/>
              <a:defRPr/>
            </a:pPr>
            <a:r>
              <a:rPr sz="2000" smtClean="0">
                <a:solidFill>
                  <a:schemeClr val="folHlink"/>
                </a:solidFill>
              </a:rPr>
              <a:t>Lord Innocent</a:t>
            </a:r>
          </a:p>
          <a:p>
            <a:pPr marL="868363" lvl="1" indent="-371475" eaLnBrk="1" hangingPunct="1">
              <a:lnSpc>
                <a:spcPct val="80000"/>
              </a:lnSpc>
              <a:spcBef>
                <a:spcPct val="50000"/>
              </a:spcBef>
              <a:buSzPct val="80000"/>
              <a:buFontTx/>
              <a:buChar char="•"/>
              <a:defRPr/>
            </a:pPr>
            <a:r>
              <a:rPr sz="2000" smtClean="0"/>
              <a:t>Innocence before sin entered</a:t>
            </a:r>
          </a:p>
          <a:p>
            <a:pPr marL="868363" lvl="1" indent="-371475" eaLnBrk="1" hangingPunct="1">
              <a:lnSpc>
                <a:spcPct val="80000"/>
              </a:lnSpc>
              <a:spcBef>
                <a:spcPct val="50000"/>
              </a:spcBef>
              <a:buSzPct val="80000"/>
              <a:buFontTx/>
              <a:buChar char="•"/>
              <a:defRPr/>
            </a:pPr>
            <a:r>
              <a:rPr sz="2000" smtClean="0"/>
              <a:t>When they eat the fruit, he dies.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80470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>
            <a:spAutoFit/>
          </a:bodyPr>
          <a:lstStyle/>
          <a:p>
            <a:pPr defTabSz="992188">
              <a:spcBef>
                <a:spcPct val="50000"/>
              </a:spcBef>
              <a:buFontTx/>
              <a:buNone/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leaders of the town represent the facets of the inner man most immediately involved in responding to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sin: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24200"/>
            <a:ext cx="9051925" cy="660400"/>
          </a:xfrm>
        </p:spPr>
        <p:txBody>
          <a:bodyPr/>
          <a:lstStyle/>
          <a:p>
            <a:pPr>
              <a:defRPr/>
            </a:pPr>
            <a:r>
              <a:rPr sz="4800" smtClean="0"/>
              <a:t>Application</a:t>
            </a:r>
            <a:endParaRPr sz="4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3E440-4076-4161-9816-DA935817222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24579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mtClean="0">
                <a:solidFill>
                  <a:schemeClr val="tx1"/>
                </a:solidFill>
              </a:rPr>
              <a:t>Class Format</a:t>
            </a:r>
          </a:p>
        </p:txBody>
      </p:sp>
      <p:graphicFrame>
        <p:nvGraphicFramePr>
          <p:cNvPr id="150578" name="Group 50"/>
          <p:cNvGraphicFramePr>
            <a:graphicFrameLocks noGrp="1"/>
          </p:cNvGraphicFramePr>
          <p:nvPr>
            <p:ph sz="half" idx="2"/>
          </p:nvPr>
        </p:nvGraphicFramePr>
        <p:xfrm>
          <a:off x="1144588" y="2276475"/>
          <a:ext cx="7794625" cy="2506663"/>
        </p:xfrm>
        <a:graphic>
          <a:graphicData uri="http://schemas.openxmlformats.org/drawingml/2006/table">
            <a:tbl>
              <a:tblPr/>
              <a:tblGrid>
                <a:gridCol w="5729287"/>
                <a:gridCol w="2065338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Segment</a:t>
                      </a:r>
                    </a:p>
                  </a:txBody>
                  <a:tcPr marL="99276" marR="99276" marT="49638" marB="496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Time</a:t>
                      </a:r>
                    </a:p>
                  </a:txBody>
                  <a:tcPr marL="99276" marR="99276" marT="49638" marB="496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Review the week’s assignment</a:t>
                      </a:r>
                    </a:p>
                  </a:txBody>
                  <a:tcPr marL="99276" marR="99276" marT="49638" marB="496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 minutes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9276" marR="99276" marT="49638" marB="496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Class discussion</a:t>
                      </a:r>
                    </a:p>
                  </a:txBody>
                  <a:tcPr marL="99276" marR="99276" marT="49638" marB="496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 minutes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9276" marR="99276" marT="49638" marB="496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Specific lesson on theme from the week’s assignment</a:t>
                      </a:r>
                    </a:p>
                  </a:txBody>
                  <a:tcPr marL="99276" marR="99276" marT="49638" marB="4963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 minutes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L="99276" marR="99276" marT="49638" marB="496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974725"/>
            <a:ext cx="9051925" cy="1463675"/>
          </a:xfrm>
        </p:spPr>
        <p:txBody>
          <a:bodyPr/>
          <a:lstStyle/>
          <a:p>
            <a:pPr eaLnBrk="1" hangingPunct="1">
              <a:defRPr/>
            </a:pPr>
            <a:r>
              <a:rPr sz="3600" smtClean="0">
                <a:solidFill>
                  <a:schemeClr val="folHlink"/>
                </a:solidFill>
              </a:rPr>
              <a:t>Week 1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2682875"/>
            <a:ext cx="9051925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sz="3600" smtClean="0">
                <a:solidFill>
                  <a:schemeClr val="tx1"/>
                </a:solidFill>
              </a:rPr>
              <a:t>Beginning</a:t>
            </a:r>
            <a:br>
              <a:rPr sz="3600" smtClean="0">
                <a:solidFill>
                  <a:schemeClr val="tx1"/>
                </a:solidFill>
              </a:rPr>
            </a:br>
            <a:endParaRPr sz="360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sz="3600" smtClean="0">
                <a:solidFill>
                  <a:schemeClr val="tx1"/>
                </a:solidFill>
              </a:rPr>
              <a:t>to</a:t>
            </a:r>
            <a:br>
              <a:rPr sz="3600" smtClean="0">
                <a:solidFill>
                  <a:schemeClr val="tx1"/>
                </a:solidFill>
              </a:rPr>
            </a:br>
            <a:r>
              <a:rPr sz="3600" smtClean="0">
                <a:solidFill>
                  <a:schemeClr val="tx1"/>
                </a:solidFill>
              </a:rPr>
              <a:t/>
            </a:r>
            <a:br>
              <a:rPr sz="3600" smtClean="0">
                <a:solidFill>
                  <a:schemeClr val="tx1"/>
                </a:solidFill>
              </a:rPr>
            </a:br>
            <a:r>
              <a:rPr sz="3600" smtClean="0">
                <a:solidFill>
                  <a:schemeClr val="tx1"/>
                </a:solidFill>
              </a:rPr>
              <a:t>Opening of the gates to </a:t>
            </a:r>
            <a:r>
              <a:rPr sz="3600" err="1" smtClean="0">
                <a:solidFill>
                  <a:schemeClr val="tx1"/>
                </a:solidFill>
              </a:rPr>
              <a:t>Diabolus</a:t>
            </a:r>
            <a:endParaRPr sz="36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06400"/>
            <a:ext cx="5532437" cy="1463675"/>
          </a:xfrm>
        </p:spPr>
        <p:txBody>
          <a:bodyPr/>
          <a:lstStyle/>
          <a:p>
            <a:pPr eaLnBrk="1" hangingPunct="1">
              <a:defRPr/>
            </a:pPr>
            <a:r>
              <a:rPr sz="4400" smtClean="0"/>
              <a:t>Introduction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112963"/>
            <a:ext cx="5699125" cy="105727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sz="2600" smtClean="0"/>
              <a:t>John Bunyan (1628-1688)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sz="2600" smtClean="0"/>
              <a:t>Written sometime during the first six years of his incarceration in Bedford Prison.</a:t>
            </a:r>
          </a:p>
        </p:txBody>
      </p:sp>
      <p:pic>
        <p:nvPicPr>
          <p:cNvPr id="121864" name="Picture 8" descr="John_Bunya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325" y="4092575"/>
            <a:ext cx="3017838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5" name="Picture 9" descr="John_Buny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7325" y="487363"/>
            <a:ext cx="30035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6" name="Picture 10" descr="Bedford_Bridge_Pris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141788"/>
            <a:ext cx="4106863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Pilgrim’s Progress </a:t>
            </a:r>
            <a:r>
              <a:rPr err="1" smtClean="0"/>
              <a:t>vs</a:t>
            </a:r>
            <a:r>
              <a:rPr smtClean="0"/>
              <a:t> The Holy War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smtClean="0">
                <a:solidFill>
                  <a:schemeClr val="tx1"/>
                </a:solidFill>
              </a:rPr>
              <a:t>How are these two works similar?</a:t>
            </a:r>
          </a:p>
          <a:p>
            <a:pPr>
              <a:defRPr/>
            </a:pPr>
            <a:r>
              <a:rPr smtClean="0">
                <a:solidFill>
                  <a:schemeClr val="tx1"/>
                </a:solidFill>
              </a:rPr>
              <a:t>How are they different?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449BD-572D-499A-9D47-53DCA167EC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173" name="Picture 4" descr="D:\Data\PowerPoint\Bible Related\The Holy War (Spring 2017)\Images\images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514600"/>
            <a:ext cx="32369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 descr="D:\Data\PowerPoint\Bible Related\The Holy War (Spring 2017)\Images\pilgr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14600"/>
            <a:ext cx="31432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sz="3200" smtClean="0"/>
              <a:t>Setting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371600"/>
            <a:ext cx="9051925" cy="4714875"/>
          </a:xfrm>
        </p:spPr>
        <p:txBody>
          <a:bodyPr/>
          <a:lstStyle/>
          <a:p>
            <a:pPr eaLnBrk="1" hangingPunct="1">
              <a:defRPr/>
            </a:pPr>
            <a:r>
              <a:rPr sz="2800" smtClean="0">
                <a:solidFill>
                  <a:schemeClr val="tx1"/>
                </a:solidFill>
              </a:rPr>
              <a:t>Like Pilgrim’s Progress, setting and story told from the perspective of one recounting events that have already taken place.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sz="2800" smtClean="0">
                <a:solidFill>
                  <a:schemeClr val="tx1"/>
                </a:solidFill>
              </a:rPr>
              <a:t>But same story is occurring constantly in the lives of believers. 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sz="2800" smtClean="0">
                <a:solidFill>
                  <a:schemeClr val="tx1"/>
                </a:solidFill>
              </a:rPr>
              <a:t>Bunyan employs his wealth of military experience (terminology and strategy)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68325"/>
            <a:ext cx="9051925" cy="895350"/>
          </a:xfrm>
        </p:spPr>
        <p:txBody>
          <a:bodyPr/>
          <a:lstStyle/>
          <a:p>
            <a:pPr eaLnBrk="1" hangingPunct="1">
              <a:defRPr/>
            </a:pPr>
            <a:r>
              <a:rPr sz="4400" smtClean="0"/>
              <a:t>Goals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3238" y="1870075"/>
            <a:ext cx="9051925" cy="4632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gain a greater understanding of the </a:t>
            </a:r>
            <a:r>
              <a:rPr sz="2800" smtClean="0"/>
              <a:t>spiritual warfare</a:t>
            </a:r>
            <a:r>
              <a:rPr sz="2800" smtClean="0">
                <a:solidFill>
                  <a:schemeClr val="tx1"/>
                </a:solidFill>
              </a:rPr>
              <a:t> in which we are engaged.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develop a greater awareness of the </a:t>
            </a:r>
            <a:r>
              <a:rPr sz="2800" smtClean="0"/>
              <a:t>methods employed by Satan</a:t>
            </a:r>
            <a:r>
              <a:rPr sz="2800" smtClean="0">
                <a:solidFill>
                  <a:schemeClr val="tx1"/>
                </a:solidFill>
              </a:rPr>
              <a:t>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deepen our appreciation for the </a:t>
            </a:r>
            <a:r>
              <a:rPr sz="2800" smtClean="0"/>
              <a:t>grace of God</a:t>
            </a:r>
            <a:r>
              <a:rPr sz="2800" smtClean="0">
                <a:solidFill>
                  <a:schemeClr val="tx1"/>
                </a:solidFill>
              </a:rPr>
              <a:t> in saving sinners.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learn more about ourselves through empathizing with </a:t>
            </a:r>
            <a:r>
              <a:rPr sz="2800" err="1" smtClean="0">
                <a:solidFill>
                  <a:schemeClr val="tx1"/>
                </a:solidFill>
              </a:rPr>
              <a:t>Mansoul</a:t>
            </a:r>
            <a:r>
              <a:rPr sz="2800" smtClean="0">
                <a:solidFill>
                  <a:schemeClr val="tx1"/>
                </a:solidFill>
              </a:rPr>
              <a:t> </a:t>
            </a:r>
            <a:r>
              <a:rPr sz="2800" smtClean="0"/>
              <a:t>(</a:t>
            </a:r>
            <a:r>
              <a:rPr sz="2800" err="1" smtClean="0"/>
              <a:t>Mansoul</a:t>
            </a:r>
            <a:r>
              <a:rPr sz="2800" smtClean="0"/>
              <a:t> = 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2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650875"/>
            <a:ext cx="9051925" cy="568325"/>
          </a:xfrm>
        </p:spPr>
        <p:txBody>
          <a:bodyPr/>
          <a:lstStyle/>
          <a:p>
            <a:pPr eaLnBrk="1" hangingPunct="1">
              <a:defRPr/>
            </a:pPr>
            <a:r>
              <a:rPr sz="4300" smtClean="0">
                <a:solidFill>
                  <a:schemeClr val="tx1"/>
                </a:solidFill>
              </a:rPr>
              <a:t>Key Questions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032000"/>
            <a:ext cx="9051925" cy="3495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3200" smtClean="0">
                <a:solidFill>
                  <a:schemeClr val="tx1"/>
                </a:solidFill>
              </a:rPr>
              <a:t>What primary Bible passages come to your mind as you read this assignment?</a:t>
            </a:r>
            <a:br>
              <a:rPr sz="3200" smtClean="0">
                <a:solidFill>
                  <a:schemeClr val="tx1"/>
                </a:solidFill>
              </a:rPr>
            </a:br>
            <a:endParaRPr sz="32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3200" smtClean="0">
                <a:solidFill>
                  <a:schemeClr val="tx1"/>
                </a:solidFill>
              </a:rPr>
              <a:t>To what degree does the story accurately depict Bible teaching?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13494</TotalTime>
  <Words>902</Words>
  <Application>Microsoft Office PowerPoint</Application>
  <PresentationFormat>Custom</PresentationFormat>
  <Paragraphs>175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Tahoma</vt:lpstr>
      <vt:lpstr>Arial</vt:lpstr>
      <vt:lpstr>Wingdings</vt:lpstr>
      <vt:lpstr>Times New Roman</vt:lpstr>
      <vt:lpstr>Textured</vt:lpstr>
      <vt:lpstr>The Holy War</vt:lpstr>
      <vt:lpstr>The Holy War</vt:lpstr>
      <vt:lpstr>Class Format</vt:lpstr>
      <vt:lpstr>Week 1</vt:lpstr>
      <vt:lpstr>Introduction</vt:lpstr>
      <vt:lpstr>Pilgrim’s Progress vs The Holy War</vt:lpstr>
      <vt:lpstr>Setting</vt:lpstr>
      <vt:lpstr>Goals</vt:lpstr>
      <vt:lpstr>Key Questions</vt:lpstr>
      <vt:lpstr>Synopsis</vt:lpstr>
      <vt:lpstr>To the Reader:</vt:lpstr>
      <vt:lpstr>To the Reader:</vt:lpstr>
      <vt:lpstr>To the Reader:</vt:lpstr>
      <vt:lpstr>Synopsis</vt:lpstr>
      <vt:lpstr>Mansoul</vt:lpstr>
      <vt:lpstr>Synopsis</vt:lpstr>
      <vt:lpstr>Character Sketches: Main Forces</vt:lpstr>
      <vt:lpstr>Synopsis</vt:lpstr>
      <vt:lpstr>Character Sketches: War Council</vt:lpstr>
      <vt:lpstr>Synopsis</vt:lpstr>
      <vt:lpstr>Character Sketches: Leaders of Mansoul</vt:lpstr>
      <vt:lpstr>Application</vt:lpstr>
      <vt:lpstr>The Holy War</vt:lpstr>
    </vt:vector>
  </TitlesOfParts>
  <Company>TetraData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Peter</dc:title>
  <dc:creator>dhowell</dc:creator>
  <cp:lastModifiedBy>dhowell</cp:lastModifiedBy>
  <cp:revision>1677</cp:revision>
  <dcterms:created xsi:type="dcterms:W3CDTF">2006-10-08T05:19:31Z</dcterms:created>
  <dcterms:modified xsi:type="dcterms:W3CDTF">2017-09-17T07:46:21Z</dcterms:modified>
</cp:coreProperties>
</file>