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3" r:id="rId4"/>
    <p:sldId id="264" r:id="rId5"/>
    <p:sldId id="291" r:id="rId6"/>
    <p:sldId id="303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297" r:id="rId18"/>
    <p:sldId id="260" r:id="rId19"/>
  </p:sldIdLst>
  <p:sldSz cx="10058400" cy="7315200"/>
  <p:notesSz cx="9283700" cy="7004050"/>
  <p:defaultTextStyle>
    <a:defPPr>
      <a:defRPr lang="en-US"/>
    </a:defPPr>
    <a:lvl1pPr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FF"/>
    <a:srgbClr val="FFFF00"/>
    <a:srgbClr val="009900"/>
    <a:srgbClr val="CC0000"/>
    <a:srgbClr val="FFCC99"/>
    <a:srgbClr val="FFFF99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95" autoAdjust="0"/>
    <p:restoredTop sz="94648" autoAdjust="0"/>
  </p:normalViewPr>
  <p:slideViewPr>
    <p:cSldViewPr>
      <p:cViewPr varScale="1">
        <p:scale>
          <a:sx n="99" d="100"/>
          <a:sy n="99" d="100"/>
        </p:scale>
        <p:origin x="-1524" y="-102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-1128" y="-84"/>
      </p:cViewPr>
      <p:guideLst>
        <p:guide orient="horz" pos="2206"/>
        <p:guide pos="29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886397B2-06F4-46CF-874D-0E9F3AA1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6863" y="525463"/>
            <a:ext cx="360997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2632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B1E57317-1479-4EEE-967D-D339D5D0C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B6F-09FB-4174-B3F2-A6B386FCA1D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22079-06C3-4B3F-8C73-A137A8C1FDD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01A0B-8317-4618-819A-1BCFEB29914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1787525"/>
            <a:ext cx="8550275" cy="1951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144963"/>
            <a:ext cx="7042150" cy="18700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AF1FB-CBD7-4DC9-81C7-168B6659D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2B080-A364-44F8-9DFA-58C871DB4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406400"/>
            <a:ext cx="2262188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06400"/>
            <a:ext cx="6637337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FA715-2A7A-41E6-8FA3-E56575062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4C78-7872-4C6F-AEE5-36266287D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15B9E-0C74-4439-BD74-8E752FABD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F1E42-D865-4A67-9C8E-589F59852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D1BC3-B91F-4D1C-9C38-85A0D8C49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DF8E0-CE30-43AF-BC8F-6060FE2D1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C71B-2AA0-428A-8801-F0585B03E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C261-F476-4464-BAC3-138F026FE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36A29-7DBB-40ED-BE7A-288872B08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06400"/>
            <a:ext cx="90519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295400"/>
            <a:ext cx="9051925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3552067-0C40-4C39-8BA6-C21A7D0CC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lang="en-US" sz="2400" dirty="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73063" indent="-373063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400" dirty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200" dirty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41425" indent="-249238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92D05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000" dirty="0">
          <a:solidFill>
            <a:srgbClr val="75A3D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33613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BFBFB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908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480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052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624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2051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Exploits of the 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95400"/>
            <a:ext cx="9021762" cy="5207000"/>
          </a:xfrm>
        </p:spPr>
        <p:txBody>
          <a:bodyPr/>
          <a:lstStyle/>
          <a:p>
            <a:r>
              <a:rPr lang="en-US" dirty="0" smtClean="0"/>
              <a:t>What “exploits” did the town make against the armies of </a:t>
            </a:r>
            <a:r>
              <a:rPr lang="en-US" dirty="0" err="1" smtClean="0"/>
              <a:t>Shaddai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Protected ear-gate</a:t>
            </a:r>
          </a:p>
          <a:p>
            <a:pPr lvl="1"/>
            <a:r>
              <a:rPr lang="en-US" dirty="0" smtClean="0"/>
              <a:t>Captured the 3 men</a:t>
            </a:r>
          </a:p>
          <a:p>
            <a:pPr lvl="1"/>
            <a:r>
              <a:rPr lang="en-US" dirty="0" smtClean="0"/>
              <a:t>Caused great expense and much loss</a:t>
            </a:r>
          </a:p>
          <a:p>
            <a:pPr lvl="1"/>
            <a:r>
              <a:rPr lang="en-US" dirty="0" smtClean="0"/>
              <a:t>Forced a retreat to a winter camp (less intense interaction)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Exploits of the Captains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9372600" cy="5207000"/>
          </a:xfrm>
        </p:spPr>
        <p:txBody>
          <a:bodyPr/>
          <a:lstStyle/>
          <a:p>
            <a:r>
              <a:rPr lang="en-US" dirty="0" smtClean="0"/>
              <a:t>What exploits did the armies of </a:t>
            </a:r>
            <a:r>
              <a:rPr lang="en-US" dirty="0" err="1" smtClean="0"/>
              <a:t>Shaddai</a:t>
            </a:r>
            <a:r>
              <a:rPr lang="en-US" dirty="0" smtClean="0"/>
              <a:t> make against the town?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Bravely attempted to open ear-gate with slings and battering rams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Destroyed the roof of Mayor Incredulity so that he was “more open” than before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Hit Lord </a:t>
            </a:r>
            <a:r>
              <a:rPr lang="en-US" dirty="0" err="1" smtClean="0"/>
              <a:t>Willbewill</a:t>
            </a:r>
            <a:r>
              <a:rPr lang="en-US" dirty="0" smtClean="0"/>
              <a:t> with a sling and almost killed him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Killed 6 aldermen with one shot (Swearing, Whoring, Fury, Stand-to-Lies, Drunkenness, Cheating) </a:t>
            </a:r>
            <a:r>
              <a:rPr lang="en-US" dirty="0" smtClean="0">
                <a:solidFill>
                  <a:srgbClr val="92D050"/>
                </a:solidFill>
              </a:rPr>
              <a:t>(quote p. 31)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“Dismounted” the 2 great guns and “laid them flat”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What is significant about each of the above gains in relation to the Word of God at work chipping away at man’s stubborn resistance to God’s calling?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Summons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Summons 1: Words of peace</a:t>
            </a:r>
          </a:p>
          <a:p>
            <a:r>
              <a:rPr lang="en-US" dirty="0" smtClean="0"/>
              <a:t>Summons 2: A little more roughly</a:t>
            </a:r>
          </a:p>
          <a:p>
            <a:r>
              <a:rPr lang="en-US" dirty="0" smtClean="0"/>
              <a:t>Summons 3: Yet more roughly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what happens?</a:t>
            </a:r>
          </a:p>
          <a:p>
            <a:pPr lvl="1"/>
            <a:r>
              <a:rPr lang="en-US" dirty="0" smtClean="0"/>
              <a:t>Lord </a:t>
            </a:r>
            <a:r>
              <a:rPr lang="en-US" dirty="0" err="1" smtClean="0"/>
              <a:t>Willbewill</a:t>
            </a:r>
            <a:r>
              <a:rPr lang="en-US" dirty="0" smtClean="0"/>
              <a:t> calls for a parley</a:t>
            </a:r>
          </a:p>
          <a:p>
            <a:pPr lvl="1"/>
            <a:r>
              <a:rPr lang="en-US" dirty="0" smtClean="0"/>
              <a:t>He says the townsmen can come to agreement with the captains under certain conditions</a:t>
            </a:r>
          </a:p>
          <a:p>
            <a:r>
              <a:rPr lang="en-US" dirty="0" smtClean="0"/>
              <a:t>Describe the conditions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9" descr="D:\Data\PowerPoint\Bible Related\The Holy War (Fall 2017)\Images\Trump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1571844" cy="2333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to:</a:t>
            </a:r>
          </a:p>
          <a:p>
            <a:pPr lvl="1"/>
            <a:r>
              <a:rPr lang="en-US" dirty="0" smtClean="0"/>
              <a:t>Retain our old leadership</a:t>
            </a:r>
          </a:p>
          <a:p>
            <a:pPr lvl="1"/>
            <a:r>
              <a:rPr lang="en-US" dirty="0" smtClean="0"/>
              <a:t>Retain all aspects of our present rebellion without penalty</a:t>
            </a:r>
          </a:p>
          <a:p>
            <a:pPr lvl="1"/>
            <a:r>
              <a:rPr lang="en-US" dirty="0" smtClean="0"/>
              <a:t>Retain our former practices engaged in under </a:t>
            </a:r>
            <a:r>
              <a:rPr lang="en-US" dirty="0" err="1" smtClean="0"/>
              <a:t>Diabolus</a:t>
            </a:r>
            <a:endParaRPr lang="en-US" dirty="0" smtClean="0"/>
          </a:p>
          <a:p>
            <a:pPr lvl="1"/>
            <a:r>
              <a:rPr lang="en-US" dirty="0" smtClean="0"/>
              <a:t>Have veto power over any new authority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Basically:</a:t>
            </a:r>
          </a:p>
          <a:p>
            <a:pPr lvl="1"/>
            <a:r>
              <a:rPr lang="en-US" dirty="0" smtClean="0"/>
              <a:t> “We will surrender to you if we can do it without surrendering.”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Boanerges</a:t>
            </a:r>
            <a:r>
              <a:rPr lang="en-US" dirty="0" smtClean="0"/>
              <a:t>’ response?</a:t>
            </a:r>
          </a:p>
          <a:p>
            <a:pPr lvl="1"/>
            <a:r>
              <a:rPr lang="en-US" dirty="0" smtClean="0"/>
              <a:t>He was initially glad but then his gladness was turned to sorrow</a:t>
            </a:r>
          </a:p>
          <a:p>
            <a:pPr lvl="1"/>
            <a:r>
              <a:rPr lang="en-US" dirty="0" smtClean="0"/>
              <a:t>He said the captains reject the terms “with the highest disdain”</a:t>
            </a:r>
          </a:p>
          <a:p>
            <a:pPr lvl="1"/>
            <a:r>
              <a:rPr lang="en-US" dirty="0" smtClean="0"/>
              <a:t>He insists that they trust </a:t>
            </a:r>
            <a:r>
              <a:rPr lang="en-US" dirty="0" err="1" smtClean="0"/>
              <a:t>Shaddai</a:t>
            </a:r>
            <a:r>
              <a:rPr lang="en-US" dirty="0" smtClean="0"/>
              <a:t> to make the terms for them</a:t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(quote p. 34)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the towns response?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Incredulity:</a:t>
            </a:r>
            <a:br>
              <a:rPr lang="en-US" dirty="0" smtClean="0"/>
            </a:br>
            <a:r>
              <a:rPr lang="en-US" dirty="0" smtClean="0"/>
              <a:t>“I, for my part, will never yield to so unlimited a proposition.”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His speech “undid all, and threw flat to the ground their hopes of an accord.”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4800"/>
            <a:ext cx="9051925" cy="660400"/>
          </a:xfrm>
        </p:spPr>
        <p:txBody>
          <a:bodyPr/>
          <a:lstStyle/>
          <a:p>
            <a:r>
              <a:rPr lang="en-US" smtClean="0"/>
              <a:t>Mutiny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143000"/>
            <a:ext cx="9051925" cy="5207000"/>
          </a:xfrm>
        </p:spPr>
        <p:txBody>
          <a:bodyPr/>
          <a:lstStyle/>
          <a:p>
            <a:r>
              <a:rPr lang="en-US" dirty="0" err="1" smtClean="0"/>
              <a:t>Diabolus</a:t>
            </a:r>
            <a:r>
              <a:rPr lang="en-US" dirty="0" smtClean="0"/>
              <a:t> is happy with incredulity yet all is not well for </a:t>
            </a:r>
            <a:r>
              <a:rPr lang="en-US" dirty="0" err="1" smtClean="0"/>
              <a:t>Diabolus</a:t>
            </a:r>
            <a:r>
              <a:rPr lang="en-US" dirty="0" smtClean="0"/>
              <a:t> in the town</a:t>
            </a:r>
          </a:p>
          <a:p>
            <a:pPr lvl="1"/>
            <a:r>
              <a:rPr lang="en-US" dirty="0" smtClean="0"/>
              <a:t>Mr. Recorder (Conscience) begins to sound like his old self again</a:t>
            </a:r>
          </a:p>
          <a:p>
            <a:pPr lvl="1"/>
            <a:r>
              <a:rPr lang="en-US" dirty="0" smtClean="0"/>
              <a:t>He and the old mayor Lord Understanding begin to agitate the people</a:t>
            </a:r>
          </a:p>
          <a:p>
            <a:pPr lvl="1"/>
            <a:r>
              <a:rPr lang="en-US" dirty="0" smtClean="0"/>
              <a:t>They rush upon Incredulity’s house and try to tear it down</a:t>
            </a:r>
          </a:p>
          <a:p>
            <a:pPr lvl="1"/>
            <a:r>
              <a:rPr lang="en-US" dirty="0" smtClean="0"/>
              <a:t>The people in the town are now split between </a:t>
            </a:r>
            <a:r>
              <a:rPr lang="en-US" dirty="0" err="1" smtClean="0"/>
              <a:t>Diabolus</a:t>
            </a:r>
            <a:r>
              <a:rPr lang="en-US" dirty="0" smtClean="0"/>
              <a:t> and </a:t>
            </a:r>
            <a:r>
              <a:rPr lang="en-US" dirty="0" err="1" smtClean="0"/>
              <a:t>Shaddai</a:t>
            </a:r>
            <a:endParaRPr lang="en-US" dirty="0" smtClean="0"/>
          </a:p>
          <a:p>
            <a:r>
              <a:rPr lang="en-US" dirty="0" smtClean="0"/>
              <a:t>The tumult comes to blows</a:t>
            </a:r>
          </a:p>
          <a:p>
            <a:pPr lvl="1"/>
            <a:r>
              <a:rPr lang="en-US" dirty="0" smtClean="0"/>
              <a:t>Mr. Benumbing almost takes out Mr. Conscience</a:t>
            </a:r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Rashhead</a:t>
            </a:r>
            <a:r>
              <a:rPr lang="en-US" dirty="0" smtClean="0"/>
              <a:t> has his brains beaten out by Mr. Mind</a:t>
            </a:r>
          </a:p>
          <a:p>
            <a:pPr lvl="1"/>
            <a:r>
              <a:rPr lang="en-US" dirty="0" smtClean="0"/>
              <a:t>Mr. Prejudice is “kicked and tumbled about in the dirt” and his crown is cracked</a:t>
            </a:r>
          </a:p>
          <a:p>
            <a:pPr lvl="1"/>
            <a:r>
              <a:rPr lang="en-US" dirty="0" smtClean="0"/>
              <a:t>Mr. Anything has one of his legs broken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</a:t>
            </a:r>
            <a:r>
              <a:rPr lang="en-US" dirty="0" err="1" smtClean="0"/>
              <a:t>Willbewil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it end?</a:t>
            </a:r>
          </a:p>
          <a:p>
            <a:pPr lvl="1"/>
            <a:r>
              <a:rPr lang="en-US" dirty="0" smtClean="0"/>
              <a:t>Lord </a:t>
            </a:r>
            <a:r>
              <a:rPr lang="en-US" dirty="0" err="1" smtClean="0"/>
              <a:t>Willbewill</a:t>
            </a:r>
            <a:r>
              <a:rPr lang="en-US" dirty="0" smtClean="0"/>
              <a:t> is indifferent to the </a:t>
            </a:r>
            <a:r>
              <a:rPr lang="en-US" dirty="0" err="1" smtClean="0"/>
              <a:t>mutinee</a:t>
            </a:r>
            <a:endParaRPr lang="en-US" dirty="0" smtClean="0"/>
          </a:p>
          <a:p>
            <a:pPr lvl="1"/>
            <a:r>
              <a:rPr lang="en-US" dirty="0" smtClean="0"/>
              <a:t>He actually smiles to see Mr. Prejudice kicked about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9051925" cy="660400"/>
          </a:xfrm>
        </p:spPr>
        <p:txBody>
          <a:bodyPr/>
          <a:lstStyle/>
          <a:p>
            <a:pPr>
              <a:defRPr/>
            </a:pPr>
            <a:r>
              <a:rPr sz="4800" smtClean="0"/>
              <a:t>Application</a:t>
            </a:r>
            <a:endParaRPr sz="4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7953C-927F-4696-BF07-EE6F1669786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10243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974725"/>
            <a:ext cx="9051925" cy="1463675"/>
          </a:xfrm>
        </p:spPr>
        <p:txBody>
          <a:bodyPr/>
          <a:lstStyle/>
          <a:p>
            <a:pPr eaLnBrk="1" hangingPunct="1">
              <a:defRPr/>
            </a:pPr>
            <a:r>
              <a:rPr sz="3600" dirty="0" smtClean="0">
                <a:solidFill>
                  <a:schemeClr val="folHlink"/>
                </a:solidFill>
              </a:rPr>
              <a:t>Week 5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2682875"/>
            <a:ext cx="9051925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captains resolve for battle</a:t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to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A fight within the 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68325"/>
            <a:ext cx="9051925" cy="895350"/>
          </a:xfrm>
        </p:spPr>
        <p:txBody>
          <a:bodyPr/>
          <a:lstStyle/>
          <a:p>
            <a:pPr eaLnBrk="1" hangingPunct="1">
              <a:defRPr/>
            </a:pPr>
            <a:r>
              <a:rPr sz="4400" smtClean="0"/>
              <a:t>Goals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3238" y="1870075"/>
            <a:ext cx="9051925" cy="4632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gain a greater understanding of the </a:t>
            </a:r>
            <a:r>
              <a:rPr sz="2800" smtClean="0"/>
              <a:t>spiritual warfare</a:t>
            </a:r>
            <a:r>
              <a:rPr sz="2800" smtClean="0">
                <a:solidFill>
                  <a:schemeClr val="tx1"/>
                </a:solidFill>
              </a:rPr>
              <a:t> in which we are engaged.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develop a greater awareness of the </a:t>
            </a:r>
            <a:r>
              <a:rPr sz="2800" smtClean="0"/>
              <a:t>methods employed by Satan</a:t>
            </a:r>
            <a:r>
              <a:rPr sz="2800" smtClean="0">
                <a:solidFill>
                  <a:schemeClr val="tx1"/>
                </a:solidFill>
              </a:rPr>
              <a:t>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deepen our appreciation for the </a:t>
            </a:r>
            <a:r>
              <a:rPr sz="2800" smtClean="0"/>
              <a:t>grace of God</a:t>
            </a:r>
            <a:r>
              <a:rPr sz="2800" smtClean="0">
                <a:solidFill>
                  <a:schemeClr val="tx1"/>
                </a:solidFill>
              </a:rPr>
              <a:t> in saving sinners.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learn more about ourselves through empathizing with </a:t>
            </a:r>
            <a:r>
              <a:rPr sz="2800" err="1" smtClean="0">
                <a:solidFill>
                  <a:schemeClr val="tx1"/>
                </a:solidFill>
              </a:rPr>
              <a:t>Mansoul</a:t>
            </a:r>
            <a:r>
              <a:rPr sz="2800" smtClean="0">
                <a:solidFill>
                  <a:schemeClr val="tx1"/>
                </a:solidFill>
              </a:rPr>
              <a:t> </a:t>
            </a:r>
            <a:r>
              <a:rPr sz="2800" smtClean="0"/>
              <a:t>(</a:t>
            </a:r>
            <a:r>
              <a:rPr sz="2800" err="1" smtClean="0"/>
              <a:t>Mansoul</a:t>
            </a:r>
            <a:r>
              <a:rPr sz="2800" smtClean="0"/>
              <a:t> = 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650875"/>
            <a:ext cx="9051925" cy="568325"/>
          </a:xfrm>
        </p:spPr>
        <p:txBody>
          <a:bodyPr/>
          <a:lstStyle/>
          <a:p>
            <a:pPr eaLnBrk="1" hangingPunct="1">
              <a:defRPr/>
            </a:pPr>
            <a:r>
              <a:rPr sz="4300" smtClean="0">
                <a:solidFill>
                  <a:schemeClr val="tx1"/>
                </a:solidFill>
              </a:rPr>
              <a:t>Key Questions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032000"/>
            <a:ext cx="9051925" cy="3495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3200" smtClean="0">
                <a:solidFill>
                  <a:schemeClr val="tx1"/>
                </a:solidFill>
              </a:rPr>
              <a:t>What primary Bible passages come to your mind as you read this assignment?</a:t>
            </a:r>
            <a:br>
              <a:rPr sz="3200" smtClean="0">
                <a:solidFill>
                  <a:schemeClr val="tx1"/>
                </a:solidFill>
              </a:rPr>
            </a:br>
            <a:endParaRPr sz="32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3200" smtClean="0">
                <a:solidFill>
                  <a:schemeClr val="tx1"/>
                </a:solidFill>
              </a:rPr>
              <a:t>To what degree does the story accurately depict Bible teaching?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44475"/>
            <a:ext cx="9051925" cy="898525"/>
          </a:xfrm>
        </p:spPr>
        <p:txBody>
          <a:bodyPr/>
          <a:lstStyle/>
          <a:p>
            <a:pPr>
              <a:defRPr/>
            </a:pPr>
            <a:r>
              <a:rPr sz="4400"/>
              <a:t>Synopsis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304800" y="1295400"/>
            <a:ext cx="9448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 anchor="ctr"/>
          <a:lstStyle/>
          <a:p>
            <a:pPr algn="ctr" defTabSz="992188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captains battle long against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Mansoul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then retreat and employ other tactics that are effective in causing a mutiny against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Diabolus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within the town.</a:t>
            </a:r>
            <a:endParaRPr lang="en-US" sz="44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Grp="1" noChangeArrowheads="1"/>
          </p:cNvSpPr>
          <p:nvPr>
            <p:ph type="title"/>
          </p:nvPr>
        </p:nvSpPr>
        <p:spPr>
          <a:xfrm>
            <a:off x="503238" y="228600"/>
            <a:ext cx="9051925" cy="508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4 Captains</a:t>
            </a:r>
          </a:p>
        </p:txBody>
      </p:sp>
      <p:graphicFrame>
        <p:nvGraphicFramePr>
          <p:cNvPr id="270489" name="Group 153"/>
          <p:cNvGraphicFramePr>
            <a:graphicFrameLocks noGrp="1"/>
          </p:cNvGraphicFramePr>
          <p:nvPr>
            <p:ph idx="1"/>
          </p:nvPr>
        </p:nvGraphicFramePr>
        <p:xfrm>
          <a:off x="503238" y="990600"/>
          <a:ext cx="9326562" cy="4265613"/>
        </p:xfrm>
        <a:graphic>
          <a:graphicData uri="http://schemas.openxmlformats.org/drawingml/2006/table">
            <a:tbl>
              <a:tblPr/>
              <a:tblGrid>
                <a:gridCol w="1630362"/>
                <a:gridCol w="1143000"/>
                <a:gridCol w="1371600"/>
                <a:gridCol w="4267200"/>
                <a:gridCol w="9144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Captain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Color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Scutcheon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Significance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Boanerges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Black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First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Conviction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Pale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Middle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Judgment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Middle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Execution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0431" name="Picture 95" descr="Shield_HolyWary_Boanerge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600200"/>
            <a:ext cx="1295400" cy="912813"/>
          </a:xfrm>
          <a:prstGeom prst="rect">
            <a:avLst/>
          </a:prstGeom>
          <a:noFill/>
        </p:spPr>
      </p:pic>
      <p:pic>
        <p:nvPicPr>
          <p:cNvPr id="270433" name="Picture 97" descr="Shield_HolyWary_Convicti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514600"/>
            <a:ext cx="1295400" cy="912813"/>
          </a:xfrm>
          <a:prstGeom prst="rect">
            <a:avLst/>
          </a:prstGeom>
          <a:noFill/>
        </p:spPr>
      </p:pic>
      <p:pic>
        <p:nvPicPr>
          <p:cNvPr id="270477" name="Picture 141" descr="Shield_HolyWary_Executi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4344988"/>
            <a:ext cx="1295400" cy="912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478" name="Picture 142" descr="Shield_HolyWary_Judgmen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430588"/>
            <a:ext cx="1295400" cy="912812"/>
          </a:xfrm>
          <a:prstGeom prst="rect">
            <a:avLst/>
          </a:prstGeom>
          <a:noFill/>
        </p:spPr>
      </p:pic>
      <p:sp>
        <p:nvSpPr>
          <p:cNvPr id="270481" name="Text Box 145"/>
          <p:cNvSpPr txBox="1">
            <a:spLocks noChangeArrowheads="1"/>
          </p:cNvSpPr>
          <p:nvPr/>
        </p:nvSpPr>
        <p:spPr bwMode="auto">
          <a:xfrm>
            <a:off x="4648200" y="1654314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Awakened preaching of the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Word with boldness 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0482" name="Text Box 146"/>
          <p:cNvSpPr txBox="1">
            <a:spLocks noChangeArrowheads="1"/>
          </p:cNvSpPr>
          <p:nvPr/>
        </p:nvSpPr>
        <p:spPr bwMode="auto">
          <a:xfrm>
            <a:off x="4648200" y="259080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Exposure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offenses against</a:t>
            </a:r>
          </a:p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Law of God</a:t>
            </a:r>
          </a:p>
        </p:txBody>
      </p:sp>
      <p:sp>
        <p:nvSpPr>
          <p:cNvPr id="270485" name="Text Box 149"/>
          <p:cNvSpPr txBox="1">
            <a:spLocks noChangeArrowheads="1"/>
          </p:cNvSpPr>
          <p:nvPr/>
        </p:nvSpPr>
        <p:spPr bwMode="auto">
          <a:xfrm>
            <a:off x="4648200" y="3565525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Terror produced in an informed conscience</a:t>
            </a:r>
          </a:p>
        </p:txBody>
      </p:sp>
      <p:sp>
        <p:nvSpPr>
          <p:cNvPr id="270487" name="Text Box 151"/>
          <p:cNvSpPr txBox="1">
            <a:spLocks noChangeArrowheads="1"/>
          </p:cNvSpPr>
          <p:nvPr/>
        </p:nvSpPr>
        <p:spPr bwMode="auto">
          <a:xfrm>
            <a:off x="4648200" y="45561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Finality of the penalty of rejection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Assault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significant cry marks the beginning of the assault by </a:t>
            </a:r>
            <a:r>
              <a:rPr lang="en-US" dirty="0" err="1" smtClean="0"/>
              <a:t>Shaddai’s</a:t>
            </a:r>
            <a:r>
              <a:rPr lang="en-US" dirty="0" smtClean="0"/>
              <a:t> army?</a:t>
            </a:r>
          </a:p>
          <a:p>
            <a:pPr lvl="1"/>
            <a:r>
              <a:rPr lang="en-US" dirty="0" smtClean="0"/>
              <a:t>“YE MUST BE BORN AGAIN” </a:t>
            </a:r>
          </a:p>
          <a:p>
            <a:pPr lvl="1"/>
            <a:r>
              <a:rPr lang="en-US" dirty="0" smtClean="0"/>
              <a:t>(from John 3 - Jesus with Nicodemus)</a:t>
            </a:r>
          </a:p>
          <a:p>
            <a:r>
              <a:rPr lang="en-US" dirty="0" smtClean="0"/>
              <a:t>What is the significance of the cry?</a:t>
            </a:r>
          </a:p>
          <a:p>
            <a:pPr lvl="1"/>
            <a:r>
              <a:rPr lang="en-US" dirty="0" smtClean="0"/>
              <a:t>It clearly states the conditions of surrender</a:t>
            </a:r>
          </a:p>
          <a:p>
            <a:pPr lvl="2"/>
            <a:r>
              <a:rPr lang="en-US" dirty="0" smtClean="0"/>
              <a:t>The necessity (“Ye must”)</a:t>
            </a:r>
          </a:p>
          <a:p>
            <a:pPr lvl="2"/>
            <a:r>
              <a:rPr lang="en-US" dirty="0" smtClean="0"/>
              <a:t>The nature (“be born again”)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of the 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names of the two guns that were positioned above Ear-gate and trained on </a:t>
            </a:r>
            <a:r>
              <a:rPr lang="en-US" dirty="0" err="1" smtClean="0"/>
              <a:t>Shaddai’s</a:t>
            </a:r>
            <a:r>
              <a:rPr lang="en-US" dirty="0" smtClean="0"/>
              <a:t> men?</a:t>
            </a:r>
          </a:p>
          <a:p>
            <a:pPr lvl="1"/>
            <a:r>
              <a:rPr lang="en-US" dirty="0" smtClean="0"/>
              <a:t>High-mind</a:t>
            </a:r>
          </a:p>
          <a:p>
            <a:pPr lvl="1"/>
            <a:r>
              <a:rPr lang="en-US" dirty="0" smtClean="0"/>
              <a:t>Heady</a:t>
            </a:r>
          </a:p>
          <a:p>
            <a:r>
              <a:rPr lang="en-US" dirty="0" smtClean="0"/>
              <a:t>What do these guns signify?</a:t>
            </a:r>
          </a:p>
          <a:p>
            <a:pPr lvl="1"/>
            <a:r>
              <a:rPr lang="en-US" dirty="0" smtClean="0"/>
              <a:t>The men of the city “trusted much” in themselves, rather than in the words from </a:t>
            </a:r>
            <a:r>
              <a:rPr lang="en-US" dirty="0" err="1" smtClean="0"/>
              <a:t>Shaddai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These represent man’s pride in himself and his own way.</a:t>
            </a:r>
          </a:p>
          <a:p>
            <a:pPr lvl="1"/>
            <a:r>
              <a:rPr lang="en-US" dirty="0" smtClean="0"/>
              <a:t>These guns were forged in </a:t>
            </a:r>
            <a:r>
              <a:rPr lang="en-US" dirty="0" err="1" smtClean="0"/>
              <a:t>Diabolus</a:t>
            </a:r>
            <a:r>
              <a:rPr lang="en-US" dirty="0" smtClean="0"/>
              <a:t>’ foundry by Mr. Puff-up. </a:t>
            </a:r>
          </a:p>
          <a:p>
            <a:r>
              <a:rPr lang="en-US" dirty="0" smtClean="0"/>
              <a:t>Should the Gospel messenger be afraid of these?</a:t>
            </a:r>
          </a:p>
          <a:p>
            <a:r>
              <a:rPr lang="en-US" dirty="0" smtClean="0"/>
              <a:t>What do the battering rams of </a:t>
            </a:r>
            <a:r>
              <a:rPr lang="en-US" dirty="0" err="1" smtClean="0"/>
              <a:t>Shaddai’s</a:t>
            </a:r>
            <a:r>
              <a:rPr lang="en-US" dirty="0" smtClean="0"/>
              <a:t> army signify?</a:t>
            </a:r>
          </a:p>
          <a:p>
            <a:pPr lvl="1"/>
            <a:r>
              <a:rPr lang="en-US" dirty="0" smtClean="0"/>
              <a:t>The forceful thrusts of the Word of God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81000"/>
            <a:ext cx="9051925" cy="660400"/>
          </a:xfrm>
        </p:spPr>
        <p:txBody>
          <a:bodyPr/>
          <a:lstStyle/>
          <a:p>
            <a:r>
              <a:rPr lang="en-US" dirty="0" smtClean="0"/>
              <a:t>New Recruits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19200"/>
            <a:ext cx="9051925" cy="5207000"/>
          </a:xfrm>
        </p:spPr>
        <p:txBody>
          <a:bodyPr/>
          <a:lstStyle/>
          <a:p>
            <a:r>
              <a:rPr lang="en-US" dirty="0" smtClean="0"/>
              <a:t>As the captains had travelled across the land to the town of </a:t>
            </a:r>
            <a:r>
              <a:rPr lang="en-US" dirty="0" err="1" smtClean="0"/>
              <a:t>Mansoul</a:t>
            </a:r>
            <a:r>
              <a:rPr lang="en-US" dirty="0" smtClean="0"/>
              <a:t>, they met “three young fellows that had a mind to go for soldiers”</a:t>
            </a:r>
          </a:p>
          <a:p>
            <a:pPr lvl="1"/>
            <a:r>
              <a:rPr lang="en-US" dirty="0" smtClean="0"/>
              <a:t>Mr. Tradition</a:t>
            </a:r>
          </a:p>
          <a:p>
            <a:pPr lvl="1"/>
            <a:r>
              <a:rPr lang="en-US" dirty="0" smtClean="0"/>
              <a:t>Mr. Human-Wisdom</a:t>
            </a:r>
          </a:p>
          <a:p>
            <a:pPr lvl="1"/>
            <a:r>
              <a:rPr lang="en-US" dirty="0" smtClean="0"/>
              <a:t>Mr. Man’s-Invention</a:t>
            </a:r>
          </a:p>
          <a:p>
            <a:r>
              <a:rPr lang="en-US" dirty="0" smtClean="0"/>
              <a:t>What happened to these 3 during the battle?</a:t>
            </a:r>
          </a:p>
          <a:p>
            <a:pPr lvl="1"/>
            <a:r>
              <a:rPr lang="en-US" dirty="0" smtClean="0"/>
              <a:t>“They did not so much live by religion as by the fates of fortune”</a:t>
            </a:r>
          </a:p>
          <a:p>
            <a:r>
              <a:rPr lang="en-US" dirty="0" smtClean="0"/>
              <a:t>These represent elements of human effort and reliance</a:t>
            </a:r>
          </a:p>
          <a:p>
            <a:pPr lvl="1"/>
            <a:r>
              <a:rPr lang="en-US" dirty="0" smtClean="0"/>
              <a:t>They are poor substitutes for true spiritual power or a relationship with God.</a:t>
            </a:r>
          </a:p>
          <a:p>
            <a:pPr lvl="1"/>
            <a:r>
              <a:rPr lang="en-US" dirty="0" smtClean="0"/>
              <a:t>In the heat of the battle they will prove unreliable.</a:t>
            </a:r>
          </a:p>
          <a:p>
            <a:pPr lvl="1"/>
            <a:r>
              <a:rPr lang="en-US" dirty="0" smtClean="0"/>
              <a:t>When they “change sides” to join </a:t>
            </a:r>
            <a:r>
              <a:rPr lang="en-US" dirty="0" err="1" smtClean="0"/>
              <a:t>Diabolus</a:t>
            </a:r>
            <a:r>
              <a:rPr lang="en-US" dirty="0" smtClean="0"/>
              <a:t>, they are finally wearing the correct uniform.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19976</TotalTime>
  <Words>811</Words>
  <Application>Microsoft Office PowerPoint</Application>
  <PresentationFormat>Custom</PresentationFormat>
  <Paragraphs>147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Textured</vt:lpstr>
      <vt:lpstr>The Holy War</vt:lpstr>
      <vt:lpstr>Week 5</vt:lpstr>
      <vt:lpstr>Goals</vt:lpstr>
      <vt:lpstr>Key Questions</vt:lpstr>
      <vt:lpstr>Synopsis</vt:lpstr>
      <vt:lpstr>The 4 Captains</vt:lpstr>
      <vt:lpstr>The Assault Begins</vt:lpstr>
      <vt:lpstr>Defense of the Town</vt:lpstr>
      <vt:lpstr>New Recruits</vt:lpstr>
      <vt:lpstr>Exploits of the Town</vt:lpstr>
      <vt:lpstr>Exploits of the Captains</vt:lpstr>
      <vt:lpstr>3 Summons</vt:lpstr>
      <vt:lpstr>Conditions</vt:lpstr>
      <vt:lpstr>Responses</vt:lpstr>
      <vt:lpstr>Mutiny</vt:lpstr>
      <vt:lpstr>Change in Willbewil</vt:lpstr>
      <vt:lpstr>Application</vt:lpstr>
      <vt:lpstr>The Holy War</vt:lpstr>
    </vt:vector>
  </TitlesOfParts>
  <Company>TetraData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Peter</dc:title>
  <dc:creator>dhowell</dc:creator>
  <cp:lastModifiedBy>dhowell</cp:lastModifiedBy>
  <cp:revision>1914</cp:revision>
  <dcterms:created xsi:type="dcterms:W3CDTF">2006-10-08T05:19:31Z</dcterms:created>
  <dcterms:modified xsi:type="dcterms:W3CDTF">2017-10-07T18:30:48Z</dcterms:modified>
</cp:coreProperties>
</file>