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9" r:id="rId3"/>
    <p:sldId id="263" r:id="rId4"/>
    <p:sldId id="291" r:id="rId5"/>
    <p:sldId id="321" r:id="rId6"/>
    <p:sldId id="348" r:id="rId7"/>
    <p:sldId id="329" r:id="rId8"/>
    <p:sldId id="328" r:id="rId9"/>
    <p:sldId id="327" r:id="rId10"/>
    <p:sldId id="326" r:id="rId11"/>
    <p:sldId id="325" r:id="rId12"/>
    <p:sldId id="324" r:id="rId13"/>
    <p:sldId id="323" r:id="rId14"/>
    <p:sldId id="322" r:id="rId15"/>
    <p:sldId id="333" r:id="rId16"/>
    <p:sldId id="334" r:id="rId17"/>
    <p:sldId id="332" r:id="rId18"/>
    <p:sldId id="331" r:id="rId19"/>
    <p:sldId id="338" r:id="rId20"/>
    <p:sldId id="339" r:id="rId21"/>
    <p:sldId id="340" r:id="rId22"/>
    <p:sldId id="341" r:id="rId23"/>
    <p:sldId id="320" r:id="rId24"/>
    <p:sldId id="342" r:id="rId25"/>
    <p:sldId id="343" r:id="rId26"/>
    <p:sldId id="344" r:id="rId27"/>
    <p:sldId id="345" r:id="rId28"/>
    <p:sldId id="346" r:id="rId29"/>
    <p:sldId id="347" r:id="rId30"/>
  </p:sldIdLst>
  <p:sldSz cx="10058400" cy="7315200"/>
  <p:notesSz cx="9283700" cy="7004050"/>
  <p:defaultTextStyle>
    <a:defPPr>
      <a:defRPr lang="en-US"/>
    </a:defPPr>
    <a:lvl1pPr algn="l" rtl="0" fontAlgn="base">
      <a:lnSpc>
        <a:spcPct val="80000"/>
      </a:lnSpc>
      <a:spcBef>
        <a:spcPct val="40000"/>
      </a:spcBef>
      <a:spcAft>
        <a:spcPct val="0"/>
      </a:spcAft>
      <a:buClr>
        <a:schemeClr val="hlink"/>
      </a:buClr>
      <a:buSzPct val="65000"/>
      <a:buChar char="•"/>
      <a:defRPr sz="2400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40000"/>
      </a:spcBef>
      <a:spcAft>
        <a:spcPct val="0"/>
      </a:spcAft>
      <a:buClr>
        <a:schemeClr val="hlink"/>
      </a:buClr>
      <a:buSzPct val="65000"/>
      <a:buChar char="•"/>
      <a:defRPr sz="2400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40000"/>
      </a:spcBef>
      <a:spcAft>
        <a:spcPct val="0"/>
      </a:spcAft>
      <a:buClr>
        <a:schemeClr val="hlink"/>
      </a:buClr>
      <a:buSzPct val="65000"/>
      <a:buChar char="•"/>
      <a:defRPr sz="2400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40000"/>
      </a:spcBef>
      <a:spcAft>
        <a:spcPct val="0"/>
      </a:spcAft>
      <a:buClr>
        <a:schemeClr val="hlink"/>
      </a:buClr>
      <a:buSzPct val="65000"/>
      <a:buChar char="•"/>
      <a:defRPr sz="2400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40000"/>
      </a:spcBef>
      <a:spcAft>
        <a:spcPct val="0"/>
      </a:spcAft>
      <a:buClr>
        <a:schemeClr val="hlink"/>
      </a:buClr>
      <a:buSzPct val="65000"/>
      <a:buChar char="•"/>
      <a:defRPr sz="2400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00"/>
    <a:srgbClr val="FFCC99"/>
    <a:srgbClr val="0000FF"/>
    <a:srgbClr val="009900"/>
    <a:srgbClr val="CC0000"/>
    <a:srgbClr val="FFFF99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48" autoAdjust="0"/>
  </p:normalViewPr>
  <p:slideViewPr>
    <p:cSldViewPr>
      <p:cViewPr varScale="1">
        <p:scale>
          <a:sx n="99" d="100"/>
          <a:sy n="99" d="100"/>
        </p:scale>
        <p:origin x="-858" y="-102"/>
      </p:cViewPr>
      <p:guideLst>
        <p:guide orient="horz" pos="2304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8" d="100"/>
          <a:sy n="128" d="100"/>
        </p:scale>
        <p:origin x="-1128" y="-84"/>
      </p:cViewPr>
      <p:guideLst>
        <p:guide orient="horz" pos="2206"/>
        <p:guide pos="292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27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9388" y="0"/>
            <a:ext cx="40227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1625"/>
            <a:ext cx="40227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9388" y="6651625"/>
            <a:ext cx="40227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886397B2-06F4-46CF-874D-0E9F3AA11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27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59388" y="0"/>
            <a:ext cx="40227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36863" y="525463"/>
            <a:ext cx="3609975" cy="2625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3327400"/>
            <a:ext cx="7426325" cy="315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5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1625"/>
            <a:ext cx="40227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5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9388" y="6651625"/>
            <a:ext cx="40227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B1E57317-1479-4EEE-967D-D339D5D0CC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8A4B6F-09FB-4174-B3F2-A6B386FCA1D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822079-06C3-4B3F-8C73-A137A8C1FDD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E67B18-A3FC-4305-A3AA-56D53367E1F4}" type="slidenum">
              <a:rPr lang="en-US"/>
              <a:pPr/>
              <a:t>16</a:t>
            </a:fld>
            <a:endParaRPr lang="en-US"/>
          </a:p>
        </p:txBody>
      </p:sp>
      <p:sp>
        <p:nvSpPr>
          <p:cNvPr id="396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1A07F-122F-41A6-BCD7-D65CBB83769A}" type="slidenum">
              <a:rPr lang="en-US"/>
              <a:pPr/>
              <a:t>19</a:t>
            </a:fld>
            <a:endParaRPr lang="en-US"/>
          </a:p>
        </p:txBody>
      </p:sp>
      <p:sp>
        <p:nvSpPr>
          <p:cNvPr id="392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601A0B-8317-4618-819A-1BCFEB299146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54063" y="1787525"/>
            <a:ext cx="8550275" cy="1951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144963"/>
            <a:ext cx="7042150" cy="187007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AF1FB-CBD7-4DC9-81C7-168B6659D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2B080-A364-44F8-9DFA-58C871DB4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5" y="406400"/>
            <a:ext cx="2262188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406400"/>
            <a:ext cx="6637337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FA715-2A7A-41E6-8FA3-E56575062D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06400"/>
            <a:ext cx="9051925" cy="1463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3238" y="2112963"/>
            <a:ext cx="4449762" cy="4389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112963"/>
            <a:ext cx="4449763" cy="4389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3238" y="6661150"/>
            <a:ext cx="2346325" cy="508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6938" y="6661150"/>
            <a:ext cx="3184525" cy="508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08838" y="6661150"/>
            <a:ext cx="2346325" cy="508000"/>
          </a:xfrm>
        </p:spPr>
        <p:txBody>
          <a:bodyPr/>
          <a:lstStyle>
            <a:lvl1pPr>
              <a:defRPr/>
            </a:lvl1pPr>
          </a:lstStyle>
          <a:p>
            <a:fld id="{ADEAD591-CD01-4224-8A7E-493B22E256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C4C78-7872-4C6F-AEE5-36266287D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700588"/>
            <a:ext cx="8548687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100388"/>
            <a:ext cx="8548687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15B9E-0C74-4439-BD74-8E752FABD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2112963"/>
            <a:ext cx="4449762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112963"/>
            <a:ext cx="4449763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F1E42-D865-4A67-9C8E-589F59852E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293688"/>
            <a:ext cx="905192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636713"/>
            <a:ext cx="4443412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319338"/>
            <a:ext cx="4443412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636713"/>
            <a:ext cx="4445000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319338"/>
            <a:ext cx="4445000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D1BC3-B91F-4D1C-9C38-85A0D8C49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DF8E0-CE30-43AF-BC8F-6060FE2D1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CC71B-2AA0-428A-8801-F0585B03E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290513"/>
            <a:ext cx="3308350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290513"/>
            <a:ext cx="5622925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530350"/>
            <a:ext cx="3308350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CC261-F476-4464-BAC3-138F026FE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121275"/>
            <a:ext cx="6035675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54050"/>
            <a:ext cx="6035675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5724525"/>
            <a:ext cx="6035675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36A29-7DBB-40ED-BE7A-288872B08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406400"/>
            <a:ext cx="9051925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295400"/>
            <a:ext cx="9051925" cy="520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6661150"/>
            <a:ext cx="23463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5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6661150"/>
            <a:ext cx="31845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5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838" y="6661150"/>
            <a:ext cx="23463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5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3552067-0C40-4C39-8BA6-C21A7D0CC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</p:sldLayoutIdLst>
  <p:hf hdr="0" ftr="0" dt="0"/>
  <p:txStyles>
    <p:titleStyle>
      <a:lvl1pPr algn="ctr" defTabSz="992188" rtl="0" eaLnBrk="0" fontAlgn="base" hangingPunct="0">
        <a:spcBef>
          <a:spcPct val="0"/>
        </a:spcBef>
        <a:spcAft>
          <a:spcPct val="0"/>
        </a:spcAft>
        <a:defRPr lang="en-US" sz="2400" dirty="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992188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defTabSz="992188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defTabSz="992188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defTabSz="992188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73063" indent="-373063" algn="l" defTabSz="99218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Arial" charset="0"/>
        <a:buChar char="•"/>
        <a:defRPr lang="en-US" sz="2400" dirty="0">
          <a:solidFill>
            <a:srgbClr val="FFC0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806450" indent="-309563" algn="l" defTabSz="9921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Arial" charset="0"/>
        <a:buChar char="•"/>
        <a:defRPr lang="en-US" sz="2200" dirty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241425" indent="-249238" algn="l" defTabSz="99218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Arial" charset="0"/>
        <a:buChar char="•"/>
        <a:defRPr lang="en-US" sz="2000" dirty="0">
          <a:solidFill>
            <a:srgbClr val="92D05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736725" indent="-247650" algn="l" defTabSz="9921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Arial" charset="0"/>
        <a:buChar char="•"/>
        <a:defRPr lang="en-US" sz="2000" dirty="0">
          <a:solidFill>
            <a:srgbClr val="75A3D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233613" indent="-247650" algn="l" defTabSz="99218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Arial" charset="0"/>
        <a:buChar char="•"/>
        <a:defRPr lang="en-US" sz="2000" dirty="0">
          <a:solidFill>
            <a:srgbClr val="BFBFB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690813" indent="-247650" algn="l" defTabSz="992188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148013" indent="-247650" algn="l" defTabSz="992188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605213" indent="-247650" algn="l" defTabSz="992188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062413" indent="-247650" algn="l" defTabSz="992188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6.jpeg"/><Relationship Id="rId5" Type="http://schemas.openxmlformats.org/officeDocument/2006/relationships/image" Target="../media/image8.png"/><Relationship Id="rId10" Type="http://schemas.openxmlformats.org/officeDocument/2006/relationships/image" Target="../media/image12.png"/><Relationship Id="rId4" Type="http://schemas.openxmlformats.org/officeDocument/2006/relationships/image" Target="../media/image4.png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54063" y="0"/>
            <a:ext cx="8550275" cy="2438400"/>
          </a:xfrm>
        </p:spPr>
        <p:txBody>
          <a:bodyPr/>
          <a:lstStyle/>
          <a:p>
            <a:pPr eaLnBrk="1" hangingPunct="1">
              <a:defRPr/>
            </a:pPr>
            <a:r>
              <a:rPr sz="5900" dirty="0" smtClean="0"/>
              <a:t>The Holy War</a:t>
            </a:r>
          </a:p>
        </p:txBody>
      </p:sp>
      <p:pic>
        <p:nvPicPr>
          <p:cNvPr id="2051" name="Picture 5" descr="worldcastlec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65563" y="2159000"/>
            <a:ext cx="2141537" cy="270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228600"/>
            <a:ext cx="9051925" cy="660400"/>
          </a:xfrm>
        </p:spPr>
        <p:txBody>
          <a:bodyPr/>
          <a:lstStyle/>
          <a:p>
            <a:r>
              <a:rPr lang="en-US" dirty="0" smtClean="0"/>
              <a:t>Scouting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914400"/>
            <a:ext cx="9051925" cy="5207000"/>
          </a:xfrm>
        </p:spPr>
        <p:txBody>
          <a:bodyPr/>
          <a:lstStyle/>
          <a:p>
            <a:r>
              <a:rPr lang="en-US" dirty="0" smtClean="0"/>
              <a:t>Mr. </a:t>
            </a:r>
            <a:r>
              <a:rPr lang="en-US" dirty="0" err="1" smtClean="0"/>
              <a:t>Prywell</a:t>
            </a:r>
            <a:r>
              <a:rPr lang="en-US" dirty="0" smtClean="0"/>
              <a:t> gives himself whole-heartedly to his new position </a:t>
            </a:r>
            <a:r>
              <a:rPr lang="en-US" dirty="0" smtClean="0"/>
              <a:t>and </a:t>
            </a:r>
            <a:r>
              <a:rPr lang="en-US" dirty="0" smtClean="0"/>
              <a:t>begins to scout outside the town as </a:t>
            </a:r>
            <a:r>
              <a:rPr lang="en-US" dirty="0" smtClean="0"/>
              <a:t>well. Where </a:t>
            </a:r>
            <a:r>
              <a:rPr lang="en-US" dirty="0" smtClean="0"/>
              <a:t>does he go, and what does he discover?</a:t>
            </a:r>
          </a:p>
          <a:p>
            <a:pPr lvl="1"/>
            <a:r>
              <a:rPr lang="en-US" dirty="0" smtClean="0"/>
              <a:t>He goes toward </a:t>
            </a:r>
            <a:r>
              <a:rPr lang="en-US" dirty="0" smtClean="0"/>
              <a:t>Hell-Gate </a:t>
            </a:r>
            <a:r>
              <a:rPr lang="en-US" dirty="0" smtClean="0"/>
              <a:t>Hill into the country of the Doubters.</a:t>
            </a:r>
          </a:p>
          <a:p>
            <a:pPr lvl="1"/>
            <a:r>
              <a:rPr lang="en-US" dirty="0" smtClean="0"/>
              <a:t>He hears the following:</a:t>
            </a:r>
          </a:p>
          <a:p>
            <a:pPr lvl="2"/>
            <a:r>
              <a:rPr lang="en-US" dirty="0" smtClean="0"/>
              <a:t>That </a:t>
            </a:r>
            <a:r>
              <a:rPr lang="en-US" dirty="0" err="1" smtClean="0"/>
              <a:t>Diabolous</a:t>
            </a:r>
            <a:r>
              <a:rPr lang="en-US" dirty="0" smtClean="0"/>
              <a:t> was almost ready to march</a:t>
            </a:r>
          </a:p>
          <a:p>
            <a:pPr lvl="2"/>
            <a:r>
              <a:rPr lang="en-US" dirty="0" smtClean="0"/>
              <a:t>That Mr. Incredulity had been made general of </a:t>
            </a:r>
            <a:r>
              <a:rPr lang="en-US" dirty="0" err="1" smtClean="0"/>
              <a:t>Diabolus</a:t>
            </a:r>
            <a:r>
              <a:rPr lang="en-US" dirty="0" smtClean="0"/>
              <a:t>’ army</a:t>
            </a:r>
          </a:p>
          <a:p>
            <a:pPr lvl="2"/>
            <a:r>
              <a:rPr lang="en-US" dirty="0" smtClean="0"/>
              <a:t>That the army consisted of 20,000+ Doubters</a:t>
            </a:r>
          </a:p>
          <a:p>
            <a:pPr lvl="2"/>
            <a:r>
              <a:rPr lang="en-US" dirty="0" smtClean="0"/>
              <a:t>That the leaders of the black den would be coming along as well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Why did </a:t>
            </a:r>
            <a:r>
              <a:rPr lang="en-US" dirty="0" err="1" smtClean="0"/>
              <a:t>Diabolus</a:t>
            </a:r>
            <a:r>
              <a:rPr lang="en-US" dirty="0" smtClean="0"/>
              <a:t> choose Mr. Incredulity as his general?</a:t>
            </a:r>
          </a:p>
          <a:p>
            <a:pPr lvl="1"/>
            <a:r>
              <a:rPr lang="en-US" dirty="0" smtClean="0"/>
              <a:t>There was none truer than him to </a:t>
            </a:r>
            <a:r>
              <a:rPr lang="en-US" dirty="0" err="1" smtClean="0"/>
              <a:t>Diabolus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He had an “implacable spite against the welfare of the town.”</a:t>
            </a:r>
          </a:p>
          <a:p>
            <a:pPr lvl="1"/>
            <a:r>
              <a:rPr lang="en-US" dirty="0" smtClean="0"/>
              <a:t>He wanted revenge for the “affronts” of the town against him.</a:t>
            </a:r>
          </a:p>
          <a:p>
            <a:pPr lvl="1"/>
            <a:r>
              <a:rPr lang="en-US" dirty="0" smtClean="0"/>
              <a:t>He could beleaguer the town more </a:t>
            </a:r>
            <a:r>
              <a:rPr lang="en-US" dirty="0" smtClean="0"/>
              <a:t>efficiently than </a:t>
            </a:r>
            <a:r>
              <a:rPr lang="en-US" dirty="0" smtClean="0"/>
              <a:t>any other.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further change does the news brought back from </a:t>
            </a:r>
            <a:r>
              <a:rPr lang="en-US" dirty="0" err="1" smtClean="0"/>
              <a:t>Prywell’s</a:t>
            </a:r>
            <a:r>
              <a:rPr lang="en-US" dirty="0" smtClean="0"/>
              <a:t> scouting make in the town?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They search out Prudent-Thrifty (Lord Covetousness) and Harmless-Mirth (Mr. Lasciviousness).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Mr. </a:t>
            </a:r>
            <a:r>
              <a:rPr lang="en-US" dirty="0" err="1" smtClean="0"/>
              <a:t>Trueman</a:t>
            </a:r>
            <a:r>
              <a:rPr lang="en-US" dirty="0" smtClean="0"/>
              <a:t> locks them up in the jail where they die of consumption.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Lord </a:t>
            </a:r>
            <a:r>
              <a:rPr lang="en-US" dirty="0" err="1" smtClean="0"/>
              <a:t>Willbewill</a:t>
            </a:r>
            <a:r>
              <a:rPr lang="en-US" dirty="0" smtClean="0"/>
              <a:t> and Mr. Mind are made to do public penance.</a:t>
            </a:r>
          </a:p>
          <a:p>
            <a:pPr lvl="2"/>
            <a:r>
              <a:rPr lang="en-US" dirty="0" smtClean="0"/>
              <a:t>“Open confession of their faults”</a:t>
            </a:r>
          </a:p>
          <a:p>
            <a:pPr lvl="2"/>
            <a:r>
              <a:rPr lang="en-US" dirty="0" smtClean="0"/>
              <a:t>“Strict amendment of their lives”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They begin to rule over the </a:t>
            </a:r>
            <a:r>
              <a:rPr lang="en-US" dirty="0" err="1" smtClean="0"/>
              <a:t>Diabolonians</a:t>
            </a:r>
            <a:r>
              <a:rPr lang="en-US" dirty="0" smtClean="0"/>
              <a:t> so strictly that:</a:t>
            </a:r>
          </a:p>
          <a:p>
            <a:pPr lvl="2"/>
            <a:r>
              <a:rPr lang="en-US" dirty="0" smtClean="0"/>
              <a:t>They have to operate in private and at night.</a:t>
            </a:r>
          </a:p>
          <a:p>
            <a:pPr lvl="2"/>
            <a:r>
              <a:rPr lang="en-US" dirty="0" smtClean="0"/>
              <a:t>They count the </a:t>
            </a:r>
            <a:r>
              <a:rPr lang="en-US" dirty="0" err="1" smtClean="0"/>
              <a:t>Mansoulians</a:t>
            </a:r>
            <a:r>
              <a:rPr lang="en-US" dirty="0" smtClean="0"/>
              <a:t> as deadly enemies.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difficulty do the townsmen discover in rounding up the </a:t>
            </a:r>
            <a:r>
              <a:rPr lang="en-US" dirty="0" err="1" smtClean="0"/>
              <a:t>Diabolonians</a:t>
            </a:r>
            <a:r>
              <a:rPr lang="en-US" dirty="0" smtClean="0"/>
              <a:t>?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They could plainly follow their smell and tracks to </a:t>
            </a:r>
            <a:r>
              <a:rPr lang="en-US" dirty="0" smtClean="0"/>
              <a:t>discover their </a:t>
            </a:r>
            <a:r>
              <a:rPr lang="en-US" dirty="0" smtClean="0"/>
              <a:t>holds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But they could not always </a:t>
            </a:r>
            <a:r>
              <a:rPr lang="en-US" dirty="0" smtClean="0"/>
              <a:t>take them, hold them, </a:t>
            </a:r>
            <a:r>
              <a:rPr lang="en-US" dirty="0" smtClean="0"/>
              <a:t>and do justice to them because:</a:t>
            </a:r>
          </a:p>
          <a:p>
            <a:pPr lvl="2"/>
            <a:r>
              <a:rPr lang="en-US" dirty="0" smtClean="0"/>
              <a:t>Their ways were so crooked</a:t>
            </a:r>
          </a:p>
          <a:p>
            <a:pPr lvl="2"/>
            <a:r>
              <a:rPr lang="en-US" dirty="0" smtClean="0"/>
              <a:t>Their holds were so strong</a:t>
            </a:r>
          </a:p>
          <a:p>
            <a:pPr lvl="2"/>
            <a:r>
              <a:rPr lang="en-US" dirty="0" smtClean="0"/>
              <a:t>They were quick to take sanctuary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152400"/>
            <a:ext cx="9051925" cy="660400"/>
          </a:xfrm>
        </p:spPr>
        <p:txBody>
          <a:bodyPr/>
          <a:lstStyle/>
          <a:p>
            <a:r>
              <a:rPr lang="en-US" dirty="0" err="1" smtClean="0"/>
              <a:t>Diabolus</a:t>
            </a:r>
            <a:r>
              <a:rPr lang="en-US" dirty="0" smtClean="0"/>
              <a:t>’ 9 Captains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6" name="Group 141"/>
          <p:cNvGraphicFramePr>
            <a:graphicFrameLocks noGrp="1"/>
          </p:cNvGraphicFramePr>
          <p:nvPr>
            <p:ph idx="1"/>
          </p:nvPr>
        </p:nvGraphicFramePr>
        <p:xfrm>
          <a:off x="503238" y="1066800"/>
          <a:ext cx="9051925" cy="5884230"/>
        </p:xfrm>
        <a:graphic>
          <a:graphicData uri="http://schemas.openxmlformats.org/drawingml/2006/table">
            <a:tbl>
              <a:tblPr/>
              <a:tblGrid>
                <a:gridCol w="1325562"/>
                <a:gridCol w="838200"/>
                <a:gridCol w="2590800"/>
                <a:gridCol w="2438400"/>
                <a:gridCol w="1858963"/>
              </a:tblGrid>
              <a:tr h="617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Captain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Color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Scutcheon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Charge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Standard Bearer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Rage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Great red dragon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Election Doubters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Mr. Destructive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Fury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Pale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Fiery flying serpent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Vocation Doubters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Mr. Darkness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Damnation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The black den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Grace Doubters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Mr. No-Life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Insatiable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The yawning jaws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Faith Doubters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Mr. Devourer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Brimstone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The blue and stinking flame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Perseverance Doubters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Mr. Burning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Torment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Pale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The black worm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Resurrection Doubters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Mr. Gnaw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No-Ease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The ghastly picture of death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Salvation Doubters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Mr. Restless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Sepulchre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Pale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A skull and dead man’s bones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Glory Doubters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Mr. Corruption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Past-Hope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A hot iron and a hard heart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Felicity Doubters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Mr. Despair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Superior Captains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Diabolus</a:t>
            </a:r>
            <a:r>
              <a:rPr lang="en-US" dirty="0" smtClean="0"/>
              <a:t>’ </a:t>
            </a:r>
            <a:r>
              <a:rPr lang="en-US" dirty="0" smtClean="0"/>
              <a:t>had 7 </a:t>
            </a:r>
            <a:r>
              <a:rPr lang="en-US" dirty="0" smtClean="0"/>
              <a:t>superior </a:t>
            </a:r>
            <a:r>
              <a:rPr lang="en-US" dirty="0" smtClean="0"/>
              <a:t>captains:</a:t>
            </a:r>
            <a:endParaRPr lang="en-US" dirty="0" smtClean="0"/>
          </a:p>
          <a:p>
            <a:pPr lvl="1"/>
            <a:r>
              <a:rPr lang="en-US" dirty="0" smtClean="0"/>
              <a:t>Lord Beelzebub</a:t>
            </a:r>
          </a:p>
          <a:p>
            <a:pPr lvl="1"/>
            <a:r>
              <a:rPr lang="en-US" dirty="0" smtClean="0"/>
              <a:t>Lord Lucifer</a:t>
            </a:r>
          </a:p>
          <a:p>
            <a:pPr lvl="1"/>
            <a:r>
              <a:rPr lang="en-US" dirty="0" smtClean="0"/>
              <a:t>Lord Legion</a:t>
            </a:r>
          </a:p>
          <a:p>
            <a:pPr lvl="1"/>
            <a:r>
              <a:rPr lang="en-US" dirty="0" smtClean="0"/>
              <a:t>Lord </a:t>
            </a:r>
            <a:r>
              <a:rPr lang="en-US" dirty="0" err="1" smtClean="0"/>
              <a:t>Apollyon</a:t>
            </a:r>
            <a:endParaRPr lang="en-US" dirty="0" smtClean="0"/>
          </a:p>
          <a:p>
            <a:pPr lvl="1"/>
            <a:r>
              <a:rPr lang="en-US" dirty="0" smtClean="0"/>
              <a:t>Lord Python</a:t>
            </a:r>
          </a:p>
          <a:p>
            <a:pPr lvl="1"/>
            <a:r>
              <a:rPr lang="en-US" dirty="0" smtClean="0"/>
              <a:t>Lord Cerberus</a:t>
            </a:r>
          </a:p>
          <a:p>
            <a:pPr lvl="1"/>
            <a:r>
              <a:rPr lang="en-US" dirty="0" smtClean="0"/>
              <a:t>Lord Belial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did </a:t>
            </a:r>
            <a:r>
              <a:rPr lang="en-US" dirty="0" err="1" smtClean="0"/>
              <a:t>Diabolus</a:t>
            </a:r>
            <a:r>
              <a:rPr lang="en-US" dirty="0" smtClean="0"/>
              <a:t>’ begin his assault on the town and why?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At ear gate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Because he wanted to rouse the </a:t>
            </a:r>
            <a:r>
              <a:rPr lang="en-US" dirty="0" err="1" smtClean="0"/>
              <a:t>Diabolonians</a:t>
            </a:r>
            <a:r>
              <a:rPr lang="en-US" dirty="0" smtClean="0"/>
              <a:t> inside the town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In what ways did the town surprise </a:t>
            </a:r>
            <a:r>
              <a:rPr lang="en-US" dirty="0" err="1" smtClean="0"/>
              <a:t>Diablous</a:t>
            </a:r>
            <a:r>
              <a:rPr lang="en-US" dirty="0" smtClean="0"/>
              <a:t> by being more prepared for the assault than he had anticipated?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They had doubled their guards.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They had mounted their slings in good places and manned them </a:t>
            </a:r>
            <a:r>
              <a:rPr lang="en-US" dirty="0" smtClean="0"/>
              <a:t>such </a:t>
            </a:r>
            <a:r>
              <a:rPr lang="en-US" dirty="0" smtClean="0"/>
              <a:t>that </a:t>
            </a:r>
            <a:r>
              <a:rPr lang="en-US" dirty="0" err="1" smtClean="0"/>
              <a:t>Diabolus</a:t>
            </a:r>
            <a:r>
              <a:rPr lang="en-US" dirty="0" smtClean="0"/>
              <a:t>’ forces were “warmly attended” with stones.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They had put down the </a:t>
            </a:r>
            <a:r>
              <a:rPr lang="en-US" dirty="0" err="1" smtClean="0"/>
              <a:t>Diabolonians</a:t>
            </a:r>
            <a:r>
              <a:rPr lang="en-US" dirty="0" smtClean="0"/>
              <a:t> so well that </a:t>
            </a:r>
            <a:r>
              <a:rPr lang="en-US" dirty="0" err="1" smtClean="0"/>
              <a:t>Diabolus</a:t>
            </a:r>
            <a:r>
              <a:rPr lang="en-US" dirty="0" smtClean="0"/>
              <a:t> was missing the help that he expected from inside the town.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They were able to beat back his first assault </a:t>
            </a:r>
            <a:r>
              <a:rPr lang="en-US" dirty="0" smtClean="0"/>
              <a:t>so </a:t>
            </a:r>
            <a:r>
              <a:rPr lang="en-US" dirty="0" smtClean="0"/>
              <a:t>that he had to retreat.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47A9-74D5-4BDA-A72E-B41011528373}" type="slidenum">
              <a:rPr lang="en-US"/>
              <a:pPr/>
              <a:t>16</a:t>
            </a:fld>
            <a:endParaRPr lang="en-US"/>
          </a:p>
        </p:txBody>
      </p:sp>
      <p:pic>
        <p:nvPicPr>
          <p:cNvPr id="395266" name="Picture 2" descr="Mansoul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B2DFF"/>
              </a:clrFrom>
              <a:clrTo>
                <a:srgbClr val="FB2D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3087688"/>
            <a:ext cx="6248400" cy="1960562"/>
          </a:xfrm>
          <a:prstGeom prst="rect">
            <a:avLst/>
          </a:prstGeom>
          <a:noFill/>
        </p:spPr>
      </p:pic>
      <p:pic>
        <p:nvPicPr>
          <p:cNvPr id="395267" name="Picture 3" descr="mountain20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4A6D93"/>
              </a:clrFrom>
              <a:clrTo>
                <a:srgbClr val="4A6D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3581400"/>
            <a:ext cx="1619250" cy="1447800"/>
          </a:xfrm>
          <a:prstGeom prst="rect">
            <a:avLst/>
          </a:prstGeom>
          <a:noFill/>
        </p:spPr>
      </p:pic>
      <p:pic>
        <p:nvPicPr>
          <p:cNvPr id="395268" name="Picture 4" descr="mountain20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4A6D93"/>
              </a:clrFrom>
              <a:clrTo>
                <a:srgbClr val="4A6D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86750" y="3581400"/>
            <a:ext cx="1619250" cy="1447800"/>
          </a:xfrm>
          <a:prstGeom prst="rect">
            <a:avLst/>
          </a:prstGeom>
          <a:noFill/>
        </p:spPr>
      </p:pic>
      <p:pic>
        <p:nvPicPr>
          <p:cNvPr id="395269" name="Picture 5" descr="mountain20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4A6D93"/>
              </a:clrFrom>
              <a:clrTo>
                <a:srgbClr val="4A6D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1601788"/>
            <a:ext cx="1447800" cy="1293812"/>
          </a:xfrm>
          <a:prstGeom prst="rect">
            <a:avLst/>
          </a:prstGeom>
          <a:noFill/>
        </p:spPr>
      </p:pic>
      <p:sp>
        <p:nvSpPr>
          <p:cNvPr id="395270" name="Text Box 6"/>
          <p:cNvSpPr txBox="1">
            <a:spLocks noChangeArrowheads="1"/>
          </p:cNvSpPr>
          <p:nvPr/>
        </p:nvSpPr>
        <p:spPr bwMode="auto">
          <a:xfrm>
            <a:off x="449263" y="4692650"/>
            <a:ext cx="933450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9276" tIns="49638" rIns="99276" bIns="49638">
            <a:spAutoFit/>
          </a:bodyPr>
          <a:lstStyle/>
          <a:p>
            <a:pPr marL="228600" indent="-228600" algn="ctr" defTabSz="992188">
              <a:buFontTx/>
              <a:buNone/>
            </a:pPr>
            <a:r>
              <a:rPr lang="en-US"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Mount Alecto</a:t>
            </a:r>
          </a:p>
        </p:txBody>
      </p:sp>
      <p:sp>
        <p:nvSpPr>
          <p:cNvPr id="395271" name="Text Box 7"/>
          <p:cNvSpPr txBox="1">
            <a:spLocks noChangeArrowheads="1"/>
          </p:cNvSpPr>
          <p:nvPr/>
        </p:nvSpPr>
        <p:spPr bwMode="auto">
          <a:xfrm>
            <a:off x="8545513" y="4732338"/>
            <a:ext cx="1006475" cy="220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9276" tIns="49638" rIns="99276" bIns="49638">
            <a:spAutoFit/>
          </a:bodyPr>
          <a:lstStyle/>
          <a:p>
            <a:pPr marL="228600" indent="-228600" algn="ctr" defTabSz="992188">
              <a:buFontTx/>
              <a:buNone/>
            </a:pPr>
            <a:r>
              <a:rPr lang="en-US"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Mount Megara</a:t>
            </a:r>
          </a:p>
        </p:txBody>
      </p:sp>
      <p:sp>
        <p:nvSpPr>
          <p:cNvPr id="395272" name="Text Box 8"/>
          <p:cNvSpPr txBox="1">
            <a:spLocks noChangeArrowheads="1"/>
          </p:cNvSpPr>
          <p:nvPr/>
        </p:nvSpPr>
        <p:spPr bwMode="auto">
          <a:xfrm>
            <a:off x="4343400" y="2559050"/>
            <a:ext cx="1068388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9276" tIns="49638" rIns="99276" bIns="49638">
            <a:spAutoFit/>
          </a:bodyPr>
          <a:lstStyle/>
          <a:p>
            <a:pPr marL="228600" indent="-228600" algn="ctr" defTabSz="992188">
              <a:buFontTx/>
              <a:buNone/>
            </a:pPr>
            <a:r>
              <a:rPr lang="en-US"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Mount Diabolus</a:t>
            </a:r>
          </a:p>
        </p:txBody>
      </p:sp>
      <p:pic>
        <p:nvPicPr>
          <p:cNvPr id="395274" name="Picture 10" descr="Flag_MansoulBurni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03750" y="739775"/>
            <a:ext cx="1447800" cy="1068388"/>
          </a:xfrm>
          <a:prstGeom prst="rect">
            <a:avLst/>
          </a:prstGeom>
          <a:noFill/>
        </p:spPr>
      </p:pic>
      <p:pic>
        <p:nvPicPr>
          <p:cNvPr id="395275" name="Picture 11" descr="mountain20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4A6D93"/>
              </a:clrFrom>
              <a:clrTo>
                <a:srgbClr val="4A6D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5715000"/>
            <a:ext cx="1619250" cy="1447800"/>
          </a:xfrm>
          <a:prstGeom prst="rect">
            <a:avLst/>
          </a:prstGeom>
          <a:noFill/>
        </p:spPr>
      </p:pic>
      <p:sp>
        <p:nvSpPr>
          <p:cNvPr id="395276" name="Text Box 12"/>
          <p:cNvSpPr txBox="1">
            <a:spLocks noChangeArrowheads="1"/>
          </p:cNvSpPr>
          <p:nvPr/>
        </p:nvSpPr>
        <p:spPr bwMode="auto">
          <a:xfrm>
            <a:off x="4357688" y="6858000"/>
            <a:ext cx="1128712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9276" tIns="49638" rIns="99276" bIns="49638">
            <a:spAutoFit/>
          </a:bodyPr>
          <a:lstStyle/>
          <a:p>
            <a:pPr marL="228600" indent="-228600" algn="ctr" defTabSz="992188">
              <a:buFontTx/>
              <a:buNone/>
            </a:pPr>
            <a:r>
              <a:rPr lang="en-US"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Mount Tisiphone</a:t>
            </a:r>
          </a:p>
        </p:txBody>
      </p:sp>
      <p:pic>
        <p:nvPicPr>
          <p:cNvPr id="395288" name="Picture 24" descr="skullCrossbones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7485BB"/>
              </a:clrFrom>
              <a:clrTo>
                <a:srgbClr val="7485B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5800" y="5181600"/>
            <a:ext cx="762000" cy="649288"/>
          </a:xfrm>
          <a:prstGeom prst="rect">
            <a:avLst/>
          </a:prstGeom>
          <a:noFill/>
        </p:spPr>
      </p:pic>
      <p:pic>
        <p:nvPicPr>
          <p:cNvPr id="395289" name="Picture 25" descr="drum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7485BC"/>
              </a:clrFrom>
              <a:clrTo>
                <a:srgbClr val="7485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30738" y="5181600"/>
            <a:ext cx="550862" cy="619125"/>
          </a:xfrm>
          <a:prstGeom prst="rect">
            <a:avLst/>
          </a:prstGeom>
          <a:noFill/>
        </p:spPr>
      </p:pic>
      <p:sp>
        <p:nvSpPr>
          <p:cNvPr id="395290" name="Rectangle 26"/>
          <p:cNvSpPr>
            <a:spLocks noChangeArrowheads="1"/>
          </p:cNvSpPr>
          <p:nvPr/>
        </p:nvSpPr>
        <p:spPr bwMode="auto">
          <a:xfrm>
            <a:off x="95450" y="950913"/>
            <a:ext cx="763588" cy="2682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9276" tIns="49638" rIns="99276" bIns="49638">
            <a:spAutoFit/>
          </a:bodyPr>
          <a:lstStyle/>
          <a:p>
            <a:pPr marL="228600" indent="-228600" defTabSz="992188">
              <a:spcBef>
                <a:spcPct val="10000"/>
              </a:spcBef>
              <a:buFontTx/>
              <a:buNone/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Parley?</a:t>
            </a:r>
          </a:p>
        </p:txBody>
      </p:sp>
      <p:sp>
        <p:nvSpPr>
          <p:cNvPr id="395291" name="Rectangle 27"/>
          <p:cNvSpPr>
            <a:spLocks noChangeArrowheads="1"/>
          </p:cNvSpPr>
          <p:nvPr/>
        </p:nvSpPr>
        <p:spPr bwMode="auto">
          <a:xfrm>
            <a:off x="876300" y="950913"/>
            <a:ext cx="968375" cy="2682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9276" tIns="49638" rIns="99276" bIns="49638">
            <a:spAutoFit/>
          </a:bodyPr>
          <a:lstStyle/>
          <a:p>
            <a:pPr marL="228600" indent="-228600" defTabSz="992188">
              <a:spcBef>
                <a:spcPct val="10000"/>
              </a:spcBef>
              <a:buFontTx/>
              <a:buNone/>
            </a:pPr>
            <a:r>
              <a:rPr lang="en-US"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Sepulchre</a:t>
            </a:r>
          </a:p>
        </p:txBody>
      </p:sp>
      <p:sp>
        <p:nvSpPr>
          <p:cNvPr id="395299" name="Rectangle 35"/>
          <p:cNvSpPr>
            <a:spLocks noChangeArrowheads="1"/>
          </p:cNvSpPr>
          <p:nvPr/>
        </p:nvSpPr>
        <p:spPr bwMode="auto">
          <a:xfrm>
            <a:off x="0" y="1301750"/>
            <a:ext cx="5029200" cy="755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9276" tIns="49638" rIns="99276" bIns="49638">
            <a:spAutoFit/>
          </a:bodyPr>
          <a:lstStyle/>
          <a:p>
            <a:pPr defTabSz="992188">
              <a:buFontTx/>
              <a:buNone/>
            </a:pPr>
            <a:r>
              <a:rPr 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They made no answer for “They remembered what at first it cost them to hear him a few words”</a:t>
            </a:r>
          </a:p>
        </p:txBody>
      </p:sp>
      <p:sp>
        <p:nvSpPr>
          <p:cNvPr id="395300" name="Rectangle 36"/>
          <p:cNvSpPr>
            <a:spLocks noChangeArrowheads="1"/>
          </p:cNvSpPr>
          <p:nvPr/>
        </p:nvSpPr>
        <p:spPr bwMode="auto">
          <a:xfrm>
            <a:off x="1252538" y="152400"/>
            <a:ext cx="7815262" cy="390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9276" tIns="49638" rIns="99276" bIns="49638">
            <a:spAutoFit/>
          </a:bodyPr>
          <a:lstStyle/>
          <a:p>
            <a:pPr marL="228600" indent="-228600" defTabSz="992188">
              <a:buFontTx/>
              <a:buNone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strategies did Diabolus use in assaulting the town?</a:t>
            </a:r>
          </a:p>
        </p:txBody>
      </p:sp>
      <p:sp>
        <p:nvSpPr>
          <p:cNvPr id="395301" name="Text Box 37"/>
          <p:cNvSpPr txBox="1">
            <a:spLocks noChangeArrowheads="1"/>
          </p:cNvSpPr>
          <p:nvPr/>
        </p:nvSpPr>
        <p:spPr bwMode="auto">
          <a:xfrm>
            <a:off x="1263650" y="762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92188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captain did Diabolus send to parley with the town?</a:t>
            </a:r>
          </a:p>
        </p:txBody>
      </p:sp>
      <p:sp>
        <p:nvSpPr>
          <p:cNvPr id="395302" name="Text Box 38"/>
          <p:cNvSpPr txBox="1">
            <a:spLocks noChangeArrowheads="1"/>
          </p:cNvSpPr>
          <p:nvPr/>
        </p:nvSpPr>
        <p:spPr bwMode="auto">
          <a:xfrm>
            <a:off x="0" y="76200"/>
            <a:ext cx="998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92188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was his message?</a:t>
            </a:r>
          </a:p>
        </p:txBody>
      </p:sp>
      <p:sp>
        <p:nvSpPr>
          <p:cNvPr id="395303" name="Rectangle 39"/>
          <p:cNvSpPr>
            <a:spLocks noChangeArrowheads="1"/>
          </p:cNvSpPr>
          <p:nvPr/>
        </p:nvSpPr>
        <p:spPr bwMode="auto">
          <a:xfrm>
            <a:off x="5195888" y="5334000"/>
            <a:ext cx="1814512" cy="293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9276" tIns="49638" rIns="99276" bIns="49638">
            <a:spAutoFit/>
          </a:bodyPr>
          <a:lstStyle/>
          <a:p>
            <a:pPr marL="228600" indent="-228600" defTabSz="992188">
              <a:spcBef>
                <a:spcPct val="10000"/>
              </a:spcBef>
              <a:buFontTx/>
              <a:buNone/>
            </a:pPr>
            <a:r>
              <a:rPr lang="en-US"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Captain Sepulchre</a:t>
            </a:r>
          </a:p>
        </p:txBody>
      </p:sp>
      <p:sp>
        <p:nvSpPr>
          <p:cNvPr id="395304" name="Rectangle 40"/>
          <p:cNvSpPr>
            <a:spLocks noGrp="1" noChangeArrowheads="1"/>
          </p:cNvSpPr>
          <p:nvPr>
            <p:ph type="body" idx="1"/>
          </p:nvPr>
        </p:nvSpPr>
        <p:spPr>
          <a:xfrm>
            <a:off x="5715000" y="762000"/>
            <a:ext cx="4343400" cy="2057400"/>
          </a:xfrm>
          <a:noFill/>
          <a:ln/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ts val="1200"/>
              </a:spcBef>
              <a:buFontTx/>
              <a:buChar char="•"/>
            </a:pPr>
            <a:r>
              <a:rPr lang="en-US" sz="1800" dirty="0">
                <a:solidFill>
                  <a:schemeClr val="folHlink"/>
                </a:solidFill>
              </a:rPr>
              <a:t>Open the gates and admit </a:t>
            </a:r>
            <a:r>
              <a:rPr lang="en-US" sz="1800" dirty="0" err="1">
                <a:solidFill>
                  <a:schemeClr val="folHlink"/>
                </a:solidFill>
              </a:rPr>
              <a:t>Diabolus</a:t>
            </a:r>
            <a:r>
              <a:rPr lang="en-US" sz="1800" dirty="0">
                <a:solidFill>
                  <a:schemeClr val="folHlink"/>
                </a:solidFill>
              </a:rPr>
              <a:t> or we will swallow you up.</a:t>
            </a:r>
          </a:p>
          <a:p>
            <a:pPr marL="228600" indent="-228600">
              <a:lnSpc>
                <a:spcPct val="90000"/>
              </a:lnSpc>
              <a:spcBef>
                <a:spcPts val="1200"/>
              </a:spcBef>
              <a:buFontTx/>
              <a:buChar char="•"/>
            </a:pPr>
            <a:r>
              <a:rPr lang="en-US" sz="1800" dirty="0" err="1">
                <a:solidFill>
                  <a:schemeClr val="folHlink"/>
                </a:solidFill>
              </a:rPr>
              <a:t>Diabolus</a:t>
            </a:r>
            <a:r>
              <a:rPr lang="en-US" sz="1800" dirty="0">
                <a:solidFill>
                  <a:schemeClr val="folHlink"/>
                </a:solidFill>
              </a:rPr>
              <a:t> is your prince and lord as you have formerly owned.</a:t>
            </a:r>
          </a:p>
          <a:p>
            <a:pPr marL="228600" indent="-228600">
              <a:lnSpc>
                <a:spcPct val="90000"/>
              </a:lnSpc>
              <a:spcBef>
                <a:spcPts val="1200"/>
              </a:spcBef>
              <a:buFontTx/>
              <a:buChar char="•"/>
            </a:pPr>
            <a:r>
              <a:rPr lang="en-US" sz="1800" dirty="0">
                <a:solidFill>
                  <a:schemeClr val="folHlink"/>
                </a:solidFill>
              </a:rPr>
              <a:t>The “dishonorable” treatment </a:t>
            </a:r>
            <a:r>
              <a:rPr lang="en-US" sz="1800" dirty="0" err="1">
                <a:solidFill>
                  <a:schemeClr val="folHlink"/>
                </a:solidFill>
              </a:rPr>
              <a:t>Diabolus</a:t>
            </a:r>
            <a:r>
              <a:rPr lang="en-US" sz="1800" dirty="0">
                <a:solidFill>
                  <a:schemeClr val="folHlink"/>
                </a:solidFill>
              </a:rPr>
              <a:t> received from Emmanuel does not annul his right to the town.</a:t>
            </a:r>
          </a:p>
        </p:txBody>
      </p:sp>
      <p:sp>
        <p:nvSpPr>
          <p:cNvPr id="395305" name="Text Box 41"/>
          <p:cNvSpPr txBox="1">
            <a:spLocks noChangeArrowheads="1"/>
          </p:cNvSpPr>
          <p:nvPr/>
        </p:nvSpPr>
        <p:spPr bwMode="auto">
          <a:xfrm>
            <a:off x="457200" y="76200"/>
            <a:ext cx="937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92188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was the town’s response?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5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5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5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5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5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5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5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5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5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95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5 -1.04167E-6 L -0.44034 -0.6666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95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" y="-333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95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9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95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95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9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95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9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95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95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953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1515E-6 -4.16667E-6 L -0.34849 -0.66927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3952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" y="-335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395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95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953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3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95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395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9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395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952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9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9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395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270" grpId="0"/>
      <p:bldP spid="395271" grpId="0"/>
      <p:bldP spid="395272" grpId="0"/>
      <p:bldP spid="395276" grpId="0"/>
      <p:bldP spid="395290" grpId="0"/>
      <p:bldP spid="395291" grpId="0"/>
      <p:bldP spid="395299" grpId="0"/>
      <p:bldP spid="395300" grpId="0"/>
      <p:bldP spid="395301" grpId="0"/>
      <p:bldP spid="395301" grpId="1"/>
      <p:bldP spid="395302" grpId="0"/>
      <p:bldP spid="395302" grpId="1"/>
      <p:bldP spid="395303" grpId="0"/>
      <p:bldP spid="395303" grpId="1"/>
      <p:bldP spid="395304" grpId="0" build="p"/>
      <p:bldP spid="395304" grpId="1" build="p"/>
      <p:bldP spid="395305" grpId="0"/>
      <p:bldP spid="395305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Lord High Secretary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town renews their efforts to seek counsel from the Lord High Secretary. What 3 requests do they make?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 change </a:t>
            </a:r>
            <a:r>
              <a:rPr lang="en-US" dirty="0" smtClean="0"/>
              <a:t>in His demeanor toward them and a hearing to explain their </a:t>
            </a:r>
            <a:r>
              <a:rPr lang="en-US" dirty="0" smtClean="0"/>
              <a:t>situation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dirty="0" smtClean="0"/>
              <a:t>His advice on </a:t>
            </a:r>
            <a:r>
              <a:rPr lang="en-US" dirty="0" smtClean="0"/>
              <a:t>their </a:t>
            </a:r>
            <a:r>
              <a:rPr lang="en-US" dirty="0" smtClean="0"/>
              <a:t>situation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dirty="0" smtClean="0"/>
              <a:t>His help to frame </a:t>
            </a:r>
            <a:r>
              <a:rPr lang="en-US" dirty="0" smtClean="0"/>
              <a:t>a petition to </a:t>
            </a:r>
            <a:r>
              <a:rPr lang="en-US" dirty="0" err="1" smtClean="0"/>
              <a:t>Shaddai</a:t>
            </a:r>
            <a:r>
              <a:rPr lang="en-US" dirty="0" smtClean="0"/>
              <a:t> and </a:t>
            </a:r>
            <a:r>
              <a:rPr lang="en-US" dirty="0" smtClean="0"/>
              <a:t>Emmanuel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What answers do they receive?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He was still “ill at ease” and could not do as He had </a:t>
            </a:r>
            <a:r>
              <a:rPr lang="en-US" dirty="0" smtClean="0"/>
              <a:t>formerly.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dirty="0" smtClean="0"/>
              <a:t>“You must look to the law of the Prince, and there see what is laid upon you to do.”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They had offended and grieved Emmanuel and must “as yet partake of their own devices.”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Enigma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9525000" cy="5207000"/>
          </a:xfrm>
        </p:spPr>
        <p:txBody>
          <a:bodyPr/>
          <a:lstStyle/>
          <a:p>
            <a:r>
              <a:rPr lang="en-US" dirty="0" smtClean="0"/>
              <a:t>What effect did the </a:t>
            </a:r>
            <a:r>
              <a:rPr lang="en-US" dirty="0" smtClean="0"/>
              <a:t>High Secretary’s words </a:t>
            </a:r>
            <a:r>
              <a:rPr lang="en-US" dirty="0" smtClean="0"/>
              <a:t>have on the town?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At first His answers “fell like a millstone upon them”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But then Lord Understanding began to “pick and pick” at the words until he had “picked comfort out of that seemingly bitter saying”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Then the captains “began to take some courage unto them” and repelled </a:t>
            </a:r>
            <a:r>
              <a:rPr lang="en-US" dirty="0" err="1" smtClean="0"/>
              <a:t>Diablolus</a:t>
            </a:r>
            <a:r>
              <a:rPr lang="en-US" dirty="0" smtClean="0"/>
              <a:t>’ next attack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They sent thanks to the Lord High Secretary for the </a:t>
            </a:r>
            <a:r>
              <a:rPr lang="en-US" dirty="0" smtClean="0"/>
              <a:t>encouragement </a:t>
            </a:r>
            <a:r>
              <a:rPr lang="en-US" dirty="0" smtClean="0"/>
              <a:t>of His words.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7BCF-7D07-4A4C-B835-47C48EAF9854}" type="slidenum">
              <a:rPr lang="en-US"/>
              <a:pPr/>
              <a:t>19</a:t>
            </a:fld>
            <a:endParaRPr lang="en-US"/>
          </a:p>
        </p:txBody>
      </p:sp>
      <p:pic>
        <p:nvPicPr>
          <p:cNvPr id="391170" name="Picture 2" descr="Mansoul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B2DFF"/>
              </a:clrFrom>
              <a:clrTo>
                <a:srgbClr val="FB2D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3087688"/>
            <a:ext cx="6248400" cy="1960562"/>
          </a:xfrm>
          <a:prstGeom prst="rect">
            <a:avLst/>
          </a:prstGeom>
          <a:noFill/>
        </p:spPr>
      </p:pic>
      <p:pic>
        <p:nvPicPr>
          <p:cNvPr id="391171" name="Picture 3" descr="mountain20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4A6D93"/>
              </a:clrFrom>
              <a:clrTo>
                <a:srgbClr val="4A6D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3581400"/>
            <a:ext cx="1619250" cy="1447800"/>
          </a:xfrm>
          <a:prstGeom prst="rect">
            <a:avLst/>
          </a:prstGeom>
          <a:noFill/>
        </p:spPr>
      </p:pic>
      <p:pic>
        <p:nvPicPr>
          <p:cNvPr id="391172" name="Picture 4" descr="mountain20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4A6D93"/>
              </a:clrFrom>
              <a:clrTo>
                <a:srgbClr val="4A6D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86750" y="3581400"/>
            <a:ext cx="1619250" cy="1447800"/>
          </a:xfrm>
          <a:prstGeom prst="rect">
            <a:avLst/>
          </a:prstGeom>
          <a:noFill/>
        </p:spPr>
      </p:pic>
      <p:pic>
        <p:nvPicPr>
          <p:cNvPr id="391173" name="Picture 5" descr="mountain20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4A6D93"/>
              </a:clrFrom>
              <a:clrTo>
                <a:srgbClr val="4A6D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1601788"/>
            <a:ext cx="1447800" cy="1293812"/>
          </a:xfrm>
          <a:prstGeom prst="rect">
            <a:avLst/>
          </a:prstGeom>
          <a:noFill/>
        </p:spPr>
      </p:pic>
      <p:sp>
        <p:nvSpPr>
          <p:cNvPr id="391174" name="Text Box 6"/>
          <p:cNvSpPr txBox="1">
            <a:spLocks noChangeArrowheads="1"/>
          </p:cNvSpPr>
          <p:nvPr/>
        </p:nvSpPr>
        <p:spPr bwMode="auto">
          <a:xfrm>
            <a:off x="449263" y="4692650"/>
            <a:ext cx="933450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9276" tIns="49638" rIns="99276" bIns="49638">
            <a:spAutoFit/>
          </a:bodyPr>
          <a:lstStyle/>
          <a:p>
            <a:pPr marL="228600" indent="-228600" algn="ctr" defTabSz="992188">
              <a:buFontTx/>
              <a:buNone/>
            </a:pPr>
            <a:r>
              <a:rPr lang="en-US"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Mount Alecto</a:t>
            </a:r>
          </a:p>
        </p:txBody>
      </p:sp>
      <p:sp>
        <p:nvSpPr>
          <p:cNvPr id="391175" name="Text Box 7"/>
          <p:cNvSpPr txBox="1">
            <a:spLocks noChangeArrowheads="1"/>
          </p:cNvSpPr>
          <p:nvPr/>
        </p:nvSpPr>
        <p:spPr bwMode="auto">
          <a:xfrm>
            <a:off x="8545513" y="4732338"/>
            <a:ext cx="1006475" cy="220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9276" tIns="49638" rIns="99276" bIns="49638">
            <a:spAutoFit/>
          </a:bodyPr>
          <a:lstStyle/>
          <a:p>
            <a:pPr marL="228600" indent="-228600" algn="ctr" defTabSz="992188">
              <a:buFontTx/>
              <a:buNone/>
            </a:pPr>
            <a:r>
              <a:rPr lang="en-US"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Mount Megara</a:t>
            </a:r>
          </a:p>
        </p:txBody>
      </p:sp>
      <p:sp>
        <p:nvSpPr>
          <p:cNvPr id="391176" name="Text Box 8"/>
          <p:cNvSpPr txBox="1">
            <a:spLocks noChangeArrowheads="1"/>
          </p:cNvSpPr>
          <p:nvPr/>
        </p:nvSpPr>
        <p:spPr bwMode="auto">
          <a:xfrm>
            <a:off x="4343400" y="2559050"/>
            <a:ext cx="1068388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9276" tIns="49638" rIns="99276" bIns="49638">
            <a:spAutoFit/>
          </a:bodyPr>
          <a:lstStyle/>
          <a:p>
            <a:pPr marL="228600" indent="-228600" algn="ctr" defTabSz="992188">
              <a:buFontTx/>
              <a:buNone/>
            </a:pPr>
            <a:r>
              <a:rPr lang="en-US"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Mount Diabolus</a:t>
            </a:r>
          </a:p>
        </p:txBody>
      </p:sp>
      <p:pic>
        <p:nvPicPr>
          <p:cNvPr id="391177" name="Picture 9" descr="sling_GoldenLef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22988" y="3821113"/>
            <a:ext cx="1060450" cy="538162"/>
          </a:xfrm>
          <a:prstGeom prst="rect">
            <a:avLst/>
          </a:prstGeom>
          <a:noFill/>
        </p:spPr>
      </p:pic>
      <p:pic>
        <p:nvPicPr>
          <p:cNvPr id="391178" name="Picture 10" descr="Flag_MansoulBurni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739775"/>
            <a:ext cx="1447800" cy="1068388"/>
          </a:xfrm>
          <a:prstGeom prst="rect">
            <a:avLst/>
          </a:prstGeom>
          <a:noFill/>
        </p:spPr>
      </p:pic>
      <p:pic>
        <p:nvPicPr>
          <p:cNvPr id="391179" name="Picture 11" descr="mountain20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4A6D93"/>
              </a:clrFrom>
              <a:clrTo>
                <a:srgbClr val="4A6D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5715000"/>
            <a:ext cx="1619250" cy="1447800"/>
          </a:xfrm>
          <a:prstGeom prst="rect">
            <a:avLst/>
          </a:prstGeom>
          <a:noFill/>
        </p:spPr>
      </p:pic>
      <p:sp>
        <p:nvSpPr>
          <p:cNvPr id="391180" name="Text Box 12"/>
          <p:cNvSpPr txBox="1">
            <a:spLocks noChangeArrowheads="1"/>
          </p:cNvSpPr>
          <p:nvPr/>
        </p:nvSpPr>
        <p:spPr bwMode="auto">
          <a:xfrm>
            <a:off x="4357688" y="6858000"/>
            <a:ext cx="1128712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9276" tIns="49638" rIns="99276" bIns="49638">
            <a:spAutoFit/>
          </a:bodyPr>
          <a:lstStyle/>
          <a:p>
            <a:pPr marL="228600" indent="-228600" algn="ctr" defTabSz="992188">
              <a:buFontTx/>
              <a:buNone/>
            </a:pPr>
            <a:r>
              <a:rPr lang="en-US"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Mount Tisiphone</a:t>
            </a:r>
          </a:p>
        </p:txBody>
      </p:sp>
      <p:sp>
        <p:nvSpPr>
          <p:cNvPr id="391181" name="Rectangle 13"/>
          <p:cNvSpPr>
            <a:spLocks noChangeArrowheads="1"/>
          </p:cNvSpPr>
          <p:nvPr/>
        </p:nvSpPr>
        <p:spPr bwMode="auto">
          <a:xfrm>
            <a:off x="7194550" y="5078413"/>
            <a:ext cx="1797050" cy="1169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9276" tIns="49638" rIns="99276" bIns="49638">
            <a:spAutoFit/>
          </a:bodyPr>
          <a:lstStyle/>
          <a:p>
            <a:pPr marL="228600" indent="-228600" defTabSz="992188">
              <a:spcBef>
                <a:spcPct val="10000"/>
              </a:spcBef>
              <a:buFontTx/>
              <a:buNone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Cruel</a:t>
            </a:r>
          </a:p>
          <a:p>
            <a:pPr marL="228600" indent="-228600" defTabSz="992188">
              <a:spcBef>
                <a:spcPct val="10000"/>
              </a:spcBef>
              <a:buFontTx/>
              <a:buNone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Torment</a:t>
            </a:r>
          </a:p>
          <a:p>
            <a:pPr marL="228600" indent="-228600" defTabSz="992188">
              <a:spcBef>
                <a:spcPct val="10000"/>
              </a:spcBef>
              <a:buFontTx/>
              <a:buNone/>
            </a:pPr>
            <a:endParaRPr lang="en-US" sz="16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28600" indent="-228600" defTabSz="992188">
              <a:spcBef>
                <a:spcPct val="10000"/>
              </a:spcBef>
              <a:buFontTx/>
              <a:buNone/>
            </a:pPr>
            <a:endParaRPr lang="en-US" sz="16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28600" indent="-228600" defTabSz="992188">
              <a:spcBef>
                <a:spcPct val="10000"/>
              </a:spcBef>
              <a:buFontTx/>
              <a:buNone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No-Ease </a:t>
            </a:r>
            <a:r>
              <a:rPr lang="en-US"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(backup)</a:t>
            </a:r>
          </a:p>
        </p:txBody>
      </p:sp>
      <p:sp>
        <p:nvSpPr>
          <p:cNvPr id="391182" name="Rectangle 14"/>
          <p:cNvSpPr>
            <a:spLocks noChangeArrowheads="1"/>
          </p:cNvSpPr>
          <p:nvPr/>
        </p:nvSpPr>
        <p:spPr bwMode="auto">
          <a:xfrm>
            <a:off x="3016250" y="5181600"/>
            <a:ext cx="1098550" cy="512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9276" tIns="49638" rIns="99276" bIns="49638">
            <a:spAutoFit/>
          </a:bodyPr>
          <a:lstStyle/>
          <a:p>
            <a:pPr marL="228600" indent="-228600" defTabSz="992188">
              <a:spcBef>
                <a:spcPct val="10000"/>
              </a:spcBef>
              <a:buFontTx/>
              <a:buNone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Brimstone</a:t>
            </a:r>
          </a:p>
          <a:p>
            <a:pPr marL="228600" indent="-228600" defTabSz="992188">
              <a:spcBef>
                <a:spcPct val="10000"/>
              </a:spcBef>
              <a:buFontTx/>
              <a:buNone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Sepulchre</a:t>
            </a:r>
          </a:p>
        </p:txBody>
      </p:sp>
      <p:sp>
        <p:nvSpPr>
          <p:cNvPr id="391183" name="Rectangle 15"/>
          <p:cNvSpPr>
            <a:spLocks noChangeArrowheads="1"/>
          </p:cNvSpPr>
          <p:nvPr/>
        </p:nvSpPr>
        <p:spPr bwMode="auto">
          <a:xfrm>
            <a:off x="1776413" y="5181600"/>
            <a:ext cx="1119187" cy="293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9276" tIns="49638" rIns="99276" bIns="49638">
            <a:spAutoFit/>
          </a:bodyPr>
          <a:lstStyle/>
          <a:p>
            <a:pPr marL="228600" indent="-228600" defTabSz="992188">
              <a:spcBef>
                <a:spcPct val="10000"/>
              </a:spcBef>
              <a:buFontTx/>
              <a:buNone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Past-Hope</a:t>
            </a:r>
          </a:p>
        </p:txBody>
      </p:sp>
      <p:sp>
        <p:nvSpPr>
          <p:cNvPr id="391184" name="Rectangle 16"/>
          <p:cNvSpPr>
            <a:spLocks noChangeArrowheads="1"/>
          </p:cNvSpPr>
          <p:nvPr/>
        </p:nvSpPr>
        <p:spPr bwMode="auto">
          <a:xfrm>
            <a:off x="5410200" y="5105400"/>
            <a:ext cx="1891403" cy="11836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9276" tIns="49638" rIns="99276" bIns="49638">
            <a:spAutoFit/>
          </a:bodyPr>
          <a:lstStyle/>
          <a:p>
            <a:pPr marL="228600" indent="-228600" defTabSz="992188">
              <a:spcBef>
                <a:spcPct val="10000"/>
              </a:spcBef>
              <a:buFontTx/>
              <a:buNone/>
            </a:pPr>
            <a:r>
              <a:rPr lang="en-US" sz="1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Sally port</a:t>
            </a:r>
          </a:p>
          <a:p>
            <a:pPr marL="228600" indent="-228600" defTabSz="992188">
              <a:spcBef>
                <a:spcPct val="10000"/>
              </a:spcBef>
              <a:buFontTx/>
              <a:buNone/>
            </a:pP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Source of petitions</a:t>
            </a:r>
          </a:p>
          <a:p>
            <a:pPr marL="228600" indent="-228600" defTabSz="992188">
              <a:spcBef>
                <a:spcPct val="10000"/>
              </a:spcBef>
              <a:buFontTx/>
              <a:buNone/>
            </a:pP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Mounted slings</a:t>
            </a:r>
          </a:p>
          <a:p>
            <a:pPr marL="228600" indent="-228600" defTabSz="992188">
              <a:spcBef>
                <a:spcPct val="10000"/>
              </a:spcBef>
              <a:buFontTx/>
              <a:buNone/>
            </a:pP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(Tried to land it up</a:t>
            </a:r>
          </a:p>
          <a:p>
            <a:pPr marL="228600" indent="-228600" defTabSz="992188">
              <a:spcBef>
                <a:spcPct val="10000"/>
              </a:spcBef>
              <a:buFontTx/>
              <a:buNone/>
            </a:pP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with dirt)</a:t>
            </a:r>
          </a:p>
        </p:txBody>
      </p:sp>
      <p:sp>
        <p:nvSpPr>
          <p:cNvPr id="391185" name="Rectangle 17"/>
          <p:cNvSpPr>
            <a:spLocks noChangeArrowheads="1"/>
          </p:cNvSpPr>
          <p:nvPr/>
        </p:nvSpPr>
        <p:spPr bwMode="auto">
          <a:xfrm>
            <a:off x="533400" y="6324600"/>
            <a:ext cx="2230438" cy="731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9276" tIns="49638" rIns="99276" bIns="49638">
            <a:spAutoFit/>
          </a:bodyPr>
          <a:lstStyle/>
          <a:p>
            <a:pPr marL="228600" indent="-228600" defTabSz="992188">
              <a:spcBef>
                <a:spcPct val="10000"/>
              </a:spcBef>
              <a:buFontTx/>
              <a:buNone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Insatiable</a:t>
            </a:r>
          </a:p>
          <a:p>
            <a:pPr marL="228600" indent="-228600" defTabSz="992188">
              <a:spcBef>
                <a:spcPct val="10000"/>
              </a:spcBef>
              <a:buFontTx/>
              <a:buNone/>
            </a:pPr>
            <a:r>
              <a:rPr lang="en-US"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charge of carriages,</a:t>
            </a:r>
          </a:p>
          <a:p>
            <a:pPr marL="228600" indent="-228600" defTabSz="992188">
              <a:spcBef>
                <a:spcPct val="10000"/>
              </a:spcBef>
              <a:buFontTx/>
              <a:buNone/>
            </a:pPr>
            <a:r>
              <a:rPr lang="en-US"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captives, and booty</a:t>
            </a:r>
          </a:p>
        </p:txBody>
      </p:sp>
      <p:pic>
        <p:nvPicPr>
          <p:cNvPr id="391186" name="Picture 18" descr="cros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52600" y="3251200"/>
            <a:ext cx="527050" cy="1052513"/>
          </a:xfrm>
          <a:prstGeom prst="rect">
            <a:avLst/>
          </a:prstGeom>
          <a:noFill/>
        </p:spPr>
      </p:pic>
      <p:pic>
        <p:nvPicPr>
          <p:cNvPr id="391187" name="Picture 19" descr="cros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20950" y="3252788"/>
            <a:ext cx="527050" cy="1052512"/>
          </a:xfrm>
          <a:prstGeom prst="rect">
            <a:avLst/>
          </a:prstGeom>
          <a:noFill/>
        </p:spPr>
      </p:pic>
      <p:pic>
        <p:nvPicPr>
          <p:cNvPr id="391188" name="Picture 20" descr="cross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09800" y="3163888"/>
            <a:ext cx="527050" cy="1143000"/>
          </a:xfrm>
          <a:prstGeom prst="rect">
            <a:avLst/>
          </a:prstGeom>
          <a:noFill/>
        </p:spPr>
      </p:pic>
      <p:pic>
        <p:nvPicPr>
          <p:cNvPr id="391189" name="Picture 21" descr="cross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057400" y="3019425"/>
            <a:ext cx="527050" cy="1295400"/>
          </a:xfrm>
          <a:prstGeom prst="rect">
            <a:avLst/>
          </a:prstGeom>
          <a:noFill/>
        </p:spPr>
      </p:pic>
      <p:sp>
        <p:nvSpPr>
          <p:cNvPr id="391190" name="Rectangle 22"/>
          <p:cNvSpPr>
            <a:spLocks noChangeArrowheads="1"/>
          </p:cNvSpPr>
          <p:nvPr/>
        </p:nvSpPr>
        <p:spPr bwMode="auto">
          <a:xfrm>
            <a:off x="5638800" y="884238"/>
            <a:ext cx="4495800" cy="697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9276" tIns="49638" rIns="99276" bIns="49638">
            <a:spAutoFit/>
          </a:bodyPr>
          <a:lstStyle/>
          <a:p>
            <a:pPr marL="228600" indent="-228600" defTabSz="992188">
              <a:spcBef>
                <a:spcPts val="1200"/>
              </a:spcBef>
            </a:pPr>
            <a:r>
              <a:rPr lang="en-US" sz="1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Willbewill</a:t>
            </a: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killed sons of Harmless-Mirth</a:t>
            </a:r>
          </a:p>
          <a:p>
            <a:pPr marL="228600" indent="-228600" defTabSz="992188">
              <a:spcBef>
                <a:spcPts val="1200"/>
              </a:spcBef>
            </a:pP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Mr. Mind killed sons of Prudent-Thrifty</a:t>
            </a:r>
          </a:p>
        </p:txBody>
      </p:sp>
      <p:pic>
        <p:nvPicPr>
          <p:cNvPr id="391191" name="Picture 23" descr="7as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57675" y="5105400"/>
            <a:ext cx="1228725" cy="763588"/>
          </a:xfrm>
          <a:prstGeom prst="rect">
            <a:avLst/>
          </a:prstGeom>
          <a:noFill/>
        </p:spPr>
      </p:pic>
      <p:pic>
        <p:nvPicPr>
          <p:cNvPr id="391192" name="Picture 24" descr="skullCrossbones4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7485BB"/>
              </a:clrFrom>
              <a:clrTo>
                <a:srgbClr val="7485B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304800"/>
            <a:ext cx="762000" cy="649288"/>
          </a:xfrm>
          <a:prstGeom prst="rect">
            <a:avLst/>
          </a:prstGeom>
          <a:noFill/>
        </p:spPr>
      </p:pic>
      <p:pic>
        <p:nvPicPr>
          <p:cNvPr id="391193" name="Picture 25" descr="drum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7485BC"/>
              </a:clrFrom>
              <a:clrTo>
                <a:srgbClr val="7485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304800"/>
            <a:ext cx="550863" cy="619125"/>
          </a:xfrm>
          <a:prstGeom prst="rect">
            <a:avLst/>
          </a:prstGeom>
          <a:noFill/>
        </p:spPr>
      </p:pic>
      <p:sp>
        <p:nvSpPr>
          <p:cNvPr id="391194" name="Rectangle 26"/>
          <p:cNvSpPr>
            <a:spLocks noChangeArrowheads="1"/>
          </p:cNvSpPr>
          <p:nvPr/>
        </p:nvSpPr>
        <p:spPr bwMode="auto">
          <a:xfrm>
            <a:off x="76200" y="950913"/>
            <a:ext cx="763588" cy="2682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9276" tIns="49638" rIns="99276" bIns="49638">
            <a:spAutoFit/>
          </a:bodyPr>
          <a:lstStyle/>
          <a:p>
            <a:pPr marL="228600" indent="-228600" defTabSz="992188">
              <a:spcBef>
                <a:spcPct val="10000"/>
              </a:spcBef>
              <a:buFontTx/>
              <a:buNone/>
            </a:pPr>
            <a:r>
              <a:rPr lang="en-US"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Parley?</a:t>
            </a:r>
          </a:p>
        </p:txBody>
      </p:sp>
      <p:sp>
        <p:nvSpPr>
          <p:cNvPr id="391195" name="Rectangle 27"/>
          <p:cNvSpPr>
            <a:spLocks noChangeArrowheads="1"/>
          </p:cNvSpPr>
          <p:nvPr/>
        </p:nvSpPr>
        <p:spPr bwMode="auto">
          <a:xfrm>
            <a:off x="876300" y="950913"/>
            <a:ext cx="968375" cy="2682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9276" tIns="49638" rIns="99276" bIns="49638">
            <a:spAutoFit/>
          </a:bodyPr>
          <a:lstStyle/>
          <a:p>
            <a:pPr marL="228600" indent="-228600" defTabSz="992188">
              <a:spcBef>
                <a:spcPct val="10000"/>
              </a:spcBef>
              <a:buFontTx/>
              <a:buNone/>
            </a:pPr>
            <a:r>
              <a:rPr lang="en-US"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Sepulchre</a:t>
            </a:r>
          </a:p>
        </p:txBody>
      </p:sp>
      <p:sp>
        <p:nvSpPr>
          <p:cNvPr id="391196" name="Rectangle 28"/>
          <p:cNvSpPr>
            <a:spLocks noChangeArrowheads="1"/>
          </p:cNvSpPr>
          <p:nvPr/>
        </p:nvSpPr>
        <p:spPr bwMode="auto">
          <a:xfrm>
            <a:off x="2057400" y="950913"/>
            <a:ext cx="790575" cy="2682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9276" tIns="49638" rIns="99276" bIns="49638">
            <a:spAutoFit/>
          </a:bodyPr>
          <a:lstStyle/>
          <a:p>
            <a:pPr marL="228600" indent="-228600" defTabSz="992188">
              <a:spcBef>
                <a:spcPct val="10000"/>
              </a:spcBef>
              <a:buFontTx/>
              <a:buNone/>
            </a:pPr>
            <a:r>
              <a:rPr lang="en-US"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Flattery</a:t>
            </a:r>
          </a:p>
        </p:txBody>
      </p:sp>
      <p:sp>
        <p:nvSpPr>
          <p:cNvPr id="391197" name="Rectangle 29"/>
          <p:cNvSpPr>
            <a:spLocks noChangeArrowheads="1"/>
          </p:cNvSpPr>
          <p:nvPr/>
        </p:nvSpPr>
        <p:spPr bwMode="auto">
          <a:xfrm>
            <a:off x="1600200" y="3581400"/>
            <a:ext cx="441325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9276" tIns="49638" rIns="99276" bIns="49638">
            <a:spAutoFit/>
          </a:bodyPr>
          <a:lstStyle/>
          <a:p>
            <a:pPr marL="228600" indent="-228600" defTabSz="992188">
              <a:spcBef>
                <a:spcPct val="10000"/>
              </a:spcBef>
              <a:buFontTx/>
              <a:buNone/>
            </a:pPr>
            <a:r>
              <a:rPr lang="en-US"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Jolly</a:t>
            </a:r>
          </a:p>
        </p:txBody>
      </p:sp>
      <p:sp>
        <p:nvSpPr>
          <p:cNvPr id="391198" name="Rectangle 30"/>
          <p:cNvSpPr>
            <a:spLocks noChangeArrowheads="1"/>
          </p:cNvSpPr>
          <p:nvPr/>
        </p:nvSpPr>
        <p:spPr bwMode="auto">
          <a:xfrm>
            <a:off x="2774950" y="3589338"/>
            <a:ext cx="655638" cy="220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9276" tIns="49638" rIns="99276" bIns="49638">
            <a:spAutoFit/>
          </a:bodyPr>
          <a:lstStyle/>
          <a:p>
            <a:pPr marL="228600" indent="-228600" defTabSz="992188">
              <a:spcBef>
                <a:spcPct val="10000"/>
              </a:spcBef>
              <a:buFontTx/>
              <a:buNone/>
            </a:pPr>
            <a:r>
              <a:rPr lang="en-US"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Griggish</a:t>
            </a:r>
          </a:p>
        </p:txBody>
      </p:sp>
      <p:sp>
        <p:nvSpPr>
          <p:cNvPr id="391199" name="Rectangle 31"/>
          <p:cNvSpPr>
            <a:spLocks noChangeArrowheads="1"/>
          </p:cNvSpPr>
          <p:nvPr/>
        </p:nvSpPr>
        <p:spPr bwMode="auto">
          <a:xfrm>
            <a:off x="1866900" y="3048000"/>
            <a:ext cx="495300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9276" tIns="49638" rIns="99276" bIns="49638">
            <a:spAutoFit/>
          </a:bodyPr>
          <a:lstStyle/>
          <a:p>
            <a:pPr marL="228600" indent="-228600" defTabSz="992188">
              <a:spcBef>
                <a:spcPct val="10000"/>
              </a:spcBef>
              <a:buFontTx/>
              <a:buNone/>
            </a:pPr>
            <a:r>
              <a:rPr lang="en-US"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Gripe</a:t>
            </a:r>
          </a:p>
        </p:txBody>
      </p:sp>
      <p:sp>
        <p:nvSpPr>
          <p:cNvPr id="391200" name="Rectangle 32"/>
          <p:cNvSpPr>
            <a:spLocks noChangeArrowheads="1"/>
          </p:cNvSpPr>
          <p:nvPr/>
        </p:nvSpPr>
        <p:spPr bwMode="auto">
          <a:xfrm>
            <a:off x="2476500" y="3108325"/>
            <a:ext cx="655638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9276" tIns="49638" rIns="99276" bIns="49638">
            <a:spAutoFit/>
          </a:bodyPr>
          <a:lstStyle/>
          <a:p>
            <a:pPr marL="228600" indent="-228600" defTabSz="992188">
              <a:spcBef>
                <a:spcPct val="10000"/>
              </a:spcBef>
              <a:buFontTx/>
              <a:buNone/>
            </a:pPr>
            <a:r>
              <a:rPr lang="en-US"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Rake-All</a:t>
            </a:r>
          </a:p>
        </p:txBody>
      </p:sp>
      <p:pic>
        <p:nvPicPr>
          <p:cNvPr id="391201" name="Picture 33" descr="Sling_GoldenRigh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481638" y="3821113"/>
            <a:ext cx="1060450" cy="538162"/>
          </a:xfrm>
          <a:prstGeom prst="rect">
            <a:avLst/>
          </a:prstGeom>
          <a:noFill/>
        </p:spPr>
      </p:pic>
      <p:sp>
        <p:nvSpPr>
          <p:cNvPr id="391202" name="Rectangle 34"/>
          <p:cNvSpPr>
            <a:spLocks noChangeArrowheads="1"/>
          </p:cNvSpPr>
          <p:nvPr/>
        </p:nvSpPr>
        <p:spPr bwMode="auto">
          <a:xfrm>
            <a:off x="0" y="1295400"/>
            <a:ext cx="4648200" cy="922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9276" tIns="49638" rIns="99276" bIns="49638">
            <a:spAutoFit/>
          </a:bodyPr>
          <a:lstStyle/>
          <a:p>
            <a:pPr defTabSz="992188">
              <a:lnSpc>
                <a:spcPct val="100000"/>
              </a:lnSpc>
              <a:buFontTx/>
              <a:buNone/>
            </a:pP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“We are rather ready to die by thy hand, than to fall in with thy flattering and lying deceits.”</a:t>
            </a:r>
          </a:p>
        </p:txBody>
      </p:sp>
      <p:sp>
        <p:nvSpPr>
          <p:cNvPr id="391210" name="Text Box 42"/>
          <p:cNvSpPr txBox="1">
            <a:spLocks noChangeArrowheads="1"/>
          </p:cNvSpPr>
          <p:nvPr/>
        </p:nvSpPr>
        <p:spPr bwMode="auto">
          <a:xfrm>
            <a:off x="1676400" y="128588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92188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new strategy did Diabolus employ at this point?</a:t>
            </a:r>
          </a:p>
        </p:txBody>
      </p:sp>
      <p:sp>
        <p:nvSpPr>
          <p:cNvPr id="391211" name="Rectangle 43"/>
          <p:cNvSpPr>
            <a:spLocks noChangeArrowheads="1"/>
          </p:cNvSpPr>
          <p:nvPr/>
        </p:nvSpPr>
        <p:spPr bwMode="auto">
          <a:xfrm>
            <a:off x="5524500" y="5334000"/>
            <a:ext cx="876300" cy="293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9276" tIns="49638" rIns="99276" bIns="49638">
            <a:spAutoFit/>
          </a:bodyPr>
          <a:lstStyle/>
          <a:p>
            <a:pPr marL="228600" indent="-228600" defTabSz="992188">
              <a:spcBef>
                <a:spcPct val="10000"/>
              </a:spcBef>
              <a:buFontTx/>
              <a:buNone/>
            </a:pPr>
            <a:r>
              <a:rPr lang="en-US"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Flattery</a:t>
            </a:r>
          </a:p>
        </p:txBody>
      </p:sp>
      <p:sp>
        <p:nvSpPr>
          <p:cNvPr id="391212" name="Rectangle 44"/>
          <p:cNvSpPr>
            <a:spLocks noChangeArrowheads="1"/>
          </p:cNvSpPr>
          <p:nvPr/>
        </p:nvSpPr>
        <p:spPr bwMode="auto">
          <a:xfrm>
            <a:off x="5715000" y="609600"/>
            <a:ext cx="4267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9276" tIns="49638" rIns="99276" bIns="49638"/>
          <a:lstStyle/>
          <a:p>
            <a:pPr marL="228600" indent="-228600" defTabSz="992188">
              <a:spcBef>
                <a:spcPts val="600"/>
              </a:spcBef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They never lacked for anything when they were with him</a:t>
            </a:r>
          </a:p>
          <a:p>
            <a:pPr marL="228600" indent="-228600" defTabSz="992188">
              <a:spcBef>
                <a:spcPts val="600"/>
              </a:spcBef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They did not have such dark and troublesome times with him</a:t>
            </a:r>
          </a:p>
          <a:p>
            <a:pPr marL="228600" indent="-228600" defTabSz="992188">
              <a:spcBef>
                <a:spcPts val="600"/>
              </a:spcBef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He would enlarge their old charter</a:t>
            </a:r>
          </a:p>
          <a:p>
            <a:pPr marL="228600" indent="-228600" defTabSz="992188">
              <a:spcBef>
                <a:spcPts val="600"/>
              </a:spcBef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Their offenses against him would be forgiven</a:t>
            </a:r>
          </a:p>
          <a:p>
            <a:pPr marL="228600" indent="-228600" defTabSz="992188">
              <a:spcBef>
                <a:spcPts val="600"/>
              </a:spcBef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</a:t>
            </a:r>
            <a:r>
              <a:rPr lang="en-US" sz="16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Diabolonians</a:t>
            </a: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would be their servants</a:t>
            </a:r>
          </a:p>
          <a:p>
            <a:pPr marL="228600" indent="-228600" defTabSz="992188">
              <a:spcBef>
                <a:spcPts val="600"/>
              </a:spcBef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He would have them by peace or war</a:t>
            </a:r>
          </a:p>
          <a:p>
            <a:pPr marL="228600" indent="-228600" defTabSz="992188">
              <a:spcBef>
                <a:spcPts val="600"/>
              </a:spcBef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He had a “stout and valiant” army</a:t>
            </a:r>
          </a:p>
        </p:txBody>
      </p:sp>
      <p:sp>
        <p:nvSpPr>
          <p:cNvPr id="391213" name="Rectangle 45"/>
          <p:cNvSpPr>
            <a:spLocks noChangeArrowheads="1"/>
          </p:cNvSpPr>
          <p:nvPr/>
        </p:nvSpPr>
        <p:spPr bwMode="auto">
          <a:xfrm>
            <a:off x="2020888" y="76200"/>
            <a:ext cx="7351712" cy="43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9276" tIns="49638" rIns="99276" bIns="49638">
            <a:spAutoFit/>
          </a:bodyPr>
          <a:lstStyle/>
          <a:p>
            <a:pPr defTabSz="992188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this speech, how does Diabolus counterfeit Emmanuel?</a:t>
            </a:r>
          </a:p>
        </p:txBody>
      </p:sp>
      <p:sp>
        <p:nvSpPr>
          <p:cNvPr id="391214" name="Text Box 46"/>
          <p:cNvSpPr txBox="1">
            <a:spLocks noChangeArrowheads="1"/>
          </p:cNvSpPr>
          <p:nvPr/>
        </p:nvSpPr>
        <p:spPr bwMode="auto">
          <a:xfrm>
            <a:off x="3124200" y="82550"/>
            <a:ext cx="6934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92188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response does he get from Lord Understanding?</a:t>
            </a:r>
          </a:p>
        </p:txBody>
      </p:sp>
      <p:sp>
        <p:nvSpPr>
          <p:cNvPr id="391215" name="Text Box 47"/>
          <p:cNvSpPr txBox="1">
            <a:spLocks noChangeArrowheads="1"/>
          </p:cNvSpPr>
          <p:nvPr/>
        </p:nvSpPr>
        <p:spPr bwMode="auto">
          <a:xfrm>
            <a:off x="3810000" y="0"/>
            <a:ext cx="5867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92188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Upon hearing this Diabolus fell into a hellish rage and had his captains surround the town.</a:t>
            </a:r>
          </a:p>
        </p:txBody>
      </p:sp>
      <p:sp>
        <p:nvSpPr>
          <p:cNvPr id="391216" name="Text Box 48"/>
          <p:cNvSpPr txBox="1">
            <a:spLocks noChangeArrowheads="1"/>
          </p:cNvSpPr>
          <p:nvPr/>
        </p:nvSpPr>
        <p:spPr bwMode="auto">
          <a:xfrm>
            <a:off x="3429000" y="0"/>
            <a:ext cx="6629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92188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happened in the town that greatly encouraged the Mansoulians and discouraged the forces of Diabolus?</a:t>
            </a:r>
          </a:p>
        </p:txBody>
      </p:sp>
      <p:sp>
        <p:nvSpPr>
          <p:cNvPr id="391217" name="Rectangle 49"/>
          <p:cNvSpPr>
            <a:spLocks noChangeArrowheads="1"/>
          </p:cNvSpPr>
          <p:nvPr/>
        </p:nvSpPr>
        <p:spPr bwMode="auto">
          <a:xfrm>
            <a:off x="5791200" y="6553200"/>
            <a:ext cx="4267200" cy="390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9276" tIns="49638" rIns="99276" bIns="49638">
            <a:spAutoFit/>
          </a:bodyPr>
          <a:lstStyle/>
          <a:p>
            <a:pPr defTabSz="992188">
              <a:buFontTx/>
              <a:buNone/>
            </a:pPr>
            <a:r>
              <a:rPr lang="en-US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Horrible rage and blasphemy</a:t>
            </a:r>
          </a:p>
        </p:txBody>
      </p:sp>
      <p:sp>
        <p:nvSpPr>
          <p:cNvPr id="391218" name="Rectangle 50"/>
          <p:cNvSpPr>
            <a:spLocks noChangeArrowheads="1"/>
          </p:cNvSpPr>
          <p:nvPr/>
        </p:nvSpPr>
        <p:spPr bwMode="auto">
          <a:xfrm>
            <a:off x="3048000" y="2829025"/>
            <a:ext cx="4267200" cy="3218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9276" tIns="49638" rIns="99276" bIns="49638">
            <a:spAutoFit/>
          </a:bodyPr>
          <a:lstStyle/>
          <a:p>
            <a:pPr defTabSz="992188">
              <a:buFontTx/>
              <a:buNone/>
            </a:pPr>
            <a:r>
              <a:rPr lang="en-US" sz="1800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Good word, prayer, singing of Psalms</a:t>
            </a:r>
          </a:p>
        </p:txBody>
      </p:sp>
      <p:sp>
        <p:nvSpPr>
          <p:cNvPr id="391219" name="Rectangle 51"/>
          <p:cNvSpPr>
            <a:spLocks noChangeArrowheads="1"/>
          </p:cNvSpPr>
          <p:nvPr/>
        </p:nvSpPr>
        <p:spPr bwMode="auto">
          <a:xfrm>
            <a:off x="3505200" y="0"/>
            <a:ext cx="6324600" cy="635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9276" tIns="49638" rIns="99276" bIns="49638">
            <a:spAutoFit/>
          </a:bodyPr>
          <a:lstStyle/>
          <a:p>
            <a:pPr defTabSz="992188">
              <a:buFontTx/>
              <a:buNone/>
            </a:pPr>
            <a:r>
              <a:rPr lang="en-US" sz="2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At this point what contrasting sounds were heard from the 2 opposing forces?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1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91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1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1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1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91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1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912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912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7273E-6 1.11022E-16 L -0.2429 -0.66667 " pathEditMode="relative" rAng="0" ptsTypes="AA">
                                      <p:cBhvr>
                                        <p:cTn id="57" dur="1000" fill="hold"/>
                                        <p:tgtEl>
                                          <p:spTgt spid="391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-333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91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391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91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91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391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391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3912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3912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391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91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9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9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9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91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91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91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91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91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91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91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91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91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91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91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91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91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91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91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91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91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91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91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9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391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391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91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91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391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391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391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391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391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391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39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391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39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39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81" grpId="0"/>
      <p:bldP spid="391182" grpId="0"/>
      <p:bldP spid="391183" grpId="0"/>
      <p:bldP spid="391184" grpId="0"/>
      <p:bldP spid="391185" grpId="0"/>
      <p:bldP spid="391190" grpId="0"/>
      <p:bldP spid="391197" grpId="0"/>
      <p:bldP spid="391198" grpId="0"/>
      <p:bldP spid="391199" grpId="0"/>
      <p:bldP spid="391200" grpId="0"/>
      <p:bldP spid="391202" grpId="0"/>
      <p:bldP spid="391202" grpId="1"/>
      <p:bldP spid="391210" grpId="0"/>
      <p:bldP spid="391211" grpId="0"/>
      <p:bldP spid="391211" grpId="1"/>
      <p:bldP spid="391212" grpId="0" build="p"/>
      <p:bldP spid="391212" grpId="1" build="allAtOnce"/>
      <p:bldP spid="391213" grpId="0"/>
      <p:bldP spid="391213" grpId="1"/>
      <p:bldP spid="391214" grpId="0"/>
      <p:bldP spid="391214" grpId="1"/>
      <p:bldP spid="391215" grpId="0"/>
      <p:bldP spid="391215" grpId="1"/>
      <p:bldP spid="391216" grpId="0"/>
      <p:bldP spid="391216" grpId="1"/>
      <p:bldP spid="391217" grpId="0"/>
      <p:bldP spid="391218" grpId="0"/>
      <p:bldP spid="3912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685800"/>
            <a:ext cx="9051925" cy="1463675"/>
          </a:xfrm>
        </p:spPr>
        <p:txBody>
          <a:bodyPr/>
          <a:lstStyle/>
          <a:p>
            <a:pPr eaLnBrk="1" hangingPunct="1">
              <a:defRPr/>
            </a:pPr>
            <a:r>
              <a:rPr sz="3600" dirty="0" smtClean="0">
                <a:solidFill>
                  <a:schemeClr val="folHlink"/>
                </a:solidFill>
              </a:rPr>
              <a:t>Week </a:t>
            </a:r>
            <a:r>
              <a:rPr sz="3600" dirty="0" smtClean="0">
                <a:solidFill>
                  <a:schemeClr val="folHlink"/>
                </a:solidFill>
              </a:rPr>
              <a:t>14</a:t>
            </a:r>
            <a:endParaRPr sz="3600" dirty="0" smtClean="0">
              <a:solidFill>
                <a:schemeClr val="folHlink"/>
              </a:solidFill>
            </a:endParaRP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2209800"/>
            <a:ext cx="9051925" cy="3657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The introduction of Mr. </a:t>
            </a:r>
            <a:r>
              <a:rPr lang="en-US" sz="3600" dirty="0" err="1" smtClean="0">
                <a:solidFill>
                  <a:schemeClr val="tx1"/>
                </a:solidFill>
              </a:rPr>
              <a:t>Prywell</a:t>
            </a:r>
            <a:r>
              <a:rPr lang="en-US" sz="3600" dirty="0" smtClean="0">
                <a:solidFill>
                  <a:schemeClr val="tx1"/>
                </a:solidFill>
              </a:rPr>
              <a:t/>
            </a:r>
            <a:br>
              <a:rPr lang="en-US" sz="3600" dirty="0" smtClean="0">
                <a:solidFill>
                  <a:schemeClr val="tx1"/>
                </a:solidFill>
              </a:rPr>
            </a:br>
            <a:endParaRPr lang="en-US" sz="3600" dirty="0" smtClean="0">
              <a:solidFill>
                <a:schemeClr val="tx1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to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/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The imprisonment of Mr. Anything and Loose-Foot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C4E5-A414-48A8-B936-5BE311F4624E}" type="slidenum">
              <a:rPr lang="en-US"/>
              <a:pPr/>
              <a:t>20</a:t>
            </a:fld>
            <a:endParaRPr lang="en-US"/>
          </a:p>
        </p:txBody>
      </p:sp>
      <p:sp>
        <p:nvSpPr>
          <p:cNvPr id="379907" name="Text Box 3"/>
          <p:cNvSpPr txBox="1">
            <a:spLocks noChangeArrowheads="1"/>
          </p:cNvSpPr>
          <p:nvPr/>
        </p:nvSpPr>
        <p:spPr bwMode="auto">
          <a:xfrm>
            <a:off x="76200" y="1371281"/>
            <a:ext cx="449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92188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Townsmen:</a:t>
            </a:r>
          </a:p>
        </p:txBody>
      </p:sp>
      <p:graphicFrame>
        <p:nvGraphicFramePr>
          <p:cNvPr id="380002" name="Group 98"/>
          <p:cNvGraphicFramePr>
            <a:graphicFrameLocks noGrp="1"/>
          </p:cNvGraphicFramePr>
          <p:nvPr>
            <p:ph sz="half" idx="2"/>
          </p:nvPr>
        </p:nvGraphicFramePr>
        <p:xfrm>
          <a:off x="152400" y="1960243"/>
          <a:ext cx="4419600" cy="2573339"/>
        </p:xfrm>
        <a:graphic>
          <a:graphicData uri="http://schemas.openxmlformats.org/drawingml/2006/table">
            <a:tbl>
              <a:tblPr/>
              <a:tblGrid>
                <a:gridCol w="2362200"/>
                <a:gridCol w="20574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Lord Reason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 the head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Lord Understanding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 the eye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Mr. Mind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 the stomach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Mr. Conscience (subordinate preacher)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Near the heart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Many commoners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Wounded or slain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948" name="Text Box 44"/>
          <p:cNvSpPr txBox="1">
            <a:spLocks noChangeArrowheads="1"/>
          </p:cNvSpPr>
          <p:nvPr/>
        </p:nvSpPr>
        <p:spPr bwMode="auto">
          <a:xfrm>
            <a:off x="4876800" y="1391918"/>
            <a:ext cx="4953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92188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 err="1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Diabolus</a:t>
            </a:r>
            <a:r>
              <a:rPr lang="en-US" sz="2000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’ forces:</a:t>
            </a:r>
          </a:p>
        </p:txBody>
      </p:sp>
      <p:graphicFrame>
        <p:nvGraphicFramePr>
          <p:cNvPr id="380003" name="Group 99"/>
          <p:cNvGraphicFramePr>
            <a:graphicFrameLocks noGrp="1"/>
          </p:cNvGraphicFramePr>
          <p:nvPr/>
        </p:nvGraphicFramePr>
        <p:xfrm>
          <a:off x="4876800" y="1930080"/>
          <a:ext cx="4953000" cy="3629345"/>
        </p:xfrm>
        <a:graphic>
          <a:graphicData uri="http://schemas.openxmlformats.org/drawingml/2006/table">
            <a:tbl>
              <a:tblPr/>
              <a:tblGrid>
                <a:gridCol w="2476500"/>
                <a:gridCol w="2476500"/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Captain Rage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Wounded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Captain Cruel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Wounded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Captain Damnation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Made to retreat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Diabolus’ standard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Beaten down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Captain Much-Hurt (standard bearer)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Brains beat out with a sling stone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Many Doubters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Slain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Mr. Anything and Loose-Foot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Captured and put in prison to be crucified later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 bwMode="auto">
          <a:xfrm>
            <a:off x="503238" y="330200"/>
            <a:ext cx="9051925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921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Casualties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0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0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4ED1-1F86-4D92-B9AA-437020031B5C}" type="slidenum">
              <a:rPr lang="en-US"/>
              <a:pPr/>
              <a:t>21</a:t>
            </a:fld>
            <a:endParaRPr lang="en-US"/>
          </a:p>
        </p:txBody>
      </p:sp>
      <p:graphicFrame>
        <p:nvGraphicFramePr>
          <p:cNvPr id="368725" name="Group 85"/>
          <p:cNvGraphicFramePr>
            <a:graphicFrameLocks noGrp="1"/>
          </p:cNvGraphicFramePr>
          <p:nvPr>
            <p:ph sz="half" idx="2"/>
          </p:nvPr>
        </p:nvGraphicFramePr>
        <p:xfrm>
          <a:off x="533400" y="609600"/>
          <a:ext cx="9296400" cy="6490145"/>
        </p:xfrm>
        <a:graphic>
          <a:graphicData uri="http://schemas.openxmlformats.org/drawingml/2006/table">
            <a:tbl>
              <a:tblPr/>
              <a:tblGrid>
                <a:gridCol w="3048000"/>
                <a:gridCol w="6248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The Holy War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The Christian Life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Mr. Prywell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The watchful diligence that is necessary in the Christian life (I Peter 5:8)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Reaction of the town to the news of the plot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The beginnings of true repentance that take place when one realizes his backslidden condition (II Cor. 7:9-11)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 part plan of the captains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>
                          <a:tab pos="17145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 spiritual disciplines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Char char="•"/>
                        <a:tabLst>
                          <a:tab pos="17145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Watchfulness 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(I Cor 16:13; Mt 26:38,41; Mk 13:33; Lu 21:36; Acts 20:31; Col 4:2; I Ths 5:6; II Tim 4:5; I Pet 4:7)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Char char="•"/>
                        <a:tabLst>
                          <a:tab pos="17145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Obedience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(I Sam 15:22)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Char char="•"/>
                        <a:tabLst>
                          <a:tab pos="17145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Open Confession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(Jam 5:16)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Char char="•"/>
                        <a:tabLst>
                          <a:tab pos="17145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Mourning for Sin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(Jam 4:9-10)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Char char="•"/>
                        <a:tabLst>
                          <a:tab pos="17145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Prayer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(Eph 6:18)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Char char="•"/>
                        <a:tabLst>
                          <a:tab pos="17145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Thankfulness for God’s mercy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(Tit 3:5; II Tim 2:25-26)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“General” Incredulity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>
                          <a:tab pos="17145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Satan’s master tactic is to get men to doubt the word of God in unbelief (Gen. 3 “Indeed has God said . . . ?” ).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Forces of Diabolus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Hierarchy and influence of the demonic realm 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(Eph. 6:12, Is 14, Ez. 28)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Army of Doubters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The doubts about specific aspects of salvation that can assault the soul particularly when it has been weakened by indulging in sin.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68663" name="Picture 23" descr="ju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7275" y="1150938"/>
            <a:ext cx="6205538" cy="590550"/>
          </a:xfrm>
          <a:prstGeom prst="rect">
            <a:avLst/>
          </a:prstGeom>
          <a:noFill/>
        </p:spPr>
      </p:pic>
      <p:pic>
        <p:nvPicPr>
          <p:cNvPr id="368692" name="Picture 52" descr="ju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2038" y="1795463"/>
            <a:ext cx="6205537" cy="590550"/>
          </a:xfrm>
          <a:prstGeom prst="rect">
            <a:avLst/>
          </a:prstGeom>
          <a:noFill/>
        </p:spPr>
      </p:pic>
      <p:pic>
        <p:nvPicPr>
          <p:cNvPr id="368693" name="Picture 53" descr="ju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5213" y="2438400"/>
            <a:ext cx="6205537" cy="2401888"/>
          </a:xfrm>
          <a:prstGeom prst="rect">
            <a:avLst/>
          </a:prstGeom>
          <a:noFill/>
        </p:spPr>
      </p:pic>
      <p:pic>
        <p:nvPicPr>
          <p:cNvPr id="368694" name="Picture 54" descr="ju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5213" y="4883150"/>
            <a:ext cx="6205537" cy="590550"/>
          </a:xfrm>
          <a:prstGeom prst="rect">
            <a:avLst/>
          </a:prstGeom>
          <a:noFill/>
        </p:spPr>
      </p:pic>
      <p:pic>
        <p:nvPicPr>
          <p:cNvPr id="368695" name="Picture 55" descr="ju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7275" y="5549900"/>
            <a:ext cx="6205538" cy="590550"/>
          </a:xfrm>
          <a:prstGeom prst="rect">
            <a:avLst/>
          </a:prstGeom>
          <a:noFill/>
        </p:spPr>
      </p:pic>
      <p:pic>
        <p:nvPicPr>
          <p:cNvPr id="368696" name="Picture 56" descr="ju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0925" y="6207125"/>
            <a:ext cx="6205538" cy="863600"/>
          </a:xfrm>
          <a:prstGeom prst="rect">
            <a:avLst/>
          </a:prstGeom>
          <a:noFill/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533400" y="152400"/>
            <a:ext cx="9296400" cy="381000"/>
          </a:xfrm>
        </p:spPr>
        <p:txBody>
          <a:bodyPr/>
          <a:lstStyle/>
          <a:p>
            <a:r>
              <a:rPr lang="en-US" dirty="0" smtClean="0"/>
              <a:t>Parallels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686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686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3686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686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3686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3686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C1A0-48C5-433B-BD6A-68584705A32F}" type="slidenum">
              <a:rPr lang="en-US"/>
              <a:pPr/>
              <a:t>22</a:t>
            </a:fld>
            <a:endParaRPr lang="en-US"/>
          </a:p>
        </p:txBody>
      </p:sp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9051925" cy="609600"/>
          </a:xfrm>
        </p:spPr>
        <p:txBody>
          <a:bodyPr/>
          <a:lstStyle/>
          <a:p>
            <a:r>
              <a:rPr lang="en-US" sz="4000" dirty="0">
                <a:solidFill>
                  <a:schemeClr val="folHlink"/>
                </a:solidFill>
              </a:rPr>
              <a:t>I Corinthians 10:12</a:t>
            </a:r>
          </a:p>
        </p:txBody>
      </p:sp>
      <p:sp>
        <p:nvSpPr>
          <p:cNvPr id="398339" name="Text Box 3"/>
          <p:cNvSpPr txBox="1">
            <a:spLocks noChangeArrowheads="1"/>
          </p:cNvSpPr>
          <p:nvPr/>
        </p:nvSpPr>
        <p:spPr bwMode="auto">
          <a:xfrm>
            <a:off x="228600" y="1812925"/>
            <a:ext cx="9677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92188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Wherefore let him that thinketh he standeth take heed lest he fall.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54063" y="0"/>
            <a:ext cx="8550275" cy="2438400"/>
          </a:xfrm>
        </p:spPr>
        <p:txBody>
          <a:bodyPr/>
          <a:lstStyle/>
          <a:p>
            <a:pPr eaLnBrk="1" hangingPunct="1">
              <a:defRPr/>
            </a:pPr>
            <a:r>
              <a:rPr sz="5900" dirty="0" smtClean="0"/>
              <a:t>The Holy War</a:t>
            </a:r>
          </a:p>
        </p:txBody>
      </p:sp>
      <p:pic>
        <p:nvPicPr>
          <p:cNvPr id="10243" name="Picture 5" descr="worldcastlec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65563" y="2159000"/>
            <a:ext cx="2141537" cy="270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4063" y="812800"/>
            <a:ext cx="8550275" cy="5121275"/>
          </a:xfrm>
        </p:spPr>
        <p:txBody>
          <a:bodyPr/>
          <a:lstStyle/>
          <a:p>
            <a:r>
              <a:rPr lang="en-US" sz="5900"/>
              <a:t>Extra Slides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24EC-26DE-4472-BCB2-706188234692}" type="slidenum">
              <a:rPr lang="en-US"/>
              <a:pPr/>
              <a:t>25</a:t>
            </a:fld>
            <a:endParaRPr lang="en-US"/>
          </a:p>
        </p:txBody>
      </p:sp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228600"/>
            <a:ext cx="9051925" cy="533400"/>
          </a:xfrm>
        </p:spPr>
        <p:txBody>
          <a:bodyPr/>
          <a:lstStyle/>
          <a:p>
            <a:r>
              <a:rPr lang="en-US" sz="2800">
                <a:solidFill>
                  <a:schemeClr val="folHlink"/>
                </a:solidFill>
              </a:rPr>
              <a:t>Assault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9296400" cy="4267200"/>
          </a:xfrm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He set up four mounts against the town</a:t>
            </a:r>
          </a:p>
          <a:p>
            <a:pPr lvl="1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1900"/>
              <a:t>Mount Diabolus (north side)</a:t>
            </a:r>
          </a:p>
          <a:p>
            <a:pPr lvl="1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1900"/>
              <a:t>Mount Alecto</a:t>
            </a:r>
          </a:p>
          <a:p>
            <a:pPr lvl="1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1900"/>
              <a:t>Mount Megara</a:t>
            </a:r>
          </a:p>
          <a:p>
            <a:pPr lvl="1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1900"/>
              <a:t>Mount Tisiphone</a:t>
            </a:r>
          </a:p>
          <a:p>
            <a:pPr marL="228600" indent="-22860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He set up his standard on Mount Diabolus: a fearful flaming flame with a picture of Mansoul burning within it.</a:t>
            </a:r>
          </a:p>
          <a:p>
            <a:pPr marL="228600" indent="-22860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He had his drummer beat his drum to cause consternation within the town</a:t>
            </a:r>
          </a:p>
          <a:p>
            <a:pPr marL="228600" indent="-22860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He sent several times to parley with them for surrender</a:t>
            </a:r>
          </a:p>
        </p:txBody>
      </p:sp>
      <p:sp>
        <p:nvSpPr>
          <p:cNvPr id="385028" name="Text Box 4"/>
          <p:cNvSpPr txBox="1">
            <a:spLocks noChangeArrowheads="1"/>
          </p:cNvSpPr>
          <p:nvPr/>
        </p:nvSpPr>
        <p:spPr bwMode="auto">
          <a:xfrm>
            <a:off x="381000" y="1066800"/>
            <a:ext cx="922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92188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strategies did Diabolus use in assaulting the town?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85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5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5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85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5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5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5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5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5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85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5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5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85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85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5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85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85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5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2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CF64-CF54-48A7-8010-2750AE83FFA5}" type="slidenum">
              <a:rPr lang="en-US"/>
              <a:pPr/>
              <a:t>26</a:t>
            </a:fld>
            <a:endParaRPr lang="en-US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228600"/>
            <a:ext cx="9051925" cy="533400"/>
          </a:xfrm>
        </p:spPr>
        <p:txBody>
          <a:bodyPr/>
          <a:lstStyle/>
          <a:p>
            <a:r>
              <a:rPr lang="en-US" sz="2800">
                <a:solidFill>
                  <a:schemeClr val="folHlink"/>
                </a:solidFill>
              </a:rPr>
              <a:t>Parley?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9296400" cy="2057400"/>
          </a:xfrm>
        </p:spPr>
        <p:txBody>
          <a:bodyPr/>
          <a:lstStyle/>
          <a:p>
            <a:pPr marL="228600" indent="-228600">
              <a:lnSpc>
                <a:spcPct val="80000"/>
              </a:lnSpc>
              <a:spcBef>
                <a:spcPct val="4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Captain Sepulchre</a:t>
            </a:r>
          </a:p>
          <a:p>
            <a:pPr marL="228600" indent="-228600">
              <a:lnSpc>
                <a:spcPct val="80000"/>
              </a:lnSpc>
              <a:spcBef>
                <a:spcPct val="4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Open the gates and admit Diabolus or we will swallow you up.</a:t>
            </a:r>
          </a:p>
          <a:p>
            <a:pPr marL="228600" indent="-228600">
              <a:lnSpc>
                <a:spcPct val="80000"/>
              </a:lnSpc>
              <a:spcBef>
                <a:spcPct val="4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Diabolus is your prince and lord as you have formerly owned.</a:t>
            </a:r>
          </a:p>
          <a:p>
            <a:pPr marL="228600" indent="-228600">
              <a:lnSpc>
                <a:spcPct val="80000"/>
              </a:lnSpc>
              <a:spcBef>
                <a:spcPct val="4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The “dishonorable” treatment Diabolus received from Emmanuel does not annul his right to the town.</a:t>
            </a:r>
          </a:p>
        </p:txBody>
      </p:sp>
      <p:sp>
        <p:nvSpPr>
          <p:cNvPr id="386052" name="Text Box 4"/>
          <p:cNvSpPr txBox="1">
            <a:spLocks noChangeArrowheads="1"/>
          </p:cNvSpPr>
          <p:nvPr/>
        </p:nvSpPr>
        <p:spPr bwMode="auto">
          <a:xfrm>
            <a:off x="381000" y="990600"/>
            <a:ext cx="9220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92188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captain did Diabolus send to parley with the town and what was his message?</a:t>
            </a:r>
          </a:p>
        </p:txBody>
      </p:sp>
      <p:sp>
        <p:nvSpPr>
          <p:cNvPr id="386053" name="Text Box 5"/>
          <p:cNvSpPr txBox="1">
            <a:spLocks noChangeArrowheads="1"/>
          </p:cNvSpPr>
          <p:nvPr/>
        </p:nvSpPr>
        <p:spPr bwMode="auto">
          <a:xfrm>
            <a:off x="457200" y="4235450"/>
            <a:ext cx="9372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92188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Throughout all of the attempts at parley, what was the town’s consistent response and why?</a:t>
            </a:r>
          </a:p>
        </p:txBody>
      </p:sp>
      <p:sp>
        <p:nvSpPr>
          <p:cNvPr id="386054" name="Rectangle 6"/>
          <p:cNvSpPr>
            <a:spLocks noChangeArrowheads="1"/>
          </p:cNvSpPr>
          <p:nvPr/>
        </p:nvSpPr>
        <p:spPr bwMode="auto">
          <a:xfrm>
            <a:off x="533400" y="5181600"/>
            <a:ext cx="9296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9276" tIns="49638" rIns="99276" bIns="49638"/>
          <a:lstStyle/>
          <a:p>
            <a:pPr marL="228600" indent="-228600" defTabSz="992188"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They made no answer for . . .</a:t>
            </a:r>
          </a:p>
          <a:p>
            <a:pPr marL="228600" indent="-228600" defTabSz="992188"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“They remembered what at first it cost them to hear him a few words”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86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6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6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86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6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6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86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6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86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51" grpId="0" build="p"/>
      <p:bldP spid="386053" grpId="0"/>
      <p:bldP spid="38605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1771-2865-48D0-926C-E3865394D70D}" type="slidenum">
              <a:rPr lang="en-US"/>
              <a:pPr/>
              <a:t>27</a:t>
            </a:fld>
            <a:endParaRPr lang="en-US"/>
          </a:p>
        </p:txBody>
      </p:sp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76200"/>
            <a:ext cx="9051925" cy="533400"/>
          </a:xfrm>
        </p:spPr>
        <p:txBody>
          <a:bodyPr/>
          <a:lstStyle/>
          <a:p>
            <a:r>
              <a:rPr lang="en-US" sz="2800">
                <a:solidFill>
                  <a:schemeClr val="folHlink"/>
                </a:solidFill>
              </a:rPr>
              <a:t>New Tactics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9296400" cy="457200"/>
          </a:xfrm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Fawning and flattery</a:t>
            </a:r>
          </a:p>
        </p:txBody>
      </p:sp>
      <p:sp>
        <p:nvSpPr>
          <p:cNvPr id="374788" name="Text Box 4"/>
          <p:cNvSpPr txBox="1">
            <a:spLocks noChangeArrowheads="1"/>
          </p:cNvSpPr>
          <p:nvPr/>
        </p:nvSpPr>
        <p:spPr bwMode="auto">
          <a:xfrm>
            <a:off x="381000" y="685800"/>
            <a:ext cx="922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92188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new strategy did Diabolus employ at this point?</a:t>
            </a:r>
          </a:p>
        </p:txBody>
      </p:sp>
      <p:sp>
        <p:nvSpPr>
          <p:cNvPr id="374789" name="Text Box 5"/>
          <p:cNvSpPr txBox="1">
            <a:spLocks noChangeArrowheads="1"/>
          </p:cNvSpPr>
          <p:nvPr/>
        </p:nvSpPr>
        <p:spPr bwMode="auto">
          <a:xfrm>
            <a:off x="457200" y="1600200"/>
            <a:ext cx="944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92188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claims does Diabolus’ make in his lying speech to counterfeit the virtuous tactics of Emmanuel?</a:t>
            </a:r>
          </a:p>
        </p:txBody>
      </p:sp>
      <p:sp>
        <p:nvSpPr>
          <p:cNvPr id="374790" name="Rectangle 6"/>
          <p:cNvSpPr>
            <a:spLocks noChangeArrowheads="1"/>
          </p:cNvSpPr>
          <p:nvPr/>
        </p:nvSpPr>
        <p:spPr bwMode="auto">
          <a:xfrm>
            <a:off x="533400" y="2438400"/>
            <a:ext cx="9296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9276" tIns="49638" rIns="99276" bIns="49638"/>
          <a:lstStyle/>
          <a:p>
            <a:pPr marL="228600" indent="-228600" defTabSz="992188"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They never lacked for anything when they were with him</a:t>
            </a:r>
          </a:p>
          <a:p>
            <a:pPr marL="228600" indent="-228600" defTabSz="992188"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They did not have such dark and troublesome times with him</a:t>
            </a:r>
          </a:p>
          <a:p>
            <a:pPr marL="228600" indent="-228600" defTabSz="992188"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He would enlarge their old charter</a:t>
            </a:r>
          </a:p>
          <a:p>
            <a:pPr marL="228600" indent="-228600" defTabSz="992188"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Their offenses against him would be forgiven</a:t>
            </a:r>
          </a:p>
          <a:p>
            <a:pPr marL="228600" indent="-228600" defTabSz="992188"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The Diabolonians would be their servants</a:t>
            </a:r>
          </a:p>
          <a:p>
            <a:pPr marL="228600" indent="-228600" defTabSz="992188"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He would have them by peace or war</a:t>
            </a:r>
          </a:p>
          <a:p>
            <a:pPr marL="228600" indent="-228600" defTabSz="992188"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He had a “stout and valiant” army</a:t>
            </a:r>
          </a:p>
        </p:txBody>
      </p:sp>
      <p:sp>
        <p:nvSpPr>
          <p:cNvPr id="374791" name="Rectangle 7"/>
          <p:cNvSpPr>
            <a:spLocks noChangeArrowheads="1"/>
          </p:cNvSpPr>
          <p:nvPr/>
        </p:nvSpPr>
        <p:spPr bwMode="auto">
          <a:xfrm>
            <a:off x="533400" y="6324600"/>
            <a:ext cx="9296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9276" tIns="49638" rIns="99276" bIns="49638"/>
          <a:lstStyle/>
          <a:p>
            <a:pPr marL="228600" indent="-228600" defTabSz="992188">
              <a:lnSpc>
                <a:spcPct val="10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“We are rather ready to die by thy hand, than to fall in with thy flattering and lying deceits.”</a:t>
            </a:r>
          </a:p>
        </p:txBody>
      </p:sp>
      <p:sp>
        <p:nvSpPr>
          <p:cNvPr id="374792" name="Text Box 8"/>
          <p:cNvSpPr txBox="1">
            <a:spLocks noChangeArrowheads="1"/>
          </p:cNvSpPr>
          <p:nvPr/>
        </p:nvSpPr>
        <p:spPr bwMode="auto">
          <a:xfrm>
            <a:off x="381000" y="5943600"/>
            <a:ext cx="922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92188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response does he get from Lord Understanding?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47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4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4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4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4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4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747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47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47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747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47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47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747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47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47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747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47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747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747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47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747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747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747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747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747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74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74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74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74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74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87" grpId="0" build="p"/>
      <p:bldP spid="374789" grpId="0"/>
      <p:bldP spid="374790" grpId="0" build="p"/>
      <p:bldP spid="374791" grpId="0" build="p"/>
      <p:bldP spid="37479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4454-AD1C-4261-A2F6-7A5416AD0C3A}" type="slidenum">
              <a:rPr lang="en-US"/>
              <a:pPr/>
              <a:t>28</a:t>
            </a:fld>
            <a:endParaRPr lang="en-US"/>
          </a:p>
        </p:txBody>
      </p:sp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228600"/>
            <a:ext cx="9051925" cy="584200"/>
          </a:xfrm>
        </p:spPr>
        <p:txBody>
          <a:bodyPr/>
          <a:lstStyle/>
          <a:p>
            <a:r>
              <a:rPr lang="en-US" sz="2800">
                <a:solidFill>
                  <a:schemeClr val="folHlink"/>
                </a:solidFill>
              </a:rPr>
              <a:t>Hellish Rage</a:t>
            </a:r>
          </a:p>
        </p:txBody>
      </p:sp>
      <p:sp>
        <p:nvSpPr>
          <p:cNvPr id="375812" name="Text Box 4"/>
          <p:cNvSpPr txBox="1">
            <a:spLocks noChangeArrowheads="1"/>
          </p:cNvSpPr>
          <p:nvPr/>
        </p:nvSpPr>
        <p:spPr bwMode="auto">
          <a:xfrm>
            <a:off x="381000" y="990600"/>
            <a:ext cx="9220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92188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Upon hearing the answer of the town, Diabolus fell into a hellish rage and had his captains surround the town.</a:t>
            </a:r>
          </a:p>
        </p:txBody>
      </p:sp>
      <p:graphicFrame>
        <p:nvGraphicFramePr>
          <p:cNvPr id="375954" name="Group 146"/>
          <p:cNvGraphicFramePr>
            <a:graphicFrameLocks noGrp="1"/>
          </p:cNvGraphicFramePr>
          <p:nvPr>
            <p:ph sz="half" idx="2"/>
          </p:nvPr>
        </p:nvGraphicFramePr>
        <p:xfrm>
          <a:off x="533400" y="2133600"/>
          <a:ext cx="8991600" cy="4480751"/>
        </p:xfrm>
        <a:graphic>
          <a:graphicData uri="http://schemas.openxmlformats.org/drawingml/2006/table">
            <a:tbl>
              <a:tblPr/>
              <a:tblGrid>
                <a:gridCol w="1952625"/>
                <a:gridCol w="2619375"/>
                <a:gridCol w="44196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Gate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Attack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Note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Feel-gate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Capt. Cruel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Capt. Torment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Capt. No-Ease (backup)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Nose-gate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Capt. Brimstone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Capt. Sepulchre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Eye-gate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Capt. Past-Hope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Mouth-gate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Tried to land it up with dirt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The sally port of the town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Source of petitions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Slings mounted here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Capt. Insatiable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In charge of the carriages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In charge of captives and booty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5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5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C24C0-1D65-4096-943A-7A93CE572EFE}" type="slidenum">
              <a:rPr lang="en-US"/>
              <a:pPr/>
              <a:t>29</a:t>
            </a:fld>
            <a:endParaRPr lang="en-US"/>
          </a:p>
        </p:txBody>
      </p:sp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228600"/>
            <a:ext cx="9051925" cy="533400"/>
          </a:xfrm>
        </p:spPr>
        <p:txBody>
          <a:bodyPr/>
          <a:lstStyle/>
          <a:p>
            <a:r>
              <a:rPr lang="en-US" sz="2800">
                <a:solidFill>
                  <a:schemeClr val="folHlink"/>
                </a:solidFill>
              </a:rPr>
              <a:t>Defiance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9296400" cy="2819400"/>
          </a:xfrm>
        </p:spPr>
        <p:txBody>
          <a:bodyPr/>
          <a:lstStyle/>
          <a:p>
            <a:pPr marL="228600" indent="-228600">
              <a:lnSpc>
                <a:spcPct val="80000"/>
              </a:lnSpc>
              <a:spcBef>
                <a:spcPct val="40000"/>
              </a:spcBef>
              <a:buFontTx/>
              <a:buChar char="•"/>
            </a:pPr>
            <a:r>
              <a:rPr lang="en-US" sz="2200">
                <a:solidFill>
                  <a:schemeClr val="folHlink"/>
                </a:solidFill>
              </a:rPr>
              <a:t>Lord Willbewill put to death the two sons of Harmless-Mirth</a:t>
            </a:r>
          </a:p>
          <a:p>
            <a:pPr lvl="1">
              <a:lnSpc>
                <a:spcPct val="80000"/>
              </a:lnSpc>
              <a:spcBef>
                <a:spcPct val="40000"/>
              </a:spcBef>
              <a:buFontTx/>
              <a:buChar char="•"/>
            </a:pPr>
            <a:r>
              <a:rPr lang="en-US" sz="2200"/>
              <a:t>Jolly</a:t>
            </a:r>
          </a:p>
          <a:p>
            <a:pPr lvl="1">
              <a:lnSpc>
                <a:spcPct val="80000"/>
              </a:lnSpc>
              <a:spcBef>
                <a:spcPct val="40000"/>
              </a:spcBef>
              <a:buFontTx/>
              <a:buChar char="•"/>
            </a:pPr>
            <a:r>
              <a:rPr lang="en-US" sz="2200"/>
              <a:t>Griggish</a:t>
            </a:r>
          </a:p>
          <a:p>
            <a:pPr marL="228600" indent="-228600">
              <a:lnSpc>
                <a:spcPct val="80000"/>
              </a:lnSpc>
              <a:spcBef>
                <a:spcPct val="40000"/>
              </a:spcBef>
              <a:buFontTx/>
              <a:buChar char="•"/>
            </a:pPr>
            <a:r>
              <a:rPr lang="en-US" sz="2200">
                <a:solidFill>
                  <a:schemeClr val="folHlink"/>
                </a:solidFill>
              </a:rPr>
              <a:t>Mr. Mind put to death the two sons of Prudent-Thrifty</a:t>
            </a:r>
          </a:p>
          <a:p>
            <a:pPr lvl="1">
              <a:lnSpc>
                <a:spcPct val="80000"/>
              </a:lnSpc>
              <a:spcBef>
                <a:spcPct val="40000"/>
              </a:spcBef>
              <a:buFontTx/>
              <a:buChar char="•"/>
            </a:pPr>
            <a:r>
              <a:rPr lang="en-US" sz="2200"/>
              <a:t>Gripe</a:t>
            </a:r>
          </a:p>
          <a:p>
            <a:pPr lvl="1">
              <a:lnSpc>
                <a:spcPct val="80000"/>
              </a:lnSpc>
              <a:spcBef>
                <a:spcPct val="40000"/>
              </a:spcBef>
              <a:buFontTx/>
              <a:buChar char="•"/>
            </a:pPr>
            <a:r>
              <a:rPr lang="en-US" sz="2200"/>
              <a:t>Rake-All</a:t>
            </a:r>
          </a:p>
          <a:p>
            <a:pPr marL="228600" indent="-228600">
              <a:lnSpc>
                <a:spcPct val="80000"/>
              </a:lnSpc>
              <a:spcBef>
                <a:spcPct val="40000"/>
              </a:spcBef>
              <a:buFontTx/>
              <a:buChar char="•"/>
            </a:pPr>
            <a:r>
              <a:rPr lang="en-US" sz="2200">
                <a:solidFill>
                  <a:schemeClr val="folHlink"/>
                </a:solidFill>
              </a:rPr>
              <a:t>They hung them up on very high crosses at Eye-gate</a:t>
            </a:r>
          </a:p>
        </p:txBody>
      </p:sp>
      <p:sp>
        <p:nvSpPr>
          <p:cNvPr id="376836" name="Text Box 4"/>
          <p:cNvSpPr txBox="1">
            <a:spLocks noChangeArrowheads="1"/>
          </p:cNvSpPr>
          <p:nvPr/>
        </p:nvSpPr>
        <p:spPr bwMode="auto">
          <a:xfrm>
            <a:off x="381000" y="1082675"/>
            <a:ext cx="9220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92188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happened within the town that greatly encouraged the Mansoulians and discouraged the forces of Diabolus?</a:t>
            </a:r>
          </a:p>
        </p:txBody>
      </p:sp>
      <p:sp>
        <p:nvSpPr>
          <p:cNvPr id="376837" name="Text Box 5"/>
          <p:cNvSpPr txBox="1">
            <a:spLocks noChangeArrowheads="1"/>
          </p:cNvSpPr>
          <p:nvPr/>
        </p:nvSpPr>
        <p:spPr bwMode="auto">
          <a:xfrm>
            <a:off x="457200" y="5105400"/>
            <a:ext cx="937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92188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contrasting sounds were heard from the 2 opposing forces?</a:t>
            </a:r>
          </a:p>
        </p:txBody>
      </p:sp>
      <p:sp>
        <p:nvSpPr>
          <p:cNvPr id="376838" name="Rectangle 6"/>
          <p:cNvSpPr>
            <a:spLocks noChangeArrowheads="1"/>
          </p:cNvSpPr>
          <p:nvPr/>
        </p:nvSpPr>
        <p:spPr bwMode="auto">
          <a:xfrm>
            <a:off x="533400" y="5562600"/>
            <a:ext cx="929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9276" tIns="49638" rIns="99276" bIns="49638"/>
          <a:lstStyle/>
          <a:p>
            <a:pPr marL="228600" indent="-228600" defTabSz="992188"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Diabolus’ camp: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Horrible rage and blasphemy</a:t>
            </a:r>
          </a:p>
          <a:p>
            <a:pPr marL="228600" indent="-228600" defTabSz="992188"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Mansoul: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Good words, prayer, and singing of Psalms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76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6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6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7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76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76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6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76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6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76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76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6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6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76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76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6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768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76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6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76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76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6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768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768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768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5" grpId="0" build="p"/>
      <p:bldP spid="376837" grpId="0"/>
      <p:bldP spid="37683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568325"/>
            <a:ext cx="9051925" cy="895350"/>
          </a:xfrm>
        </p:spPr>
        <p:txBody>
          <a:bodyPr/>
          <a:lstStyle/>
          <a:p>
            <a:pPr eaLnBrk="1" hangingPunct="1">
              <a:defRPr/>
            </a:pPr>
            <a:r>
              <a:rPr sz="4400" smtClean="0"/>
              <a:t>Goals</a:t>
            </a:r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03238" y="1870075"/>
            <a:ext cx="9051925" cy="46323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sz="2800" smtClean="0">
                <a:solidFill>
                  <a:schemeClr val="tx1"/>
                </a:solidFill>
              </a:rPr>
              <a:t>To gain a greater understanding of the </a:t>
            </a:r>
            <a:r>
              <a:rPr sz="2800" smtClean="0"/>
              <a:t>spiritual warfare</a:t>
            </a:r>
            <a:r>
              <a:rPr sz="2800" smtClean="0">
                <a:solidFill>
                  <a:schemeClr val="tx1"/>
                </a:solidFill>
              </a:rPr>
              <a:t> in which we are engaged.</a:t>
            </a:r>
            <a:br>
              <a:rPr sz="2800" smtClean="0">
                <a:solidFill>
                  <a:schemeClr val="tx1"/>
                </a:solidFill>
              </a:rPr>
            </a:br>
            <a:endParaRPr sz="28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sz="2800" smtClean="0">
                <a:solidFill>
                  <a:schemeClr val="tx1"/>
                </a:solidFill>
              </a:rPr>
              <a:t>To develop a greater awareness of the </a:t>
            </a:r>
            <a:r>
              <a:rPr sz="2800" smtClean="0"/>
              <a:t>methods employed by Satan</a:t>
            </a:r>
            <a:r>
              <a:rPr sz="2800" smtClean="0">
                <a:solidFill>
                  <a:schemeClr val="tx1"/>
                </a:solidFill>
              </a:rPr>
              <a:t>.</a:t>
            </a:r>
            <a:br>
              <a:rPr sz="2800" smtClean="0">
                <a:solidFill>
                  <a:schemeClr val="tx1"/>
                </a:solidFill>
              </a:rPr>
            </a:br>
            <a:endParaRPr sz="28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sz="2800" smtClean="0">
                <a:solidFill>
                  <a:schemeClr val="tx1"/>
                </a:solidFill>
              </a:rPr>
              <a:t>To deepen our appreciation for the </a:t>
            </a:r>
            <a:r>
              <a:rPr sz="2800" smtClean="0"/>
              <a:t>grace of God</a:t>
            </a:r>
            <a:r>
              <a:rPr sz="2800" smtClean="0">
                <a:solidFill>
                  <a:schemeClr val="tx1"/>
                </a:solidFill>
              </a:rPr>
              <a:t> in saving sinners.</a:t>
            </a:r>
            <a:br>
              <a:rPr sz="2800" smtClean="0">
                <a:solidFill>
                  <a:schemeClr val="tx1"/>
                </a:solidFill>
              </a:rPr>
            </a:br>
            <a:endParaRPr sz="28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sz="2800" smtClean="0">
                <a:solidFill>
                  <a:schemeClr val="tx1"/>
                </a:solidFill>
              </a:rPr>
              <a:t>To learn more about ourselves through empathizing with </a:t>
            </a:r>
            <a:r>
              <a:rPr sz="2800" err="1" smtClean="0">
                <a:solidFill>
                  <a:schemeClr val="tx1"/>
                </a:solidFill>
              </a:rPr>
              <a:t>Mansoul</a:t>
            </a:r>
            <a:r>
              <a:rPr sz="2800" smtClean="0">
                <a:solidFill>
                  <a:schemeClr val="tx1"/>
                </a:solidFill>
              </a:rPr>
              <a:t> </a:t>
            </a:r>
            <a:r>
              <a:rPr sz="2800" smtClean="0"/>
              <a:t>(</a:t>
            </a:r>
            <a:r>
              <a:rPr sz="2800" err="1" smtClean="0"/>
              <a:t>Mansoul</a:t>
            </a:r>
            <a:r>
              <a:rPr sz="2800" smtClean="0"/>
              <a:t> = me)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473075"/>
            <a:ext cx="9051925" cy="898525"/>
          </a:xfrm>
        </p:spPr>
        <p:txBody>
          <a:bodyPr/>
          <a:lstStyle/>
          <a:p>
            <a:pPr>
              <a:defRPr/>
            </a:pPr>
            <a:r>
              <a:rPr sz="4400" dirty="0"/>
              <a:t>Synopsis</a:t>
            </a:r>
          </a:p>
        </p:txBody>
      </p:sp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304800" y="1676400"/>
            <a:ext cx="9448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9276" tIns="49638" rIns="99276" bIns="49638" anchor="ctr"/>
          <a:lstStyle/>
          <a:p>
            <a:pPr algn="ctr" defTabSz="992188">
              <a:lnSpc>
                <a:spcPct val="100000"/>
              </a:lnSpc>
              <a:spcAft>
                <a:spcPts val="1200"/>
              </a:spcAft>
              <a:buFontTx/>
              <a:buNone/>
              <a:defRPr/>
            </a:pPr>
            <a: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Still weak, but now spiritually alert, the town of </a:t>
            </a:r>
            <a:r>
              <a:rPr lang="en-US" sz="4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Mansoul</a:t>
            </a:r>
            <a: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experiences some spiritual victories over </a:t>
            </a:r>
            <a:r>
              <a:rPr lang="en-US" sz="4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Diabolus</a:t>
            </a:r>
            <a: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who has renewed his efforts to take the town.</a:t>
            </a:r>
            <a:endParaRPr lang="en-US" sz="44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7685-63E5-45A9-BF82-994DCEBA66A4}" type="slidenum">
              <a:rPr lang="en-US"/>
              <a:pPr/>
              <a:t>5</a:t>
            </a:fld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9051925" cy="609600"/>
          </a:xfrm>
        </p:spPr>
        <p:txBody>
          <a:bodyPr/>
          <a:lstStyle/>
          <a:p>
            <a:r>
              <a:rPr lang="en-US" sz="4000">
                <a:solidFill>
                  <a:schemeClr val="folHlink"/>
                </a:solidFill>
              </a:rPr>
              <a:t>James 4:7</a:t>
            </a:r>
          </a:p>
        </p:txBody>
      </p:sp>
      <p:sp>
        <p:nvSpPr>
          <p:cNvPr id="327684" name="Text Box 4"/>
          <p:cNvSpPr txBox="1">
            <a:spLocks noChangeArrowheads="1"/>
          </p:cNvSpPr>
          <p:nvPr/>
        </p:nvSpPr>
        <p:spPr bwMode="auto">
          <a:xfrm>
            <a:off x="228600" y="1812925"/>
            <a:ext cx="9677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92188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Submit yourselves therefore to God. Resist the devil, and he will flee from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457200" y="1219200"/>
            <a:ext cx="9296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9276" tIns="49638" rIns="99276" bIns="49638" anchor="ctr"/>
          <a:lstStyle/>
          <a:p>
            <a:pPr algn="ctr" defTabSz="992188">
              <a:lnSpc>
                <a:spcPct val="100000"/>
              </a:lnSpc>
              <a:spcAft>
                <a:spcPts val="1200"/>
              </a:spcAft>
              <a:buFontTx/>
              <a:buNone/>
              <a:defRPr/>
            </a:pPr>
            <a: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But now, as </a:t>
            </a:r>
            <a:r>
              <a:rPr lang="en-US" sz="4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Shaddai</a:t>
            </a:r>
            <a: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would have it, there was one whose name was </a:t>
            </a:r>
            <a:b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Mr. </a:t>
            </a:r>
            <a:r>
              <a:rPr lang="en-US" sz="4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Prywell</a:t>
            </a:r>
            <a: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...</a:t>
            </a:r>
            <a:endParaRPr lang="en-US" sz="44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Mr. </a:t>
            </a:r>
            <a:r>
              <a:rPr lang="en-US" dirty="0" err="1" smtClean="0"/>
              <a:t>Prywell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start of our reading we have various descriptions of the character of Mr. </a:t>
            </a:r>
            <a:r>
              <a:rPr lang="en-US" dirty="0" err="1" smtClean="0"/>
              <a:t>Prywell</a:t>
            </a:r>
            <a:r>
              <a:rPr lang="en-US" dirty="0" smtClean="0"/>
              <a:t>. Describe him.</a:t>
            </a:r>
          </a:p>
          <a:p>
            <a:pPr lvl="1"/>
            <a:r>
              <a:rPr lang="en-US" dirty="0" smtClean="0"/>
              <a:t>His presence in </a:t>
            </a:r>
            <a:r>
              <a:rPr lang="en-US" dirty="0" err="1" smtClean="0"/>
              <a:t>Mansoul</a:t>
            </a:r>
            <a:r>
              <a:rPr lang="en-US" dirty="0" smtClean="0"/>
              <a:t> was “as </a:t>
            </a:r>
            <a:r>
              <a:rPr lang="en-US" dirty="0" err="1" smtClean="0"/>
              <a:t>Shaddai</a:t>
            </a:r>
            <a:r>
              <a:rPr lang="en-US" dirty="0" smtClean="0"/>
              <a:t> would have it.”</a:t>
            </a:r>
          </a:p>
          <a:p>
            <a:pPr lvl="1"/>
            <a:r>
              <a:rPr lang="en-US" dirty="0" smtClean="0"/>
              <a:t>He was a great lover of </a:t>
            </a:r>
            <a:r>
              <a:rPr lang="en-US" dirty="0" err="1" smtClean="0"/>
              <a:t>Mansoul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He would go listening up and down in the town for any design against it.</a:t>
            </a:r>
          </a:p>
          <a:p>
            <a:pPr lvl="1"/>
            <a:r>
              <a:rPr lang="en-US" dirty="0" smtClean="0"/>
              <a:t>He was a sober and judicious man.</a:t>
            </a:r>
          </a:p>
          <a:p>
            <a:pPr lvl="1"/>
            <a:r>
              <a:rPr lang="en-US" dirty="0" smtClean="0"/>
              <a:t>He did not raise false reports, but spoke with “very solid arguments.”</a:t>
            </a:r>
          </a:p>
          <a:p>
            <a:pPr lvl="1"/>
            <a:r>
              <a:rPr lang="en-US" dirty="0" smtClean="0"/>
              <a:t>He loved to “look into the very bottom of matters”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walking up and down in the town one night, Mr. </a:t>
            </a:r>
            <a:r>
              <a:rPr lang="en-US" dirty="0" err="1" smtClean="0"/>
              <a:t>Prywell</a:t>
            </a:r>
            <a:r>
              <a:rPr lang="en-US" dirty="0" smtClean="0"/>
              <a:t> overhears something at </a:t>
            </a:r>
            <a:r>
              <a:rPr lang="en-US" dirty="0" err="1" smtClean="0"/>
              <a:t>Vilehill</a:t>
            </a:r>
            <a:r>
              <a:rPr lang="en-US" dirty="0" smtClean="0"/>
              <a:t>. What does he overhear?</a:t>
            </a:r>
          </a:p>
          <a:p>
            <a:pPr lvl="1"/>
            <a:r>
              <a:rPr lang="en-US" dirty="0" smtClean="0"/>
              <a:t>One affirming that it was not long until </a:t>
            </a:r>
            <a:r>
              <a:rPr lang="en-US" dirty="0" err="1" smtClean="0"/>
              <a:t>Diabolus</a:t>
            </a:r>
            <a:r>
              <a:rPr lang="en-US" dirty="0" smtClean="0"/>
              <a:t> would retake the </a:t>
            </a:r>
            <a:r>
              <a:rPr lang="en-US" dirty="0" smtClean="0"/>
              <a:t>town</a:t>
            </a:r>
          </a:p>
          <a:p>
            <a:pPr lvl="1"/>
            <a:r>
              <a:rPr lang="en-US" dirty="0" smtClean="0"/>
              <a:t>He says that the </a:t>
            </a:r>
            <a:r>
              <a:rPr lang="en-US" dirty="0" err="1" smtClean="0"/>
              <a:t>Diabolonians</a:t>
            </a:r>
            <a:r>
              <a:rPr lang="en-US" dirty="0" smtClean="0"/>
              <a:t> would put all of the </a:t>
            </a:r>
            <a:r>
              <a:rPr lang="en-US" dirty="0" err="1" smtClean="0"/>
              <a:t>Mansoulians</a:t>
            </a:r>
            <a:r>
              <a:rPr lang="en-US" dirty="0" smtClean="0"/>
              <a:t> to the sword.</a:t>
            </a:r>
          </a:p>
          <a:p>
            <a:r>
              <a:rPr lang="en-US" dirty="0" err="1" smtClean="0"/>
              <a:t>Prywell</a:t>
            </a:r>
            <a:r>
              <a:rPr lang="en-US" dirty="0" smtClean="0"/>
              <a:t> alerts the leaders of the </a:t>
            </a:r>
            <a:r>
              <a:rPr lang="en-US" dirty="0" smtClean="0"/>
              <a:t>town</a:t>
            </a:r>
          </a:p>
          <a:p>
            <a:r>
              <a:rPr lang="en-US" dirty="0" smtClean="0"/>
              <a:t>They call </a:t>
            </a:r>
            <a:r>
              <a:rPr lang="en-US" dirty="0" smtClean="0"/>
              <a:t>the townsmen together and deliver the </a:t>
            </a:r>
            <a:r>
              <a:rPr lang="en-US" dirty="0" smtClean="0"/>
              <a:t>news.</a:t>
            </a:r>
          </a:p>
          <a:p>
            <a:r>
              <a:rPr lang="en-US" dirty="0" smtClean="0"/>
              <a:t>What character </a:t>
            </a:r>
            <a:r>
              <a:rPr lang="en-US" dirty="0" smtClean="0"/>
              <a:t>helps </a:t>
            </a:r>
            <a:r>
              <a:rPr lang="en-US" dirty="0" err="1" smtClean="0"/>
              <a:t>Prywell</a:t>
            </a:r>
            <a:r>
              <a:rPr lang="en-US" dirty="0" smtClean="0"/>
              <a:t> convince the town?</a:t>
            </a:r>
          </a:p>
          <a:p>
            <a:pPr lvl="1"/>
            <a:r>
              <a:rPr lang="en-US" dirty="0" smtClean="0"/>
              <a:t>Mr. Conscience (the </a:t>
            </a:r>
            <a:r>
              <a:rPr lang="en-US" dirty="0" smtClean="0"/>
              <a:t>subordinate </a:t>
            </a:r>
            <a:r>
              <a:rPr lang="en-US" dirty="0" smtClean="0"/>
              <a:t>preacher) as the Lord </a:t>
            </a:r>
            <a:r>
              <a:rPr lang="en-US" dirty="0" smtClean="0"/>
              <a:t>Secretary was ill at </a:t>
            </a:r>
            <a:r>
              <a:rPr lang="en-US" dirty="0" smtClean="0"/>
              <a:t>ease.</a:t>
            </a:r>
            <a:endParaRPr lang="en-US" dirty="0" smtClean="0"/>
          </a:p>
          <a:p>
            <a:pPr lvl="2"/>
            <a:r>
              <a:rPr lang="en-US" dirty="0" smtClean="0"/>
              <a:t>He exhorts the townsmen to </a:t>
            </a:r>
            <a:r>
              <a:rPr lang="en-US" dirty="0" smtClean="0"/>
              <a:t>watchfulness</a:t>
            </a:r>
          </a:p>
          <a:p>
            <a:pPr lvl="2"/>
            <a:r>
              <a:rPr lang="en-US" dirty="0" smtClean="0"/>
              <a:t>He explains </a:t>
            </a:r>
            <a:r>
              <a:rPr lang="en-US" dirty="0" smtClean="0"/>
              <a:t>that it is totally rational for the </a:t>
            </a:r>
            <a:r>
              <a:rPr lang="en-US" dirty="0" err="1" smtClean="0"/>
              <a:t>Diabolonians</a:t>
            </a:r>
            <a:r>
              <a:rPr lang="en-US" dirty="0" smtClean="0"/>
              <a:t> to be plotting their ruin given the town’s present weakened condition.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152400"/>
            <a:ext cx="9051925" cy="660400"/>
          </a:xfrm>
        </p:spPr>
        <p:txBody>
          <a:bodyPr/>
          <a:lstStyle/>
          <a:p>
            <a:r>
              <a:rPr lang="en-US" dirty="0" smtClean="0"/>
              <a:t>Reaction and Resolve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838200"/>
            <a:ext cx="9051925" cy="5207000"/>
          </a:xfrm>
        </p:spPr>
        <p:txBody>
          <a:bodyPr/>
          <a:lstStyle/>
          <a:p>
            <a:r>
              <a:rPr lang="en-US" dirty="0" smtClean="0"/>
              <a:t>What is the immediate reaction of the town to this news?</a:t>
            </a:r>
          </a:p>
          <a:p>
            <a:pPr lvl="1"/>
            <a:r>
              <a:rPr lang="en-US" dirty="0" smtClean="0"/>
              <a:t>They lift up their voices and weep</a:t>
            </a:r>
          </a:p>
          <a:p>
            <a:pPr lvl="1"/>
            <a:r>
              <a:rPr lang="en-US" dirty="0" smtClean="0"/>
              <a:t>The double their petitions to </a:t>
            </a:r>
            <a:r>
              <a:rPr lang="en-US" dirty="0" err="1" smtClean="0"/>
              <a:t>Shaddai</a:t>
            </a:r>
            <a:endParaRPr lang="en-US" dirty="0" smtClean="0"/>
          </a:p>
          <a:p>
            <a:pPr lvl="1"/>
            <a:r>
              <a:rPr lang="en-US" dirty="0" smtClean="0"/>
              <a:t>They entreat the captains to be ready for battle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What 6-part plan do the captains agree to put into place?</a:t>
            </a:r>
          </a:p>
          <a:p>
            <a:pPr marL="954087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To shut and lock the town gates and to examine </a:t>
            </a:r>
            <a:r>
              <a:rPr lang="en-US" dirty="0" smtClean="0"/>
              <a:t>all who pass</a:t>
            </a:r>
            <a:endParaRPr lang="en-US" dirty="0" smtClean="0"/>
          </a:p>
          <a:p>
            <a:pPr marL="954087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To begin a </a:t>
            </a:r>
            <a:r>
              <a:rPr lang="en-US" dirty="0" smtClean="0"/>
              <a:t>search </a:t>
            </a:r>
            <a:r>
              <a:rPr lang="en-US" dirty="0" smtClean="0"/>
              <a:t>of every house to find those </a:t>
            </a:r>
            <a:r>
              <a:rPr lang="en-US" dirty="0" smtClean="0"/>
              <a:t>in </a:t>
            </a:r>
            <a:r>
              <a:rPr lang="en-US" dirty="0" smtClean="0"/>
              <a:t>the plot</a:t>
            </a:r>
          </a:p>
          <a:p>
            <a:pPr marL="954087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That whoever was harboring any </a:t>
            </a:r>
            <a:r>
              <a:rPr lang="en-US" dirty="0" err="1" smtClean="0"/>
              <a:t>Diabolonians</a:t>
            </a:r>
            <a:r>
              <a:rPr lang="en-US" dirty="0" smtClean="0"/>
              <a:t> would be shamed by doing public penance</a:t>
            </a:r>
          </a:p>
          <a:p>
            <a:pPr marL="954087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To proclaim a public fast and day of humiliation</a:t>
            </a:r>
          </a:p>
          <a:p>
            <a:pPr marL="954087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To renew their humiliation for sin and petitions to </a:t>
            </a:r>
            <a:r>
              <a:rPr lang="en-US" dirty="0" err="1" smtClean="0"/>
              <a:t>Shaddai</a:t>
            </a:r>
            <a:r>
              <a:rPr lang="en-US" dirty="0" smtClean="0"/>
              <a:t> and also send news of their discovery to the Court</a:t>
            </a:r>
          </a:p>
          <a:p>
            <a:pPr marL="954087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 smtClean="0"/>
              <a:t>make Mr</a:t>
            </a:r>
            <a:r>
              <a:rPr lang="en-US" dirty="0" smtClean="0"/>
              <a:t>. </a:t>
            </a:r>
            <a:r>
              <a:rPr lang="en-US" dirty="0" err="1" smtClean="0"/>
              <a:t>Prywell</a:t>
            </a:r>
            <a:r>
              <a:rPr lang="en-US" dirty="0" smtClean="0"/>
              <a:t> </a:t>
            </a:r>
            <a:r>
              <a:rPr lang="en-US" dirty="0" smtClean="0"/>
              <a:t>scout-master-general </a:t>
            </a:r>
            <a:r>
              <a:rPr lang="en-US" dirty="0" smtClean="0"/>
              <a:t>in thanks for his diligent effort in seeking the welfare of the town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9276" tIns="49638" rIns="99276" bIns="49638" numCol="1" anchor="t" anchorCtr="0" compatLnSpc="1">
        <a:prstTxWarp prst="textNoShape">
          <a:avLst/>
        </a:prstTxWarp>
      </a:bodyPr>
      <a:lstStyle>
        <a:defPPr marL="228600" marR="0" indent="-228600" algn="l" defTabSz="992188" rtl="0" eaLnBrk="1" fontAlgn="base" latinLnBrk="0" hangingPunct="1">
          <a:lnSpc>
            <a:spcPct val="80000"/>
          </a:lnSpc>
          <a:spcBef>
            <a:spcPct val="40000"/>
          </a:spcBef>
          <a:spcAft>
            <a:spcPct val="0"/>
          </a:spcAft>
          <a:buClr>
            <a:schemeClr val="hlink"/>
          </a:buClr>
          <a:buSzPct val="65000"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folHlink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9276" tIns="49638" rIns="99276" bIns="49638" numCol="1" anchor="t" anchorCtr="0" compatLnSpc="1">
        <a:prstTxWarp prst="textNoShape">
          <a:avLst/>
        </a:prstTxWarp>
      </a:bodyPr>
      <a:lstStyle>
        <a:defPPr marL="228600" marR="0" indent="-228600" algn="l" defTabSz="992188" rtl="0" eaLnBrk="1" fontAlgn="base" latinLnBrk="0" hangingPunct="1">
          <a:lnSpc>
            <a:spcPct val="80000"/>
          </a:lnSpc>
          <a:spcBef>
            <a:spcPct val="40000"/>
          </a:spcBef>
          <a:spcAft>
            <a:spcPct val="0"/>
          </a:spcAft>
          <a:buClr>
            <a:schemeClr val="hlink"/>
          </a:buClr>
          <a:buSzPct val="65000"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folHlink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41433</TotalTime>
  <Words>2262</Words>
  <Application>Microsoft Office PowerPoint</Application>
  <PresentationFormat>Custom</PresentationFormat>
  <Paragraphs>370</Paragraphs>
  <Slides>29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Textured</vt:lpstr>
      <vt:lpstr>The Holy War</vt:lpstr>
      <vt:lpstr>Week 14</vt:lpstr>
      <vt:lpstr>Goals</vt:lpstr>
      <vt:lpstr>Synopsis</vt:lpstr>
      <vt:lpstr>James 4:7</vt:lpstr>
      <vt:lpstr>Slide 6</vt:lpstr>
      <vt:lpstr>Mr. Prywell</vt:lpstr>
      <vt:lpstr>Discovery</vt:lpstr>
      <vt:lpstr>Reaction and Resolve</vt:lpstr>
      <vt:lpstr>Scouting</vt:lpstr>
      <vt:lpstr>Changes</vt:lpstr>
      <vt:lpstr>Difficulty</vt:lpstr>
      <vt:lpstr>Diabolus’ 9 Captains</vt:lpstr>
      <vt:lpstr>Superior Captains</vt:lpstr>
      <vt:lpstr>Battle!</vt:lpstr>
      <vt:lpstr>Slide 16</vt:lpstr>
      <vt:lpstr>The Lord High Secretary</vt:lpstr>
      <vt:lpstr>Enigma</vt:lpstr>
      <vt:lpstr>Slide 19</vt:lpstr>
      <vt:lpstr>Slide 20</vt:lpstr>
      <vt:lpstr>Parallels</vt:lpstr>
      <vt:lpstr>I Corinthians 10:12</vt:lpstr>
      <vt:lpstr>The Holy War</vt:lpstr>
      <vt:lpstr>Extra Slides</vt:lpstr>
      <vt:lpstr>Assault</vt:lpstr>
      <vt:lpstr>Parley?</vt:lpstr>
      <vt:lpstr>New Tactics</vt:lpstr>
      <vt:lpstr>Hellish Rage</vt:lpstr>
      <vt:lpstr>Defiance</vt:lpstr>
    </vt:vector>
  </TitlesOfParts>
  <Company>TetraData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Peter</dc:title>
  <dc:creator>dhowell</dc:creator>
  <cp:lastModifiedBy>dhowell</cp:lastModifiedBy>
  <cp:revision>2692</cp:revision>
  <dcterms:created xsi:type="dcterms:W3CDTF">2006-10-08T05:19:31Z</dcterms:created>
  <dcterms:modified xsi:type="dcterms:W3CDTF">2017-12-03T05:05:20Z</dcterms:modified>
</cp:coreProperties>
</file>