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sldIdLst>
    <p:sldId id="297" r:id="rId2"/>
    <p:sldId id="298" r:id="rId3"/>
    <p:sldId id="299" r:id="rId4"/>
    <p:sldId id="300" r:id="rId5"/>
    <p:sldId id="301" r:id="rId6"/>
    <p:sldId id="302" r:id="rId7"/>
    <p:sldId id="303" r:id="rId8"/>
    <p:sldId id="304" r:id="rId9"/>
    <p:sldId id="257" r:id="rId10"/>
    <p:sldId id="258" r:id="rId11"/>
    <p:sldId id="259" r:id="rId12"/>
    <p:sldId id="305" r:id="rId13"/>
    <p:sldId id="260" r:id="rId14"/>
    <p:sldId id="282" r:id="rId15"/>
    <p:sldId id="310" r:id="rId16"/>
    <p:sldId id="278" r:id="rId17"/>
    <p:sldId id="281" r:id="rId18"/>
    <p:sldId id="280" r:id="rId19"/>
    <p:sldId id="279" r:id="rId20"/>
    <p:sldId id="261" r:id="rId21"/>
    <p:sldId id="263" r:id="rId22"/>
    <p:sldId id="307" r:id="rId23"/>
    <p:sldId id="308" r:id="rId24"/>
    <p:sldId id="306" r:id="rId25"/>
    <p:sldId id="284" r:id="rId26"/>
    <p:sldId id="285" r:id="rId27"/>
    <p:sldId id="264" r:id="rId28"/>
    <p:sldId id="265" r:id="rId29"/>
    <p:sldId id="309" r:id="rId30"/>
    <p:sldId id="266" r:id="rId31"/>
    <p:sldId id="311" r:id="rId32"/>
    <p:sldId id="274" r:id="rId33"/>
    <p:sldId id="312" r:id="rId34"/>
    <p:sldId id="290" r:id="rId35"/>
    <p:sldId id="275" r:id="rId36"/>
    <p:sldId id="276" r:id="rId37"/>
    <p:sldId id="277" r:id="rId38"/>
    <p:sldId id="286" r:id="rId39"/>
    <p:sldId id="313" r:id="rId40"/>
    <p:sldId id="267" r:id="rId41"/>
    <p:sldId id="287" r:id="rId42"/>
    <p:sldId id="268" r:id="rId43"/>
    <p:sldId id="288" r:id="rId44"/>
    <p:sldId id="291" r:id="rId45"/>
    <p:sldId id="289" r:id="rId46"/>
    <p:sldId id="292" r:id="rId47"/>
    <p:sldId id="293" r:id="rId48"/>
    <p:sldId id="295" r:id="rId49"/>
    <p:sldId id="269" r:id="rId50"/>
    <p:sldId id="296" r:id="rId51"/>
    <p:sldId id="314" r:id="rId52"/>
    <p:sldId id="315" r:id="rId53"/>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9" d="100"/>
          <a:sy n="129" d="100"/>
        </p:scale>
        <p:origin x="1104" y="120"/>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6E4F4E-9E93-46EB-BC80-30EAC637F360}" type="datetimeFigureOut">
              <a:rPr lang="en-US" smtClean="0"/>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7914A-71C8-4A99-89ED-AF6873592E45}" type="slidenum">
              <a:rPr lang="en-US" smtClean="0"/>
              <a:t>‹#›</a:t>
            </a:fld>
            <a:endParaRPr lang="en-US"/>
          </a:p>
        </p:txBody>
      </p:sp>
    </p:spTree>
    <p:extLst>
      <p:ext uri="{BB962C8B-B14F-4D97-AF65-F5344CB8AC3E}">
        <p14:creationId xmlns:p14="http://schemas.microsoft.com/office/powerpoint/2010/main" val="192819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6E4F4E-9E93-46EB-BC80-30EAC637F360}" type="datetimeFigureOut">
              <a:rPr lang="en-US" smtClean="0"/>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7914A-71C8-4A99-89ED-AF6873592E45}" type="slidenum">
              <a:rPr lang="en-US" smtClean="0"/>
              <a:t>‹#›</a:t>
            </a:fld>
            <a:endParaRPr lang="en-US"/>
          </a:p>
        </p:txBody>
      </p:sp>
    </p:spTree>
    <p:extLst>
      <p:ext uri="{BB962C8B-B14F-4D97-AF65-F5344CB8AC3E}">
        <p14:creationId xmlns:p14="http://schemas.microsoft.com/office/powerpoint/2010/main" val="3801574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6E4F4E-9E93-46EB-BC80-30EAC637F360}" type="datetimeFigureOut">
              <a:rPr lang="en-US" smtClean="0"/>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7914A-71C8-4A99-89ED-AF6873592E45}" type="slidenum">
              <a:rPr lang="en-US" smtClean="0"/>
              <a:t>‹#›</a:t>
            </a:fld>
            <a:endParaRPr lang="en-US"/>
          </a:p>
        </p:txBody>
      </p:sp>
    </p:spTree>
    <p:extLst>
      <p:ext uri="{BB962C8B-B14F-4D97-AF65-F5344CB8AC3E}">
        <p14:creationId xmlns:p14="http://schemas.microsoft.com/office/powerpoint/2010/main" val="421399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6E4F4E-9E93-46EB-BC80-30EAC637F360}" type="datetimeFigureOut">
              <a:rPr lang="en-US" smtClean="0"/>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7914A-71C8-4A99-89ED-AF6873592E45}" type="slidenum">
              <a:rPr lang="en-US" smtClean="0"/>
              <a:t>‹#›</a:t>
            </a:fld>
            <a:endParaRPr lang="en-US"/>
          </a:p>
        </p:txBody>
      </p:sp>
    </p:spTree>
    <p:extLst>
      <p:ext uri="{BB962C8B-B14F-4D97-AF65-F5344CB8AC3E}">
        <p14:creationId xmlns:p14="http://schemas.microsoft.com/office/powerpoint/2010/main" val="3478163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6E4F4E-9E93-46EB-BC80-30EAC637F360}" type="datetimeFigureOut">
              <a:rPr lang="en-US" smtClean="0"/>
              <a:t>3/22/2018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7914A-71C8-4A99-89ED-AF6873592E45}" type="slidenum">
              <a:rPr lang="en-US" smtClean="0"/>
              <a:t>‹#›</a:t>
            </a:fld>
            <a:endParaRPr lang="en-US"/>
          </a:p>
        </p:txBody>
      </p:sp>
    </p:spTree>
    <p:extLst>
      <p:ext uri="{BB962C8B-B14F-4D97-AF65-F5344CB8AC3E}">
        <p14:creationId xmlns:p14="http://schemas.microsoft.com/office/powerpoint/2010/main" val="72445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6E4F4E-9E93-46EB-BC80-30EAC637F360}" type="datetimeFigureOut">
              <a:rPr lang="en-US" smtClean="0"/>
              <a:t>3/22/2018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7914A-71C8-4A99-89ED-AF6873592E45}" type="slidenum">
              <a:rPr lang="en-US" smtClean="0"/>
              <a:t>‹#›</a:t>
            </a:fld>
            <a:endParaRPr lang="en-US"/>
          </a:p>
        </p:txBody>
      </p:sp>
    </p:spTree>
    <p:extLst>
      <p:ext uri="{BB962C8B-B14F-4D97-AF65-F5344CB8AC3E}">
        <p14:creationId xmlns:p14="http://schemas.microsoft.com/office/powerpoint/2010/main" val="1659548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6E4F4E-9E93-46EB-BC80-30EAC637F360}" type="datetimeFigureOut">
              <a:rPr lang="en-US" smtClean="0"/>
              <a:t>3/22/2018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7914A-71C8-4A99-89ED-AF6873592E45}" type="slidenum">
              <a:rPr lang="en-US" smtClean="0"/>
              <a:t>‹#›</a:t>
            </a:fld>
            <a:endParaRPr lang="en-US"/>
          </a:p>
        </p:txBody>
      </p:sp>
    </p:spTree>
    <p:extLst>
      <p:ext uri="{BB962C8B-B14F-4D97-AF65-F5344CB8AC3E}">
        <p14:creationId xmlns:p14="http://schemas.microsoft.com/office/powerpoint/2010/main" val="1105773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6E4F4E-9E93-46EB-BC80-30EAC637F360}" type="datetimeFigureOut">
              <a:rPr lang="en-US" smtClean="0"/>
              <a:t>3/22/2018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7914A-71C8-4A99-89ED-AF6873592E45}" type="slidenum">
              <a:rPr lang="en-US" smtClean="0"/>
              <a:t>‹#›</a:t>
            </a:fld>
            <a:endParaRPr lang="en-US"/>
          </a:p>
        </p:txBody>
      </p:sp>
    </p:spTree>
    <p:extLst>
      <p:ext uri="{BB962C8B-B14F-4D97-AF65-F5344CB8AC3E}">
        <p14:creationId xmlns:p14="http://schemas.microsoft.com/office/powerpoint/2010/main" val="3124522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E4F4E-9E93-46EB-BC80-30EAC637F360}" type="datetimeFigureOut">
              <a:rPr lang="en-US" smtClean="0"/>
              <a:t>3/22/2018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7914A-71C8-4A99-89ED-AF6873592E45}" type="slidenum">
              <a:rPr lang="en-US" smtClean="0"/>
              <a:t>‹#›</a:t>
            </a:fld>
            <a:endParaRPr lang="en-US"/>
          </a:p>
        </p:txBody>
      </p:sp>
    </p:spTree>
    <p:extLst>
      <p:ext uri="{BB962C8B-B14F-4D97-AF65-F5344CB8AC3E}">
        <p14:creationId xmlns:p14="http://schemas.microsoft.com/office/powerpoint/2010/main" val="514755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6E4F4E-9E93-46EB-BC80-30EAC637F360}" type="datetimeFigureOut">
              <a:rPr lang="en-US" smtClean="0"/>
              <a:t>3/22/2018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7914A-71C8-4A99-89ED-AF6873592E45}" type="slidenum">
              <a:rPr lang="en-US" smtClean="0"/>
              <a:t>‹#›</a:t>
            </a:fld>
            <a:endParaRPr lang="en-US"/>
          </a:p>
        </p:txBody>
      </p:sp>
    </p:spTree>
    <p:extLst>
      <p:ext uri="{BB962C8B-B14F-4D97-AF65-F5344CB8AC3E}">
        <p14:creationId xmlns:p14="http://schemas.microsoft.com/office/powerpoint/2010/main" val="2260011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6E4F4E-9E93-46EB-BC80-30EAC637F360}" type="datetimeFigureOut">
              <a:rPr lang="en-US" smtClean="0"/>
              <a:t>3/22/2018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7914A-71C8-4A99-89ED-AF6873592E45}" type="slidenum">
              <a:rPr lang="en-US" smtClean="0"/>
              <a:t>‹#›</a:t>
            </a:fld>
            <a:endParaRPr lang="en-US"/>
          </a:p>
        </p:txBody>
      </p:sp>
    </p:spTree>
    <p:extLst>
      <p:ext uri="{BB962C8B-B14F-4D97-AF65-F5344CB8AC3E}">
        <p14:creationId xmlns:p14="http://schemas.microsoft.com/office/powerpoint/2010/main" val="1384498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E36E4F4E-9E93-46EB-BC80-30EAC637F360}" type="datetimeFigureOut">
              <a:rPr lang="en-US" smtClean="0"/>
              <a:t>3/22/2018</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E247914A-71C8-4A99-89ED-AF6873592E45}" type="slidenum">
              <a:rPr lang="en-US" smtClean="0"/>
              <a:t>‹#›</a:t>
            </a:fld>
            <a:endParaRPr lang="en-US"/>
          </a:p>
        </p:txBody>
      </p:sp>
    </p:spTree>
    <p:extLst>
      <p:ext uri="{BB962C8B-B14F-4D97-AF65-F5344CB8AC3E}">
        <p14:creationId xmlns:p14="http://schemas.microsoft.com/office/powerpoint/2010/main" val="3925236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wmf"/></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2.wmf"/></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536222"/>
            <a:ext cx="1870076" cy="232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1" y="825501"/>
            <a:ext cx="11112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000" b="1" dirty="0">
                <a:solidFill>
                  <a:schemeClr val="bg1"/>
                </a:solidFill>
                <a:latin typeface="Aleo Light" charset="0"/>
                <a:ea typeface="Aleo Light" charset="0"/>
                <a:cs typeface="Aleo Light" charset="0"/>
              </a:rPr>
              <a:t> </a:t>
            </a:r>
            <a:r>
              <a:rPr lang="en-US" altLang="x-none" sz="6000" b="1" dirty="0">
                <a:solidFill>
                  <a:schemeClr val="bg1"/>
                </a:solidFill>
                <a:latin typeface="Aleo Light" charset="0"/>
                <a:ea typeface="Aleo Light" charset="0"/>
                <a:cs typeface="Aleo Light" charset="0"/>
              </a:rPr>
              <a:t>36</a:t>
            </a:r>
          </a:p>
        </p:txBody>
      </p:sp>
      <p:sp>
        <p:nvSpPr>
          <p:cNvPr id="24579" name="Rectangle 7"/>
          <p:cNvSpPr>
            <a:spLocks noChangeArrowheads="1"/>
          </p:cNvSpPr>
          <p:nvPr/>
        </p:nvSpPr>
        <p:spPr bwMode="auto">
          <a:xfrm>
            <a:off x="1338944" y="665295"/>
            <a:ext cx="757645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800" b="1" dirty="0">
                <a:solidFill>
                  <a:srgbClr val="5C8F6A"/>
                </a:solidFill>
                <a:latin typeface="Aleo Light" charset="0"/>
              </a:rPr>
              <a:t>In what way can we obtain the gracious provisions of God’s covenants?</a:t>
            </a:r>
          </a:p>
          <a:p>
            <a:endParaRPr lang="en-US" sz="1000" dirty="0">
              <a:latin typeface="Myriad Pro" charset="0"/>
              <a:ea typeface="Myriad Pro" charset="0"/>
              <a:cs typeface="Myriad Pro" charset="0"/>
            </a:endParaRPr>
          </a:p>
          <a:p>
            <a:r>
              <a:rPr lang="en-US" dirty="0">
                <a:latin typeface="Myriad Pro" charset="0"/>
                <a:ea typeface="Myriad Pro" charset="0"/>
                <a:cs typeface="Myriad Pro" charset="0"/>
              </a:rPr>
              <a:t>For </a:t>
            </a:r>
            <a:r>
              <a:rPr lang="en-US" i="1" dirty="0">
                <a:latin typeface="Myriad Pro" charset="0"/>
                <a:ea typeface="Myriad Pro" charset="0"/>
                <a:cs typeface="Myriad Pro" charset="0"/>
              </a:rPr>
              <a:t>there is </a:t>
            </a:r>
            <a:r>
              <a:rPr lang="en-US" dirty="0">
                <a:latin typeface="Myriad Pro" charset="0"/>
                <a:ea typeface="Myriad Pro" charset="0"/>
                <a:cs typeface="Myriad Pro" charset="0"/>
              </a:rPr>
              <a:t>one God, and one mediator between God and men, the man Christ Jesus (KJV; I Tim. 2:5).  </a:t>
            </a:r>
          </a:p>
          <a:p>
            <a:endParaRPr lang="en-US" dirty="0">
              <a:latin typeface="Myriad Pro" charset="0"/>
              <a:ea typeface="Myriad Pro" charset="0"/>
              <a:cs typeface="Myriad Pro" charset="0"/>
            </a:endParaRPr>
          </a:p>
          <a:p>
            <a:r>
              <a:rPr lang="en-US" dirty="0">
                <a:latin typeface="Myriad Pro" charset="0"/>
                <a:ea typeface="Myriad Pro" charset="0"/>
                <a:cs typeface="Myriad Pro" charset="0"/>
              </a:rPr>
              <a:t>. . . the great God and our </a:t>
            </a:r>
            <a:r>
              <a:rPr lang="en-US" dirty="0" err="1">
                <a:latin typeface="Myriad Pro" charset="0"/>
                <a:ea typeface="Myriad Pro" charset="0"/>
                <a:cs typeface="Myriad Pro" charset="0"/>
              </a:rPr>
              <a:t>Saviour</a:t>
            </a:r>
            <a:r>
              <a:rPr lang="en-US" dirty="0">
                <a:latin typeface="Myriad Pro" charset="0"/>
                <a:ea typeface="Myriad Pro" charset="0"/>
                <a:cs typeface="Myriad Pro" charset="0"/>
              </a:rPr>
              <a:t> Jesus Christ; who gave himself for us, that he might redeem us from all iniquity, and purify unto himself a peculiar people, zealous of good works (KJV; Tit. 2:13b-14).</a:t>
            </a:r>
          </a:p>
          <a:p>
            <a:endParaRPr lang="en-US" dirty="0">
              <a:latin typeface="Myriad Pro" charset="0"/>
              <a:ea typeface="Myriad Pro" charset="0"/>
              <a:cs typeface="Myriad Pro" charset="0"/>
            </a:endParaRPr>
          </a:p>
          <a:p>
            <a:r>
              <a:rPr lang="en-US" dirty="0">
                <a:latin typeface="Myriad Pro" charset="0"/>
                <a:ea typeface="Myriad Pro" charset="0"/>
                <a:cs typeface="Myriad Pro" charset="0"/>
              </a:rPr>
              <a:t>For this reason He is the mediator of a new covenant, so that, since a death has taken place for the redemption of the transgressions that were </a:t>
            </a:r>
            <a:r>
              <a:rPr lang="en-US" i="1" dirty="0">
                <a:latin typeface="Myriad Pro" charset="0"/>
                <a:ea typeface="Myriad Pro" charset="0"/>
                <a:cs typeface="Myriad Pro" charset="0"/>
              </a:rPr>
              <a:t>committed </a:t>
            </a:r>
            <a:r>
              <a:rPr lang="en-US" dirty="0">
                <a:latin typeface="Myriad Pro" charset="0"/>
                <a:ea typeface="Myriad Pro" charset="0"/>
                <a:cs typeface="Myriad Pro" charset="0"/>
              </a:rPr>
              <a:t>under the first covenant, those who have been called may receive the promise of the eternal inheritance (NASB; Heb. 9:15). </a:t>
            </a:r>
          </a:p>
          <a:p>
            <a:endParaRPr lang="en-US" dirty="0">
              <a:latin typeface="Myriad Pro" charset="0"/>
              <a:ea typeface="Myriad Pro" charset="0"/>
              <a:cs typeface="Myriad Pro" charset="0"/>
            </a:endParaRPr>
          </a:p>
          <a:p>
            <a:endParaRPr lang="en-US" sz="1000" dirty="0">
              <a:latin typeface="Myriad Pro" charset="0"/>
              <a:ea typeface="Myriad Pro" charset="0"/>
              <a:cs typeface="Myriad Pro" charset="0"/>
            </a:endParaRPr>
          </a:p>
          <a:p>
            <a:endParaRPr lang="en-US" sz="800" dirty="0">
              <a:latin typeface="Myriad Pro" charset="0"/>
              <a:ea typeface="Myriad Pro" charset="0"/>
              <a:cs typeface="Myriad Pro" charset="0"/>
            </a:endParaRPr>
          </a:p>
        </p:txBody>
      </p:sp>
    </p:spTree>
    <p:extLst>
      <p:ext uri="{BB962C8B-B14F-4D97-AF65-F5344CB8AC3E}">
        <p14:creationId xmlns:p14="http://schemas.microsoft.com/office/powerpoint/2010/main" val="613162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Image result for John Owen's Work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87100" y="-31750"/>
            <a:ext cx="221742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35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Related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841500"/>
            <a:ext cx="9753600" cy="941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35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Image result for John Ow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 y="-1460500"/>
            <a:ext cx="11430000" cy="118030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1028700"/>
            <a:ext cx="3048000" cy="1323439"/>
          </a:xfrm>
          <a:prstGeom prst="rect">
            <a:avLst/>
          </a:prstGeom>
          <a:noFill/>
        </p:spPr>
        <p:txBody>
          <a:bodyPr wrap="square" rtlCol="0">
            <a:spAutoFit/>
          </a:bodyPr>
          <a:lstStyle/>
          <a:p>
            <a:r>
              <a:rPr lang="en-US" sz="4000" dirty="0">
                <a:solidFill>
                  <a:schemeClr val="bg1"/>
                </a:solidFill>
              </a:rPr>
              <a:t>John Owen </a:t>
            </a:r>
          </a:p>
          <a:p>
            <a:r>
              <a:rPr lang="en-US" sz="4000" dirty="0">
                <a:solidFill>
                  <a:schemeClr val="bg1"/>
                </a:solidFill>
              </a:rPr>
              <a:t>(1616-1683)</a:t>
            </a:r>
          </a:p>
        </p:txBody>
      </p:sp>
    </p:spTree>
    <p:extLst>
      <p:ext uri="{BB962C8B-B14F-4D97-AF65-F5344CB8AC3E}">
        <p14:creationId xmlns:p14="http://schemas.microsoft.com/office/powerpoint/2010/main" val="2405342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051" name="Picture 3" descr="https://cpb-ap-southeast-2-juc1ugur1qwqqqo4.stackpathdns.com/blogs.unimelb.edu.au/dist/0/63/files/2014/11/Farmer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90500"/>
            <a:ext cx="7322888" cy="32478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 y="3848100"/>
            <a:ext cx="6477000" cy="1200329"/>
          </a:xfrm>
          <a:prstGeom prst="rect">
            <a:avLst/>
          </a:prstGeom>
          <a:noFill/>
        </p:spPr>
        <p:txBody>
          <a:bodyPr wrap="square" rtlCol="0">
            <a:spAutoFit/>
          </a:bodyPr>
          <a:lstStyle/>
          <a:p>
            <a:r>
              <a:rPr lang="en-US" sz="3600" b="1" dirty="0">
                <a:solidFill>
                  <a:schemeClr val="bg1"/>
                </a:solidFill>
              </a:rPr>
              <a:t>Vice-Chancellor of Oxford University (1651-1660) </a:t>
            </a:r>
          </a:p>
        </p:txBody>
      </p:sp>
    </p:spTree>
    <p:extLst>
      <p:ext uri="{BB962C8B-B14F-4D97-AF65-F5344CB8AC3E}">
        <p14:creationId xmlns:p14="http://schemas.microsoft.com/office/powerpoint/2010/main" val="115535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7650" name="Picture 2" descr="Image result for Oxford University aerial vie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419100"/>
            <a:ext cx="853440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269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mminnick.MOUNTCALVARY\Desktop\Documents\Pictures\2014-06-08 Church History Tour 2014\Church History Tour 2014 81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41910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29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3555" name="Picture 3" descr="Image result for Loggan's Oxford Universit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 y="190500"/>
            <a:ext cx="8741724" cy="4305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flipH="1">
            <a:off x="2514600" y="5833762"/>
            <a:ext cx="2438400" cy="1477328"/>
          </a:xfrm>
          <a:prstGeom prst="rect">
            <a:avLst/>
          </a:prstGeom>
        </p:spPr>
        <p:txBody>
          <a:bodyPr wrap="square">
            <a:spAutoFit/>
          </a:bodyPr>
          <a:lstStyle/>
          <a:p>
            <a:r>
              <a:rPr lang="en-US" dirty="0"/>
              <a:t>David </a:t>
            </a:r>
            <a:r>
              <a:rPr lang="en-US" dirty="0" err="1"/>
              <a:t>Loggan's</a:t>
            </a:r>
            <a:r>
              <a:rPr lang="en-US" dirty="0"/>
              <a:t> 1675 view of Christ Church for </a:t>
            </a:r>
            <a:r>
              <a:rPr lang="en-US" dirty="0" err="1"/>
              <a:t>Oxonia</a:t>
            </a:r>
            <a:r>
              <a:rPr lang="en-US" dirty="0"/>
              <a:t> </a:t>
            </a:r>
            <a:r>
              <a:rPr lang="en-US" dirty="0" err="1"/>
              <a:t>Illustrata</a:t>
            </a:r>
            <a:r>
              <a:rPr lang="en-US" dirty="0"/>
              <a:t> lacks the landmark Tom Tower and</a:t>
            </a:r>
          </a:p>
        </p:txBody>
      </p:sp>
      <p:sp>
        <p:nvSpPr>
          <p:cNvPr id="3" name="TextBox 2"/>
          <p:cNvSpPr txBox="1"/>
          <p:nvPr/>
        </p:nvSpPr>
        <p:spPr>
          <a:xfrm>
            <a:off x="838200" y="4762500"/>
            <a:ext cx="7086600" cy="646331"/>
          </a:xfrm>
          <a:prstGeom prst="rect">
            <a:avLst/>
          </a:prstGeom>
          <a:noFill/>
        </p:spPr>
        <p:txBody>
          <a:bodyPr wrap="square" rtlCol="0">
            <a:spAutoFit/>
          </a:bodyPr>
          <a:lstStyle/>
          <a:p>
            <a:r>
              <a:rPr lang="en-US" sz="3600" dirty="0">
                <a:solidFill>
                  <a:schemeClr val="bg1"/>
                </a:solidFill>
              </a:rPr>
              <a:t>Dean of Christ Church College</a:t>
            </a:r>
          </a:p>
        </p:txBody>
      </p:sp>
    </p:spTree>
    <p:extLst>
      <p:ext uri="{BB962C8B-B14F-4D97-AF65-F5344CB8AC3E}">
        <p14:creationId xmlns:p14="http://schemas.microsoft.com/office/powerpoint/2010/main" val="3902633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Related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23900"/>
            <a:ext cx="97536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5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5602" name="Picture 2" descr="Image result for Magdalen College    Logg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575" y="266700"/>
            <a:ext cx="5238750" cy="393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775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Related image"/>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25400" y="-337942"/>
            <a:ext cx="9220200" cy="6052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422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C79F4C4-5615-4CC9-A9D6-47B655B85B80}"/>
              </a:ext>
            </a:extLst>
          </p:cNvPr>
          <p:cNvGraphicFramePr>
            <a:graphicFrameLocks noChangeAspect="1"/>
          </p:cNvGraphicFramePr>
          <p:nvPr>
            <p:extLst>
              <p:ext uri="{D42A27DB-BD31-4B8C-83A1-F6EECF244321}">
                <p14:modId xmlns:p14="http://schemas.microsoft.com/office/powerpoint/2010/main" val="2868876792"/>
              </p:ext>
            </p:extLst>
          </p:nvPr>
        </p:nvGraphicFramePr>
        <p:xfrm>
          <a:off x="0" y="0"/>
          <a:ext cx="9220200" cy="5715000"/>
        </p:xfrm>
        <a:graphic>
          <a:graphicData uri="http://schemas.openxmlformats.org/presentationml/2006/ole">
            <mc:AlternateContent xmlns:mc="http://schemas.openxmlformats.org/markup-compatibility/2006">
              <mc:Choice xmlns:v="urn:schemas-microsoft-com:vml" Requires="v">
                <p:oleObj spid="_x0000_s41990" name="Image" r:id="rId3" imgW="9142560" imgH="6856920" progId="Photoshop.Image.13">
                  <p:embed/>
                </p:oleObj>
              </mc:Choice>
              <mc:Fallback>
                <p:oleObj name="Image" r:id="rId3" imgW="9142560" imgH="6856920" progId="Photoshop.Image.13">
                  <p:embed/>
                  <p:pic>
                    <p:nvPicPr>
                      <p:cNvPr id="0" name=""/>
                      <p:cNvPicPr/>
                      <p:nvPr/>
                    </p:nvPicPr>
                    <p:blipFill>
                      <a:blip r:embed="rId4"/>
                      <a:stretch>
                        <a:fillRect/>
                      </a:stretch>
                    </p:blipFill>
                    <p:spPr>
                      <a:xfrm>
                        <a:off x="0" y="0"/>
                        <a:ext cx="9220200" cy="5715000"/>
                      </a:xfrm>
                      <a:prstGeom prst="rect">
                        <a:avLst/>
                      </a:prstGeom>
                    </p:spPr>
                  </p:pic>
                </p:oleObj>
              </mc:Fallback>
            </mc:AlternateContent>
          </a:graphicData>
        </a:graphic>
      </p:graphicFrame>
      <p:sp>
        <p:nvSpPr>
          <p:cNvPr id="3" name="Rectangle 3"/>
          <p:cNvSpPr>
            <a:spLocks noChangeArrowheads="1"/>
          </p:cNvSpPr>
          <p:nvPr/>
        </p:nvSpPr>
        <p:spPr bwMode="auto">
          <a:xfrm>
            <a:off x="533400" y="740834"/>
            <a:ext cx="70866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dirty="0">
                <a:solidFill>
                  <a:schemeClr val="bg1"/>
                </a:solidFill>
                <a:latin typeface="Aleo Light" charset="0"/>
              </a:rPr>
              <a:t>The </a:t>
            </a:r>
            <a:r>
              <a:rPr lang="en-US" sz="3200" b="1" dirty="0">
                <a:solidFill>
                  <a:schemeClr val="bg1"/>
                </a:solidFill>
                <a:latin typeface="Aleo Light" charset="0"/>
              </a:rPr>
              <a:t>one</a:t>
            </a:r>
            <a:r>
              <a:rPr lang="en-US" sz="2400" b="1" dirty="0">
                <a:solidFill>
                  <a:schemeClr val="bg1"/>
                </a:solidFill>
                <a:latin typeface="Aleo Light" charset="0"/>
              </a:rPr>
              <a:t> way, the </a:t>
            </a:r>
            <a:r>
              <a:rPr lang="en-US" sz="3200" b="1" dirty="0">
                <a:solidFill>
                  <a:schemeClr val="bg1"/>
                </a:solidFill>
                <a:latin typeface="Aleo Light" charset="0"/>
              </a:rPr>
              <a:t>only</a:t>
            </a:r>
            <a:r>
              <a:rPr lang="en-US" sz="2400" b="1" dirty="0">
                <a:solidFill>
                  <a:schemeClr val="bg1"/>
                </a:solidFill>
                <a:latin typeface="Aleo Light" charset="0"/>
              </a:rPr>
              <a:t> way that we can</a:t>
            </a:r>
          </a:p>
          <a:p>
            <a:r>
              <a:rPr lang="en-US" sz="2400" b="1" dirty="0">
                <a:solidFill>
                  <a:schemeClr val="bg1"/>
                </a:solidFill>
                <a:latin typeface="Aleo Light" charset="0"/>
              </a:rPr>
              <a:t>obtain the gracious provisions of God’s </a:t>
            </a:r>
          </a:p>
          <a:p>
            <a:r>
              <a:rPr lang="en-US" sz="2400" b="1" dirty="0">
                <a:solidFill>
                  <a:schemeClr val="bg1"/>
                </a:solidFill>
                <a:latin typeface="Aleo Light" charset="0"/>
              </a:rPr>
              <a:t>covenants is through the Redeemer, </a:t>
            </a:r>
          </a:p>
          <a:p>
            <a:r>
              <a:rPr lang="en-US" sz="2400" b="1" dirty="0">
                <a:solidFill>
                  <a:schemeClr val="bg1"/>
                </a:solidFill>
                <a:latin typeface="Aleo Light" charset="0"/>
              </a:rPr>
              <a:t>the Lord Jesus Christ</a:t>
            </a:r>
            <a:r>
              <a:rPr lang="en-US" sz="2400" b="1">
                <a:solidFill>
                  <a:schemeClr val="bg1"/>
                </a:solidFill>
                <a:latin typeface="Aleo Light" charset="0"/>
              </a:rPr>
              <a:t>.   </a:t>
            </a:r>
            <a:endParaRPr lang="en-US" sz="2400" b="1" dirty="0">
              <a:solidFill>
                <a:schemeClr val="bg1"/>
              </a:solidFill>
              <a:latin typeface="Aleo Light" charset="0"/>
            </a:endParaRPr>
          </a:p>
          <a:p>
            <a:endParaRPr lang="en-US" sz="2400" b="1" dirty="0">
              <a:solidFill>
                <a:schemeClr val="bg1"/>
              </a:solidFill>
              <a:latin typeface="Aleo Light" charset="0"/>
            </a:endParaRPr>
          </a:p>
          <a:p>
            <a:endParaRPr lang="en-US" b="1" dirty="0">
              <a:solidFill>
                <a:schemeClr val="bg1"/>
              </a:solidFill>
              <a:latin typeface="Aleo Light" charset="0"/>
            </a:endParaRPr>
          </a:p>
          <a:p>
            <a:endParaRPr lang="en-US" sz="2000" b="1" dirty="0">
              <a:solidFill>
                <a:schemeClr val="bg1"/>
              </a:solidFill>
              <a:latin typeface="Aleo Light"/>
            </a:endParaRPr>
          </a:p>
          <a:p>
            <a:endParaRPr lang="en-US" sz="2000" b="1" dirty="0">
              <a:solidFill>
                <a:schemeClr val="bg1"/>
              </a:solidFill>
              <a:latin typeface="Aleo Light" charset="0"/>
            </a:endParaRPr>
          </a:p>
          <a:p>
            <a:endParaRPr lang="en-US" sz="1600" b="1" i="1" dirty="0">
              <a:solidFill>
                <a:schemeClr val="bg1"/>
              </a:solidFill>
              <a:latin typeface="Aleo Light" charset="0"/>
            </a:endParaRPr>
          </a:p>
          <a:p>
            <a:endParaRPr lang="en-US" sz="1600" b="1" i="1" dirty="0">
              <a:solidFill>
                <a:schemeClr val="bg1"/>
              </a:solidFill>
              <a:latin typeface="Aleo Light" charset="0"/>
            </a:endParaRPr>
          </a:p>
          <a:p>
            <a:endParaRPr lang="en-US" sz="2400" i="1" dirty="0">
              <a:solidFill>
                <a:schemeClr val="bg1"/>
              </a:solidFill>
              <a:latin typeface="Aleo Light" charset="0"/>
            </a:endParaRPr>
          </a:p>
        </p:txBody>
      </p:sp>
    </p:spTree>
    <p:extLst>
      <p:ext uri="{BB962C8B-B14F-4D97-AF65-F5344CB8AC3E}">
        <p14:creationId xmlns:p14="http://schemas.microsoft.com/office/powerpoint/2010/main" val="279619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5122" name="Picture 2" descr="https://cpb-ap-southeast-2-juc1ugur1qwqqqo4.stackpathdns.com/blogs.unimelb.edu.au/dist/0/63/files/2014/11/Carri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1" y="266701"/>
            <a:ext cx="5867400" cy="22012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0" y="4191000"/>
            <a:ext cx="4572000" cy="3139321"/>
          </a:xfrm>
          <a:prstGeom prst="rect">
            <a:avLst/>
          </a:prstGeom>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1675 first edition of David </a:t>
            </a:r>
            <a:r>
              <a:rPr lang="en-US" dirty="0" err="1"/>
              <a:t>Loggan’s</a:t>
            </a:r>
            <a:r>
              <a:rPr lang="en-US" dirty="0"/>
              <a:t> </a:t>
            </a:r>
            <a:r>
              <a:rPr lang="en-US" i="1" dirty="0" err="1"/>
              <a:t>Oxonina</a:t>
            </a:r>
            <a:r>
              <a:rPr lang="en-US" i="1" dirty="0"/>
              <a:t> </a:t>
            </a:r>
            <a:r>
              <a:rPr lang="en-US" i="1" dirty="0" err="1"/>
              <a:t>illustrata</a:t>
            </a:r>
            <a:endParaRPr lang="en-US" dirty="0"/>
          </a:p>
        </p:txBody>
      </p:sp>
      <p:pic>
        <p:nvPicPr>
          <p:cNvPr id="4" name="Picture 2" descr="Image result for Bodleian Library 17th century pri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651821"/>
            <a:ext cx="8686800" cy="3002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413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Duke Humphrey Librar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 y="-508000"/>
            <a:ext cx="9182100" cy="6882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458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mminnick.MOUNTCALVARY\Desktop\Documents\Pictures\2014-06-08 Church History Tour 2014\Church History Tour 2014 413.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200" y="-723900"/>
            <a:ext cx="9220200" cy="691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3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mminnick.MOUNTCALVARY\Desktop\Documents\Pictures\2014-06-08 Church History Tour 2014\Church History Tour 2014 41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1440" y="22860"/>
            <a:ext cx="9235440" cy="6926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3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mminnick.MOUNTCALVARY\Desktop\Documents\Pictures\2014-06-08 Church History Tour 2014\Church History Tour 2014 415.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1440" y="22860"/>
            <a:ext cx="9235440" cy="69265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19400" y="2857500"/>
            <a:ext cx="6019800" cy="2862322"/>
          </a:xfrm>
          <a:prstGeom prst="rect">
            <a:avLst/>
          </a:prstGeom>
          <a:noFill/>
        </p:spPr>
        <p:txBody>
          <a:bodyPr wrap="square" rtlCol="0">
            <a:spAutoFit/>
          </a:bodyPr>
          <a:lstStyle/>
          <a:p>
            <a:r>
              <a:rPr lang="en-US" sz="3600" b="1" i="1" dirty="0">
                <a:solidFill>
                  <a:schemeClr val="tx1">
                    <a:lumMod val="95000"/>
                    <a:lumOff val="5000"/>
                  </a:schemeClr>
                </a:solidFill>
                <a:latin typeface="Garamond" panose="02020404030301010803" pitchFamily="18" charset="0"/>
              </a:rPr>
              <a:t>The long wished for day has</a:t>
            </a:r>
          </a:p>
          <a:p>
            <a:r>
              <a:rPr lang="en-US" sz="3600" b="1" i="1" dirty="0">
                <a:solidFill>
                  <a:schemeClr val="tx1">
                    <a:lumMod val="95000"/>
                    <a:lumOff val="5000"/>
                  </a:schemeClr>
                </a:solidFill>
                <a:latin typeface="Garamond" panose="02020404030301010803" pitchFamily="18" charset="0"/>
              </a:rPr>
              <a:t>come in which I shall see</a:t>
            </a:r>
          </a:p>
          <a:p>
            <a:r>
              <a:rPr lang="en-US" sz="3600" b="1" i="1" dirty="0">
                <a:solidFill>
                  <a:schemeClr val="tx1">
                    <a:lumMod val="95000"/>
                    <a:lumOff val="5000"/>
                  </a:schemeClr>
                </a:solidFill>
                <a:latin typeface="Garamond" panose="02020404030301010803" pitchFamily="18" charset="0"/>
              </a:rPr>
              <a:t>that glory in another manner than I have ever done, or was capable of doing in this </a:t>
            </a:r>
            <a:r>
              <a:rPr lang="en-US" sz="3200" b="1" i="1" dirty="0">
                <a:solidFill>
                  <a:schemeClr val="tx1">
                    <a:lumMod val="95000"/>
                    <a:lumOff val="5000"/>
                  </a:schemeClr>
                </a:solidFill>
                <a:latin typeface="Garamond" panose="02020404030301010803" pitchFamily="18" charset="0"/>
              </a:rPr>
              <a:t>world.</a:t>
            </a:r>
          </a:p>
        </p:txBody>
      </p:sp>
      <p:sp>
        <p:nvSpPr>
          <p:cNvPr id="3" name="TextBox 2"/>
          <p:cNvSpPr txBox="1"/>
          <p:nvPr/>
        </p:nvSpPr>
        <p:spPr>
          <a:xfrm>
            <a:off x="762000" y="7353300"/>
            <a:ext cx="7543800" cy="1200329"/>
          </a:xfrm>
          <a:prstGeom prst="rect">
            <a:avLst/>
          </a:prstGeom>
          <a:noFill/>
        </p:spPr>
        <p:txBody>
          <a:bodyPr wrap="square" rtlCol="0">
            <a:spAutoFit/>
          </a:bodyPr>
          <a:lstStyle/>
          <a:p>
            <a:r>
              <a:rPr lang="en-US" dirty="0"/>
              <a:t>One of last things he wrote was a meditation on the glory of Christ (in vol. 1 of his works). William Payne, a Puritan minister, came and told him that its first sheets had passed through the press. With uplifted hands and eyes Owen replied, “I am glad to hear it; but, oh brother Payne,. . . </a:t>
            </a:r>
          </a:p>
        </p:txBody>
      </p:sp>
    </p:spTree>
    <p:extLst>
      <p:ext uri="{BB962C8B-B14F-4D97-AF65-F5344CB8AC3E}">
        <p14:creationId xmlns:p14="http://schemas.microsoft.com/office/powerpoint/2010/main" val="2111242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Works of John Owen  volum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0" y="266700"/>
            <a:ext cx="3213060" cy="5141473"/>
          </a:xfrm>
          <a:prstGeom prst="rect">
            <a:avLst/>
          </a:prstGeom>
          <a:noFill/>
          <a:ln>
            <a:solidFill>
              <a:schemeClr val="accent3">
                <a:lumMod val="50000"/>
              </a:schemeClr>
            </a:solidFill>
          </a:ln>
          <a:extLst>
            <a:ext uri="{909E8E84-426E-40DD-AFC4-6F175D3DCCD1}">
              <a14:hiddenFill xmlns:a14="http://schemas.microsoft.com/office/drawing/2010/main">
                <a:solidFill>
                  <a:srgbClr val="FFFFFF"/>
                </a:solidFill>
              </a14:hiddenFill>
            </a:ext>
          </a:extLst>
        </p:spPr>
      </p:pic>
      <p:pic>
        <p:nvPicPr>
          <p:cNvPr id="29698" name="Picture 2" descr="C:\Users\mminnick.MOUNTCALVARY\AppData\Local\Microsoft\Windows\Temporary Internet Files\Content.Outlook\OM10EFXF\IMG_4352.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468600" y="30861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2400" y="7734300"/>
            <a:ext cx="12268200" cy="584775"/>
          </a:xfrm>
          <a:prstGeom prst="rect">
            <a:avLst/>
          </a:prstGeom>
          <a:noFill/>
        </p:spPr>
        <p:txBody>
          <a:bodyPr wrap="square" rtlCol="0">
            <a:spAutoFit/>
          </a:bodyPr>
          <a:lstStyle/>
          <a:p>
            <a:r>
              <a:rPr lang="en-US" sz="3200" dirty="0"/>
              <a:t>Volume 9 of his </a:t>
            </a:r>
            <a:r>
              <a:rPr lang="en-US" sz="3200" i="1" dirty="0"/>
              <a:t>Works.</a:t>
            </a:r>
            <a:endParaRPr lang="en-US" sz="3200" dirty="0"/>
          </a:p>
        </p:txBody>
      </p:sp>
    </p:spTree>
    <p:extLst>
      <p:ext uri="{BB962C8B-B14F-4D97-AF65-F5344CB8AC3E}">
        <p14:creationId xmlns:p14="http://schemas.microsoft.com/office/powerpoint/2010/main" val="101863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C:\Users\mminnick.MOUNTCALVARY\AppData\Local\Microsoft\Windows\Temporary Internet Files\Content.Outlook\OM10EFXF\IMG_4352.JP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r="-3093" b="-1507"/>
          <a:stretch/>
        </p:blipFill>
        <p:spPr bwMode="auto">
          <a:xfrm>
            <a:off x="863600" y="306826"/>
            <a:ext cx="7823200" cy="526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756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524315"/>
          </a:xfrm>
          <a:prstGeom prst="rect">
            <a:avLst/>
          </a:prstGeom>
          <a:noFill/>
        </p:spPr>
        <p:txBody>
          <a:bodyPr wrap="square" rtlCol="0">
            <a:spAutoFit/>
          </a:bodyPr>
          <a:lstStyle/>
          <a:p>
            <a:r>
              <a:rPr lang="en-US" sz="4800" b="1" dirty="0">
                <a:solidFill>
                  <a:schemeClr val="bg1"/>
                </a:solidFill>
                <a:latin typeface="Garamond" panose="02020404030301010803" pitchFamily="18" charset="0"/>
              </a:rPr>
              <a:t>God The Saints’ Rock</a:t>
            </a:r>
          </a:p>
          <a:p>
            <a:endParaRPr lang="en-US" sz="4800" b="1" dirty="0">
              <a:solidFill>
                <a:schemeClr val="bg1"/>
              </a:solidFill>
              <a:latin typeface="Garamond" panose="02020404030301010803" pitchFamily="18" charset="0"/>
            </a:endParaRPr>
          </a:p>
          <a:p>
            <a:r>
              <a:rPr lang="en-US" sz="4800" b="1" i="1" dirty="0">
                <a:solidFill>
                  <a:schemeClr val="bg1"/>
                </a:solidFill>
                <a:latin typeface="Garamond" panose="02020404030301010803" pitchFamily="18" charset="0"/>
              </a:rPr>
              <a:t>	</a:t>
            </a:r>
            <a:r>
              <a:rPr lang="en-US" sz="3600" b="1" i="1" dirty="0">
                <a:solidFill>
                  <a:schemeClr val="bg1"/>
                </a:solidFill>
                <a:latin typeface="Garamond" panose="02020404030301010803" pitchFamily="18" charset="0"/>
              </a:rPr>
              <a:t>From the end of the earth will I cry </a:t>
            </a:r>
          </a:p>
          <a:p>
            <a:r>
              <a:rPr lang="en-US" sz="3600" b="1" i="1" dirty="0">
                <a:solidFill>
                  <a:schemeClr val="bg1"/>
                </a:solidFill>
                <a:latin typeface="Garamond" panose="02020404030301010803" pitchFamily="18" charset="0"/>
              </a:rPr>
              <a:t>to thee, when my heart is overwhelmed:</a:t>
            </a:r>
          </a:p>
          <a:p>
            <a:r>
              <a:rPr lang="en-US" sz="3600" b="1" i="1" dirty="0">
                <a:solidFill>
                  <a:schemeClr val="bg1"/>
                </a:solidFill>
                <a:latin typeface="Garamond" panose="02020404030301010803" pitchFamily="18" charset="0"/>
              </a:rPr>
              <a:t>Lead me to the rock that is higher than I.</a:t>
            </a:r>
          </a:p>
          <a:p>
            <a:endParaRPr lang="en-US" sz="3600" b="1" i="1" dirty="0">
              <a:solidFill>
                <a:schemeClr val="bg1"/>
              </a:solidFill>
              <a:latin typeface="Garamond" panose="02020404030301010803" pitchFamily="18" charset="0"/>
            </a:endParaRPr>
          </a:p>
          <a:p>
            <a:r>
              <a:rPr lang="en-US" sz="3600" b="1" i="1" dirty="0">
                <a:solidFill>
                  <a:schemeClr val="bg1"/>
                </a:solidFill>
                <a:latin typeface="Garamond" panose="02020404030301010803" pitchFamily="18" charset="0"/>
              </a:rPr>
              <a:t>					</a:t>
            </a:r>
            <a:r>
              <a:rPr lang="en-US" sz="3600" b="1" dirty="0">
                <a:solidFill>
                  <a:schemeClr val="bg1"/>
                </a:solidFill>
                <a:latin typeface="Garamond" panose="02020404030301010803" pitchFamily="18" charset="0"/>
              </a:rPr>
              <a:t>Psalm 61:2</a:t>
            </a:r>
          </a:p>
        </p:txBody>
      </p:sp>
    </p:spTree>
    <p:extLst>
      <p:ext uri="{BB962C8B-B14F-4D97-AF65-F5344CB8AC3E}">
        <p14:creationId xmlns:p14="http://schemas.microsoft.com/office/powerpoint/2010/main" val="368304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3785652"/>
          </a:xfrm>
          <a:prstGeom prst="rect">
            <a:avLst/>
          </a:prstGeom>
          <a:noFill/>
        </p:spPr>
        <p:txBody>
          <a:bodyPr wrap="square" rtlCol="0">
            <a:spAutoFit/>
          </a:bodyPr>
          <a:lstStyle/>
          <a:p>
            <a:r>
              <a:rPr lang="en-US" sz="4800" b="1" dirty="0">
                <a:solidFill>
                  <a:schemeClr val="bg1"/>
                </a:solidFill>
                <a:latin typeface="Garamond" panose="02020404030301010803" pitchFamily="18" charset="0"/>
              </a:rPr>
              <a:t>God The Saints’ Rock</a:t>
            </a:r>
          </a:p>
          <a:p>
            <a:r>
              <a:rPr lang="en-US" sz="4800" b="1" i="1" dirty="0">
                <a:solidFill>
                  <a:schemeClr val="bg1"/>
                </a:solidFill>
                <a:latin typeface="Garamond" panose="02020404030301010803" pitchFamily="18" charset="0"/>
              </a:rPr>
              <a:t>	</a:t>
            </a:r>
            <a:r>
              <a:rPr lang="en-US" sz="3600" b="1" i="1" dirty="0">
                <a:solidFill>
                  <a:schemeClr val="bg1"/>
                </a:solidFill>
                <a:latin typeface="Garamond" panose="02020404030301010803" pitchFamily="18" charset="0"/>
              </a:rPr>
              <a:t>In the most overwhelming, </a:t>
            </a:r>
          </a:p>
          <a:p>
            <a:r>
              <a:rPr lang="en-US" sz="3600" b="1" i="1" dirty="0">
                <a:solidFill>
                  <a:schemeClr val="bg1"/>
                </a:solidFill>
                <a:latin typeface="Garamond" panose="02020404030301010803" pitchFamily="18" charset="0"/>
              </a:rPr>
              <a:t>calamitous distresses. . . faith still </a:t>
            </a:r>
          </a:p>
          <a:p>
            <a:r>
              <a:rPr lang="en-US" sz="3600" b="1" i="1" dirty="0">
                <a:solidFill>
                  <a:schemeClr val="bg1"/>
                </a:solidFill>
                <a:latin typeface="Garamond" panose="02020404030301010803" pitchFamily="18" charset="0"/>
              </a:rPr>
              <a:t>eyes a reserve in God, and delights</a:t>
            </a:r>
          </a:p>
          <a:p>
            <a:r>
              <a:rPr lang="en-US" sz="3600" b="1" i="1" dirty="0">
                <a:solidFill>
                  <a:schemeClr val="bg1"/>
                </a:solidFill>
                <a:latin typeface="Garamond" panose="02020404030301010803" pitchFamily="18" charset="0"/>
              </a:rPr>
              <a:t>to break through all to come to him, </a:t>
            </a:r>
          </a:p>
          <a:p>
            <a:r>
              <a:rPr lang="en-US" sz="3600" b="1" i="1" dirty="0">
                <a:solidFill>
                  <a:schemeClr val="bg1"/>
                </a:solidFill>
                <a:latin typeface="Garamond" panose="02020404030301010803" pitchFamily="18" charset="0"/>
              </a:rPr>
              <a:t>though, at the same time,  . . . </a:t>
            </a:r>
          </a:p>
        </p:txBody>
      </p:sp>
    </p:spTree>
    <p:extLst>
      <p:ext uri="{BB962C8B-B14F-4D97-AF65-F5344CB8AC3E}">
        <p14:creationId xmlns:p14="http://schemas.microsoft.com/office/powerpoint/2010/main" val="2534898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893647"/>
          </a:xfrm>
          <a:prstGeom prst="rect">
            <a:avLst/>
          </a:prstGeom>
          <a:noFill/>
        </p:spPr>
        <p:txBody>
          <a:bodyPr wrap="square" rtlCol="0">
            <a:spAutoFit/>
          </a:bodyPr>
          <a:lstStyle/>
          <a:p>
            <a:r>
              <a:rPr lang="en-US" sz="4800" b="1" dirty="0">
                <a:solidFill>
                  <a:schemeClr val="bg1"/>
                </a:solidFill>
                <a:latin typeface="Garamond" panose="02020404030301010803" pitchFamily="18" charset="0"/>
              </a:rPr>
              <a:t>God The Saints’ Rock</a:t>
            </a:r>
          </a:p>
          <a:p>
            <a:r>
              <a:rPr lang="en-US" sz="4800" b="1" i="1" dirty="0">
                <a:solidFill>
                  <a:schemeClr val="bg1"/>
                </a:solidFill>
                <a:latin typeface="Garamond" panose="02020404030301010803" pitchFamily="18" charset="0"/>
              </a:rPr>
              <a:t>	</a:t>
            </a:r>
            <a:r>
              <a:rPr lang="en-US" sz="3600" b="1" i="1" dirty="0">
                <a:solidFill>
                  <a:schemeClr val="bg1"/>
                </a:solidFill>
                <a:latin typeface="Garamond" panose="02020404030301010803" pitchFamily="18" charset="0"/>
              </a:rPr>
              <a:t>In the most overwhelming, </a:t>
            </a:r>
          </a:p>
          <a:p>
            <a:r>
              <a:rPr lang="en-US" sz="3600" b="1" i="1" dirty="0">
                <a:solidFill>
                  <a:schemeClr val="bg1"/>
                </a:solidFill>
                <a:latin typeface="Garamond" panose="02020404030301010803" pitchFamily="18" charset="0"/>
              </a:rPr>
              <a:t>calamitous distresses. . . faith still </a:t>
            </a:r>
          </a:p>
          <a:p>
            <a:r>
              <a:rPr lang="en-US" sz="3600" b="1" i="1" dirty="0">
                <a:solidFill>
                  <a:schemeClr val="bg1"/>
                </a:solidFill>
                <a:latin typeface="Garamond" panose="02020404030301010803" pitchFamily="18" charset="0"/>
              </a:rPr>
              <a:t>eyes a reserve in God, and delights</a:t>
            </a:r>
          </a:p>
          <a:p>
            <a:r>
              <a:rPr lang="en-US" sz="3600" b="1" i="1" dirty="0">
                <a:solidFill>
                  <a:schemeClr val="bg1"/>
                </a:solidFill>
                <a:latin typeface="Garamond" panose="02020404030301010803" pitchFamily="18" charset="0"/>
              </a:rPr>
              <a:t>to break through all to come to him, </a:t>
            </a:r>
          </a:p>
          <a:p>
            <a:r>
              <a:rPr lang="en-US" sz="3600" b="1" i="1" dirty="0">
                <a:solidFill>
                  <a:schemeClr val="bg1"/>
                </a:solidFill>
                <a:latin typeface="Garamond" panose="02020404030301010803" pitchFamily="18" charset="0"/>
              </a:rPr>
              <a:t>though, at the same time, </a:t>
            </a:r>
            <a:r>
              <a:rPr lang="en-US" sz="3600" b="1" i="1" u="sng" dirty="0">
                <a:solidFill>
                  <a:schemeClr val="bg1"/>
                </a:solidFill>
                <a:latin typeface="Garamond" panose="02020404030301010803" pitchFamily="18" charset="0"/>
              </a:rPr>
              <a:t>it looks </a:t>
            </a:r>
          </a:p>
          <a:p>
            <a:r>
              <a:rPr lang="en-US" sz="3600" b="1" i="1" u="sng" dirty="0">
                <a:solidFill>
                  <a:schemeClr val="bg1"/>
                </a:solidFill>
                <a:latin typeface="Garamond" panose="02020404030301010803" pitchFamily="18" charset="0"/>
              </a:rPr>
              <a:t>upon God as the author of those </a:t>
            </a:r>
          </a:p>
          <a:p>
            <a:r>
              <a:rPr lang="en-US" sz="3600" b="1" i="1" u="sng" dirty="0">
                <a:solidFill>
                  <a:schemeClr val="bg1"/>
                </a:solidFill>
                <a:latin typeface="Garamond" panose="02020404030301010803" pitchFamily="18" charset="0"/>
              </a:rPr>
              <a:t>calamities. </a:t>
            </a:r>
          </a:p>
        </p:txBody>
      </p:sp>
    </p:spTree>
    <p:extLst>
      <p:ext uri="{BB962C8B-B14F-4D97-AF65-F5344CB8AC3E}">
        <p14:creationId xmlns:p14="http://schemas.microsoft.com/office/powerpoint/2010/main" val="108136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536222"/>
            <a:ext cx="1870076" cy="232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1" y="825501"/>
            <a:ext cx="11112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000" b="1" dirty="0">
                <a:solidFill>
                  <a:schemeClr val="bg1"/>
                </a:solidFill>
                <a:latin typeface="Aleo Light" charset="0"/>
                <a:ea typeface="Aleo Light" charset="0"/>
                <a:cs typeface="Aleo Light" charset="0"/>
              </a:rPr>
              <a:t> </a:t>
            </a:r>
            <a:r>
              <a:rPr lang="en-US" altLang="x-none" sz="6000" b="1" dirty="0">
                <a:solidFill>
                  <a:schemeClr val="bg1"/>
                </a:solidFill>
                <a:latin typeface="Aleo Light" charset="0"/>
                <a:ea typeface="Aleo Light" charset="0"/>
                <a:cs typeface="Aleo Light" charset="0"/>
              </a:rPr>
              <a:t>37</a:t>
            </a:r>
          </a:p>
        </p:txBody>
      </p:sp>
      <p:sp>
        <p:nvSpPr>
          <p:cNvPr id="24579" name="Rectangle 7"/>
          <p:cNvSpPr>
            <a:spLocks noChangeArrowheads="1"/>
          </p:cNvSpPr>
          <p:nvPr/>
        </p:nvSpPr>
        <p:spPr bwMode="auto">
          <a:xfrm>
            <a:off x="1338944" y="665294"/>
            <a:ext cx="7576457" cy="5129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800" b="1" dirty="0">
                <a:solidFill>
                  <a:srgbClr val="5C8F6A"/>
                </a:solidFill>
                <a:latin typeface="Aleo Light" charset="0"/>
              </a:rPr>
              <a:t>What offices does Jesus Christ execute as our Redeemer?</a:t>
            </a:r>
          </a:p>
          <a:p>
            <a:endParaRPr lang="en-US" sz="1600" dirty="0">
              <a:latin typeface="Myriad Pro" charset="0"/>
              <a:ea typeface="Myriad Pro" charset="0"/>
              <a:cs typeface="Myriad Pro" charset="0"/>
            </a:endParaRPr>
          </a:p>
          <a:p>
            <a:r>
              <a:rPr lang="en-US" dirty="0">
                <a:latin typeface="Myriad Pro" charset="0"/>
                <a:ea typeface="Myriad Pro" charset="0"/>
                <a:cs typeface="Myriad Pro" charset="0"/>
              </a:rPr>
              <a:t>Moses said, “THE LORD GOD WILL RAISE UP FOR YOU </a:t>
            </a:r>
            <a:r>
              <a:rPr lang="en-US" u="sng" dirty="0">
                <a:latin typeface="Myriad Pro" charset="0"/>
                <a:ea typeface="Myriad Pro" charset="0"/>
                <a:cs typeface="Myriad Pro" charset="0"/>
              </a:rPr>
              <a:t>A PROPHET </a:t>
            </a:r>
            <a:r>
              <a:rPr lang="en-US" dirty="0">
                <a:latin typeface="Myriad Pro" charset="0"/>
                <a:ea typeface="Myriad Pro" charset="0"/>
                <a:cs typeface="Myriad Pro" charset="0"/>
              </a:rPr>
              <a:t>LIKE ME FROM YOUR BRETHREN; TO HIM YOU SHALL GIVE HEED to everything He says to you. And it will be that every soul that does not heed </a:t>
            </a:r>
            <a:r>
              <a:rPr lang="en-US" u="sng" dirty="0">
                <a:latin typeface="Myriad Pro" charset="0"/>
                <a:ea typeface="Myriad Pro" charset="0"/>
                <a:cs typeface="Myriad Pro" charset="0"/>
              </a:rPr>
              <a:t>that prophet </a:t>
            </a:r>
            <a:r>
              <a:rPr lang="en-US" dirty="0">
                <a:latin typeface="Myriad Pro" charset="0"/>
                <a:ea typeface="Myriad Pro" charset="0"/>
                <a:cs typeface="Myriad Pro" charset="0"/>
              </a:rPr>
              <a:t>shall be utterly destroyed from among the people”  (NASB; Acts 3:22-23).  </a:t>
            </a:r>
          </a:p>
          <a:p>
            <a:endParaRPr lang="en-US" sz="1600" dirty="0">
              <a:latin typeface="Myriad Pro" charset="0"/>
              <a:ea typeface="Myriad Pro" charset="0"/>
              <a:cs typeface="Myriad Pro" charset="0"/>
            </a:endParaRPr>
          </a:p>
          <a:p>
            <a:r>
              <a:rPr lang="en-US" dirty="0">
                <a:latin typeface="Myriad Pro" charset="0"/>
                <a:ea typeface="Myriad Pro" charset="0"/>
                <a:cs typeface="Myriad Pro" charset="0"/>
              </a:rPr>
              <a:t>Just as He says also in another </a:t>
            </a:r>
            <a:r>
              <a:rPr lang="en-US" i="1" dirty="0">
                <a:latin typeface="Myriad Pro" charset="0"/>
                <a:ea typeface="Myriad Pro" charset="0"/>
                <a:cs typeface="Myriad Pro" charset="0"/>
              </a:rPr>
              <a:t>passage</a:t>
            </a:r>
            <a:r>
              <a:rPr lang="en-US" dirty="0">
                <a:latin typeface="Myriad Pro" charset="0"/>
                <a:ea typeface="Myriad Pro" charset="0"/>
                <a:cs typeface="Myriad Pro" charset="0"/>
              </a:rPr>
              <a:t>, YOU ARE </a:t>
            </a:r>
            <a:r>
              <a:rPr lang="en-US" u="sng" dirty="0">
                <a:latin typeface="Myriad Pro" charset="0"/>
                <a:ea typeface="Myriad Pro" charset="0"/>
                <a:cs typeface="Myriad Pro" charset="0"/>
              </a:rPr>
              <a:t>A PRIEST </a:t>
            </a:r>
            <a:r>
              <a:rPr lang="en-US" dirty="0">
                <a:latin typeface="Myriad Pro" charset="0"/>
                <a:ea typeface="Myriad Pro" charset="0"/>
                <a:cs typeface="Myriad Pro" charset="0"/>
              </a:rPr>
              <a:t>FOREVER ACCORDING TO THE ORDER OF MELCHIZEDEK” (NASB; Heb. 5:6).</a:t>
            </a:r>
          </a:p>
          <a:p>
            <a:endParaRPr lang="en-US" sz="1600" dirty="0">
              <a:latin typeface="Myriad Pro" charset="0"/>
              <a:ea typeface="Myriad Pro" charset="0"/>
              <a:cs typeface="Myriad Pro" charset="0"/>
            </a:endParaRPr>
          </a:p>
          <a:p>
            <a:r>
              <a:rPr lang="en-US" dirty="0">
                <a:latin typeface="Myriad Pro" charset="0"/>
                <a:ea typeface="Myriad Pro" charset="0"/>
                <a:cs typeface="Myriad Pro" charset="0"/>
              </a:rPr>
              <a:t>He who sits in the heavens laughs, the Lord scoffs at them. Then He</a:t>
            </a:r>
          </a:p>
          <a:p>
            <a:r>
              <a:rPr lang="en-US" dirty="0">
                <a:latin typeface="Myriad Pro" charset="0"/>
                <a:ea typeface="Myriad Pro" charset="0"/>
                <a:cs typeface="Myriad Pro" charset="0"/>
              </a:rPr>
              <a:t>will speak to them in His anger. . . “But as for Me, I have installed My King upon Zion, My holy mountain” (NASB; Psalm 2:4-5a, 6).</a:t>
            </a:r>
          </a:p>
          <a:p>
            <a:endParaRPr lang="en-US" dirty="0">
              <a:latin typeface="Myriad Pro" charset="0"/>
              <a:ea typeface="Myriad Pro" charset="0"/>
              <a:cs typeface="Myriad Pro" charset="0"/>
            </a:endParaRPr>
          </a:p>
          <a:p>
            <a:endParaRPr lang="en-US" sz="800" dirty="0">
              <a:latin typeface="Myriad Pro" charset="0"/>
              <a:ea typeface="Myriad Pro" charset="0"/>
              <a:cs typeface="Myriad Pro" charset="0"/>
            </a:endParaRPr>
          </a:p>
        </p:txBody>
      </p:sp>
    </p:spTree>
    <p:extLst>
      <p:ext uri="{BB962C8B-B14F-4D97-AF65-F5344CB8AC3E}">
        <p14:creationId xmlns:p14="http://schemas.microsoft.com/office/powerpoint/2010/main" val="4066360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3600986"/>
          </a:xfrm>
          <a:prstGeom prst="rect">
            <a:avLst/>
          </a:prstGeom>
          <a:noFill/>
        </p:spPr>
        <p:txBody>
          <a:bodyPr wrap="square" rtlCol="0">
            <a:spAutoFit/>
          </a:bodyPr>
          <a:lstStyle/>
          <a:p>
            <a:r>
              <a:rPr lang="en-US" sz="4800" b="1" dirty="0">
                <a:solidFill>
                  <a:schemeClr val="bg1"/>
                </a:solidFill>
                <a:latin typeface="Garamond" panose="02020404030301010803" pitchFamily="18" charset="0"/>
              </a:rPr>
              <a:t>God The Saints’ Rock</a:t>
            </a:r>
          </a:p>
          <a:p>
            <a:endParaRPr lang="en-US" sz="3600" b="1" i="1" dirty="0">
              <a:solidFill>
                <a:schemeClr val="bg1"/>
              </a:solidFill>
              <a:latin typeface="Garamond" panose="02020404030301010803" pitchFamily="18" charset="0"/>
            </a:endParaRPr>
          </a:p>
          <a:p>
            <a:pPr marL="1028700" indent="-1028700">
              <a:buAutoNum type="romanUcPeriod"/>
            </a:pPr>
            <a:r>
              <a:rPr lang="en-US" sz="4800" b="1" dirty="0">
                <a:solidFill>
                  <a:schemeClr val="bg1"/>
                </a:solidFill>
                <a:latin typeface="Garamond" panose="02020404030301010803" pitchFamily="18" charset="0"/>
              </a:rPr>
              <a:t>Some Instances:</a:t>
            </a:r>
          </a:p>
          <a:p>
            <a:endParaRPr lang="en-US" sz="4800" b="1" dirty="0">
              <a:solidFill>
                <a:schemeClr val="bg1"/>
              </a:solidFill>
              <a:latin typeface="Garamond" panose="02020404030301010803" pitchFamily="18" charset="0"/>
            </a:endParaRPr>
          </a:p>
          <a:p>
            <a:r>
              <a:rPr lang="en-US" sz="4800" b="1" dirty="0">
                <a:solidFill>
                  <a:schemeClr val="bg1"/>
                </a:solidFill>
                <a:latin typeface="Garamond" panose="02020404030301010803" pitchFamily="18" charset="0"/>
              </a:rPr>
              <a:t>		Jonah 2:2-4</a:t>
            </a:r>
          </a:p>
        </p:txBody>
      </p:sp>
    </p:spTree>
    <p:extLst>
      <p:ext uri="{BB962C8B-B14F-4D97-AF65-F5344CB8AC3E}">
        <p14:creationId xmlns:p14="http://schemas.microsoft.com/office/powerpoint/2010/main" val="2534898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893647"/>
          </a:xfrm>
          <a:prstGeom prst="rect">
            <a:avLst/>
          </a:prstGeom>
          <a:noFill/>
        </p:spPr>
        <p:txBody>
          <a:bodyPr wrap="square" rtlCol="0">
            <a:spAutoFit/>
          </a:bodyPr>
          <a:lstStyle/>
          <a:p>
            <a:r>
              <a:rPr lang="en-US" sz="4800" b="1" dirty="0">
                <a:solidFill>
                  <a:schemeClr val="bg1"/>
                </a:solidFill>
                <a:latin typeface="Garamond" panose="02020404030301010803" pitchFamily="18" charset="0"/>
              </a:rPr>
              <a:t>God The Saints’ Rock</a:t>
            </a:r>
          </a:p>
          <a:p>
            <a:r>
              <a:rPr lang="en-US" sz="4800" b="1" i="1" dirty="0">
                <a:solidFill>
                  <a:schemeClr val="bg1"/>
                </a:solidFill>
                <a:latin typeface="Garamond" panose="02020404030301010803" pitchFamily="18" charset="0"/>
              </a:rPr>
              <a:t>	</a:t>
            </a:r>
            <a:r>
              <a:rPr lang="en-US" sz="3600" b="1" i="1" dirty="0">
                <a:solidFill>
                  <a:schemeClr val="bg1"/>
                </a:solidFill>
                <a:latin typeface="Garamond" panose="02020404030301010803" pitchFamily="18" charset="0"/>
              </a:rPr>
              <a:t>In the most overwhelming, </a:t>
            </a:r>
          </a:p>
          <a:p>
            <a:r>
              <a:rPr lang="en-US" sz="3600" b="1" i="1" dirty="0">
                <a:solidFill>
                  <a:schemeClr val="bg1"/>
                </a:solidFill>
                <a:latin typeface="Garamond" panose="02020404030301010803" pitchFamily="18" charset="0"/>
              </a:rPr>
              <a:t>calamitous distresses. . . faith still </a:t>
            </a:r>
          </a:p>
          <a:p>
            <a:r>
              <a:rPr lang="en-US" sz="3600" b="1" i="1" dirty="0">
                <a:solidFill>
                  <a:schemeClr val="bg1"/>
                </a:solidFill>
                <a:latin typeface="Garamond" panose="02020404030301010803" pitchFamily="18" charset="0"/>
              </a:rPr>
              <a:t>eyes a reserve in God, and delights</a:t>
            </a:r>
          </a:p>
          <a:p>
            <a:r>
              <a:rPr lang="en-US" sz="3600" b="1" i="1" dirty="0">
                <a:solidFill>
                  <a:schemeClr val="bg1"/>
                </a:solidFill>
                <a:latin typeface="Garamond" panose="02020404030301010803" pitchFamily="18" charset="0"/>
              </a:rPr>
              <a:t>to break through all to come to him, </a:t>
            </a:r>
          </a:p>
          <a:p>
            <a:r>
              <a:rPr lang="en-US" sz="3600" b="1" i="1" dirty="0">
                <a:solidFill>
                  <a:schemeClr val="bg1"/>
                </a:solidFill>
                <a:latin typeface="Garamond" panose="02020404030301010803" pitchFamily="18" charset="0"/>
              </a:rPr>
              <a:t>though, at the same time, </a:t>
            </a:r>
            <a:r>
              <a:rPr lang="en-US" sz="3600" b="1" i="1" u="sng" dirty="0">
                <a:solidFill>
                  <a:schemeClr val="bg1"/>
                </a:solidFill>
                <a:latin typeface="Garamond" panose="02020404030301010803" pitchFamily="18" charset="0"/>
              </a:rPr>
              <a:t>it looks </a:t>
            </a:r>
          </a:p>
          <a:p>
            <a:r>
              <a:rPr lang="en-US" sz="3600" b="1" i="1" u="sng" dirty="0">
                <a:solidFill>
                  <a:schemeClr val="bg1"/>
                </a:solidFill>
                <a:latin typeface="Garamond" panose="02020404030301010803" pitchFamily="18" charset="0"/>
              </a:rPr>
              <a:t>upon God as the author of those </a:t>
            </a:r>
          </a:p>
          <a:p>
            <a:r>
              <a:rPr lang="en-US" sz="3600" b="1" i="1" u="sng" dirty="0">
                <a:solidFill>
                  <a:schemeClr val="bg1"/>
                </a:solidFill>
                <a:latin typeface="Garamond" panose="02020404030301010803" pitchFamily="18" charset="0"/>
              </a:rPr>
              <a:t>calamities. </a:t>
            </a:r>
          </a:p>
        </p:txBody>
      </p:sp>
    </p:spTree>
    <p:extLst>
      <p:ext uri="{BB962C8B-B14F-4D97-AF65-F5344CB8AC3E}">
        <p14:creationId xmlns:p14="http://schemas.microsoft.com/office/powerpoint/2010/main" val="701418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3600986"/>
          </a:xfrm>
          <a:prstGeom prst="rect">
            <a:avLst/>
          </a:prstGeom>
          <a:noFill/>
        </p:spPr>
        <p:txBody>
          <a:bodyPr wrap="square" rtlCol="0">
            <a:spAutoFit/>
          </a:bodyPr>
          <a:lstStyle/>
          <a:p>
            <a:r>
              <a:rPr lang="en-US" sz="4800" b="1" dirty="0">
                <a:solidFill>
                  <a:schemeClr val="bg1"/>
                </a:solidFill>
                <a:latin typeface="Garamond" panose="02020404030301010803" pitchFamily="18" charset="0"/>
              </a:rPr>
              <a:t>God The Saints’ Rock</a:t>
            </a:r>
          </a:p>
          <a:p>
            <a:endParaRPr lang="en-US" sz="3600" b="1" i="1" dirty="0">
              <a:solidFill>
                <a:schemeClr val="bg1"/>
              </a:solidFill>
              <a:latin typeface="Garamond" panose="02020404030301010803" pitchFamily="18" charset="0"/>
            </a:endParaRPr>
          </a:p>
          <a:p>
            <a:pPr marL="1028700" indent="-1028700">
              <a:buAutoNum type="romanUcPeriod"/>
            </a:pPr>
            <a:r>
              <a:rPr lang="en-US" sz="4800" b="1" dirty="0">
                <a:solidFill>
                  <a:schemeClr val="bg1"/>
                </a:solidFill>
                <a:latin typeface="Garamond" panose="02020404030301010803" pitchFamily="18" charset="0"/>
              </a:rPr>
              <a:t>Some Instances:</a:t>
            </a:r>
          </a:p>
          <a:p>
            <a:endParaRPr lang="en-US" sz="4800" b="1" dirty="0">
              <a:solidFill>
                <a:schemeClr val="bg1"/>
              </a:solidFill>
              <a:latin typeface="Garamond" panose="02020404030301010803" pitchFamily="18" charset="0"/>
            </a:endParaRPr>
          </a:p>
          <a:p>
            <a:r>
              <a:rPr lang="en-US" sz="4800" b="1" dirty="0">
                <a:solidFill>
                  <a:schemeClr val="bg1"/>
                </a:solidFill>
                <a:latin typeface="Garamond" panose="02020404030301010803" pitchFamily="18" charset="0"/>
              </a:rPr>
              <a:t>		Psalm 3</a:t>
            </a:r>
          </a:p>
        </p:txBody>
      </p:sp>
    </p:spTree>
    <p:extLst>
      <p:ext uri="{BB962C8B-B14F-4D97-AF65-F5344CB8AC3E}">
        <p14:creationId xmlns:p14="http://schemas.microsoft.com/office/powerpoint/2010/main" val="3596372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893647"/>
          </a:xfrm>
          <a:prstGeom prst="rect">
            <a:avLst/>
          </a:prstGeom>
          <a:noFill/>
        </p:spPr>
        <p:txBody>
          <a:bodyPr wrap="square" rtlCol="0">
            <a:spAutoFit/>
          </a:bodyPr>
          <a:lstStyle/>
          <a:p>
            <a:r>
              <a:rPr lang="en-US" sz="4800" b="1" dirty="0">
                <a:solidFill>
                  <a:schemeClr val="bg1"/>
                </a:solidFill>
                <a:latin typeface="Garamond" panose="02020404030301010803" pitchFamily="18" charset="0"/>
              </a:rPr>
              <a:t>God The Saints’ Rock</a:t>
            </a:r>
          </a:p>
          <a:p>
            <a:r>
              <a:rPr lang="en-US" sz="4800" b="1" i="1" dirty="0">
                <a:solidFill>
                  <a:schemeClr val="bg1"/>
                </a:solidFill>
                <a:latin typeface="Garamond" panose="02020404030301010803" pitchFamily="18" charset="0"/>
              </a:rPr>
              <a:t>	</a:t>
            </a:r>
            <a:r>
              <a:rPr lang="en-US" sz="3600" b="1" i="1" dirty="0">
                <a:solidFill>
                  <a:schemeClr val="bg1"/>
                </a:solidFill>
                <a:latin typeface="Garamond" panose="02020404030301010803" pitchFamily="18" charset="0"/>
              </a:rPr>
              <a:t>In the most overwhelming, </a:t>
            </a:r>
          </a:p>
          <a:p>
            <a:r>
              <a:rPr lang="en-US" sz="3600" b="1" i="1" dirty="0">
                <a:solidFill>
                  <a:schemeClr val="bg1"/>
                </a:solidFill>
                <a:latin typeface="Garamond" panose="02020404030301010803" pitchFamily="18" charset="0"/>
              </a:rPr>
              <a:t>calamitous distresses. . . faith still </a:t>
            </a:r>
          </a:p>
          <a:p>
            <a:r>
              <a:rPr lang="en-US" sz="3600" b="1" i="1" dirty="0">
                <a:solidFill>
                  <a:schemeClr val="bg1"/>
                </a:solidFill>
                <a:latin typeface="Garamond" panose="02020404030301010803" pitchFamily="18" charset="0"/>
              </a:rPr>
              <a:t>eyes a reserve in God, and delights</a:t>
            </a:r>
          </a:p>
          <a:p>
            <a:r>
              <a:rPr lang="en-US" sz="3600" b="1" i="1" dirty="0">
                <a:solidFill>
                  <a:schemeClr val="bg1"/>
                </a:solidFill>
                <a:latin typeface="Garamond" panose="02020404030301010803" pitchFamily="18" charset="0"/>
              </a:rPr>
              <a:t>to break through all to come to him, </a:t>
            </a:r>
          </a:p>
          <a:p>
            <a:r>
              <a:rPr lang="en-US" sz="3600" b="1" i="1" dirty="0">
                <a:solidFill>
                  <a:schemeClr val="bg1"/>
                </a:solidFill>
                <a:latin typeface="Garamond" panose="02020404030301010803" pitchFamily="18" charset="0"/>
              </a:rPr>
              <a:t>though, at the same time, </a:t>
            </a:r>
            <a:r>
              <a:rPr lang="en-US" sz="3600" b="1" i="1" u="sng" dirty="0">
                <a:solidFill>
                  <a:schemeClr val="bg1"/>
                </a:solidFill>
                <a:latin typeface="Garamond" panose="02020404030301010803" pitchFamily="18" charset="0"/>
              </a:rPr>
              <a:t>it looks </a:t>
            </a:r>
          </a:p>
          <a:p>
            <a:r>
              <a:rPr lang="en-US" sz="3600" b="1" i="1" u="sng" dirty="0">
                <a:solidFill>
                  <a:schemeClr val="bg1"/>
                </a:solidFill>
                <a:latin typeface="Garamond" panose="02020404030301010803" pitchFamily="18" charset="0"/>
              </a:rPr>
              <a:t>upon God as the author of those </a:t>
            </a:r>
          </a:p>
          <a:p>
            <a:r>
              <a:rPr lang="en-US" sz="3600" b="1" i="1" u="sng" dirty="0">
                <a:solidFill>
                  <a:schemeClr val="bg1"/>
                </a:solidFill>
                <a:latin typeface="Garamond" panose="02020404030301010803" pitchFamily="18" charset="0"/>
              </a:rPr>
              <a:t>calamities. </a:t>
            </a:r>
          </a:p>
        </p:txBody>
      </p:sp>
    </p:spTree>
    <p:extLst>
      <p:ext uri="{BB962C8B-B14F-4D97-AF65-F5344CB8AC3E}">
        <p14:creationId xmlns:p14="http://schemas.microsoft.com/office/powerpoint/2010/main" val="701418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339650"/>
          </a:xfrm>
          <a:prstGeom prst="rect">
            <a:avLst/>
          </a:prstGeom>
          <a:noFill/>
        </p:spPr>
        <p:txBody>
          <a:bodyPr wrap="square" rtlCol="0">
            <a:spAutoFit/>
          </a:bodyPr>
          <a:lstStyle/>
          <a:p>
            <a:r>
              <a:rPr lang="en-US" sz="4800" b="1" dirty="0">
                <a:solidFill>
                  <a:schemeClr val="bg1"/>
                </a:solidFill>
                <a:latin typeface="Garamond" panose="02020404030301010803" pitchFamily="18" charset="0"/>
              </a:rPr>
              <a:t>God The Saints’ Rock</a:t>
            </a:r>
          </a:p>
          <a:p>
            <a:endParaRPr lang="en-US" sz="3600" b="1" i="1" dirty="0">
              <a:solidFill>
                <a:schemeClr val="bg1"/>
              </a:solidFill>
              <a:latin typeface="Garamond" panose="02020404030301010803" pitchFamily="18" charset="0"/>
            </a:endParaRPr>
          </a:p>
          <a:p>
            <a:pPr marL="1028700" indent="-1028700">
              <a:buAutoNum type="romanUcPeriod"/>
            </a:pPr>
            <a:r>
              <a:rPr lang="en-US" sz="4800" b="1" dirty="0">
                <a:solidFill>
                  <a:schemeClr val="bg1"/>
                </a:solidFill>
                <a:latin typeface="Garamond" panose="02020404030301010803" pitchFamily="18" charset="0"/>
              </a:rPr>
              <a:t>Some Instances:</a:t>
            </a:r>
          </a:p>
          <a:p>
            <a:endParaRPr lang="en-US" sz="4800" b="1" dirty="0">
              <a:solidFill>
                <a:schemeClr val="bg1"/>
              </a:solidFill>
              <a:latin typeface="Garamond" panose="02020404030301010803" pitchFamily="18" charset="0"/>
            </a:endParaRPr>
          </a:p>
          <a:p>
            <a:r>
              <a:rPr lang="en-US" sz="4800" b="1" dirty="0">
                <a:solidFill>
                  <a:schemeClr val="bg1"/>
                </a:solidFill>
                <a:latin typeface="Garamond" panose="02020404030301010803" pitchFamily="18" charset="0"/>
              </a:rPr>
              <a:t>II.	The Grounds: Whence it is</a:t>
            </a:r>
          </a:p>
          <a:p>
            <a:r>
              <a:rPr lang="en-US" sz="4800" b="1" dirty="0">
                <a:solidFill>
                  <a:schemeClr val="bg1"/>
                </a:solidFill>
                <a:latin typeface="Garamond" panose="02020404030301010803" pitchFamily="18" charset="0"/>
              </a:rPr>
              <a:t>	that faith does this.</a:t>
            </a:r>
          </a:p>
        </p:txBody>
      </p:sp>
    </p:spTree>
    <p:extLst>
      <p:ext uri="{BB962C8B-B14F-4D97-AF65-F5344CB8AC3E}">
        <p14:creationId xmlns:p14="http://schemas.microsoft.com/office/powerpoint/2010/main" val="678876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3600986"/>
          </a:xfrm>
          <a:prstGeom prst="rect">
            <a:avLst/>
          </a:prstGeom>
          <a:noFill/>
        </p:spPr>
        <p:txBody>
          <a:bodyPr wrap="square" rtlCol="0">
            <a:spAutoFit/>
          </a:bodyPr>
          <a:lstStyle/>
          <a:p>
            <a:r>
              <a:rPr lang="en-US" sz="4800" b="1" dirty="0">
                <a:solidFill>
                  <a:schemeClr val="bg1"/>
                </a:solidFill>
                <a:latin typeface="Garamond" panose="02020404030301010803" pitchFamily="18" charset="0"/>
              </a:rPr>
              <a:t> 	</a:t>
            </a:r>
            <a:r>
              <a:rPr lang="en-US" sz="3600" b="1" dirty="0">
                <a:solidFill>
                  <a:schemeClr val="bg1"/>
                </a:solidFill>
                <a:latin typeface="Garamond" panose="02020404030301010803" pitchFamily="18" charset="0"/>
              </a:rPr>
              <a:t>1.  Because faith is able to </a:t>
            </a:r>
          </a:p>
          <a:p>
            <a:r>
              <a:rPr lang="en-US" sz="3600" b="1" dirty="0">
                <a:solidFill>
                  <a:schemeClr val="bg1"/>
                </a:solidFill>
                <a:latin typeface="Garamond" panose="02020404030301010803" pitchFamily="18" charset="0"/>
              </a:rPr>
              <a:t>distinguish between the covenant itself, </a:t>
            </a:r>
          </a:p>
          <a:p>
            <a:r>
              <a:rPr lang="en-US" sz="3600" b="1" dirty="0">
                <a:solidFill>
                  <a:schemeClr val="bg1"/>
                </a:solidFill>
                <a:latin typeface="Garamond" panose="02020404030301010803" pitchFamily="18" charset="0"/>
              </a:rPr>
              <a:t>and the administration of the covenant.</a:t>
            </a:r>
          </a:p>
          <a:p>
            <a:endParaRPr lang="en-US" sz="3600" b="1" dirty="0">
              <a:solidFill>
                <a:schemeClr val="bg1"/>
              </a:solidFill>
              <a:latin typeface="Garamond" panose="02020404030301010803" pitchFamily="18" charset="0"/>
            </a:endParaRPr>
          </a:p>
          <a:p>
            <a:r>
              <a:rPr lang="en-US" sz="3600" b="1" dirty="0">
                <a:solidFill>
                  <a:schemeClr val="bg1"/>
                </a:solidFill>
                <a:latin typeface="Garamond" panose="02020404030301010803" pitchFamily="18" charset="0"/>
              </a:rPr>
              <a:t>	The covenant is firm, stable, and </a:t>
            </a:r>
          </a:p>
          <a:p>
            <a:r>
              <a:rPr lang="en-US" sz="3600" b="1" dirty="0">
                <a:solidFill>
                  <a:schemeClr val="bg1"/>
                </a:solidFill>
                <a:latin typeface="Garamond" panose="02020404030301010803" pitchFamily="18" charset="0"/>
              </a:rPr>
              <a:t>invariable. </a:t>
            </a:r>
          </a:p>
        </p:txBody>
      </p:sp>
    </p:spTree>
    <p:extLst>
      <p:ext uri="{BB962C8B-B14F-4D97-AF65-F5344CB8AC3E}">
        <p14:creationId xmlns:p14="http://schemas.microsoft.com/office/powerpoint/2010/main" val="2983746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5262979"/>
          </a:xfrm>
          <a:prstGeom prst="rect">
            <a:avLst/>
          </a:prstGeom>
          <a:noFill/>
        </p:spPr>
        <p:txBody>
          <a:bodyPr wrap="square" rtlCol="0">
            <a:spAutoFit/>
          </a:bodyPr>
          <a:lstStyle/>
          <a:p>
            <a:r>
              <a:rPr lang="en-US" sz="4800" b="1" dirty="0">
                <a:solidFill>
                  <a:schemeClr val="bg1"/>
                </a:solidFill>
                <a:latin typeface="Garamond" panose="02020404030301010803" pitchFamily="18" charset="0"/>
              </a:rPr>
              <a:t> 	</a:t>
            </a:r>
            <a:r>
              <a:rPr lang="en-US" sz="3600" b="1" dirty="0">
                <a:solidFill>
                  <a:schemeClr val="bg1"/>
                </a:solidFill>
                <a:latin typeface="Garamond" panose="02020404030301010803" pitchFamily="18" charset="0"/>
              </a:rPr>
              <a:t>1.  Because faith is able to </a:t>
            </a:r>
          </a:p>
          <a:p>
            <a:r>
              <a:rPr lang="en-US" sz="3600" b="1" dirty="0">
                <a:solidFill>
                  <a:schemeClr val="bg1"/>
                </a:solidFill>
                <a:latin typeface="Garamond" panose="02020404030301010803" pitchFamily="18" charset="0"/>
              </a:rPr>
              <a:t>distinguish between the covenant itself, </a:t>
            </a:r>
          </a:p>
          <a:p>
            <a:r>
              <a:rPr lang="en-US" sz="3600" b="1" dirty="0">
                <a:solidFill>
                  <a:schemeClr val="bg1"/>
                </a:solidFill>
                <a:latin typeface="Garamond" panose="02020404030301010803" pitchFamily="18" charset="0"/>
              </a:rPr>
              <a:t>and the administration of the covenant.</a:t>
            </a:r>
          </a:p>
          <a:p>
            <a:endParaRPr lang="en-US" sz="3600" b="1" dirty="0">
              <a:solidFill>
                <a:schemeClr val="bg1"/>
              </a:solidFill>
              <a:latin typeface="Garamond" panose="02020404030301010803" pitchFamily="18" charset="0"/>
            </a:endParaRPr>
          </a:p>
          <a:p>
            <a:r>
              <a:rPr lang="en-US" sz="3600" b="1" dirty="0">
                <a:solidFill>
                  <a:schemeClr val="bg1"/>
                </a:solidFill>
                <a:latin typeface="Garamond" panose="02020404030301010803" pitchFamily="18" charset="0"/>
              </a:rPr>
              <a:t>	The covenant is firm, stable, and </a:t>
            </a:r>
          </a:p>
          <a:p>
            <a:r>
              <a:rPr lang="en-US" sz="3600" b="1" dirty="0">
                <a:solidFill>
                  <a:schemeClr val="bg1"/>
                </a:solidFill>
                <a:latin typeface="Garamond" panose="02020404030301010803" pitchFamily="18" charset="0"/>
              </a:rPr>
              <a:t>invariable. </a:t>
            </a:r>
          </a:p>
          <a:p>
            <a:endParaRPr lang="en-US" sz="3600" b="1" dirty="0">
              <a:solidFill>
                <a:schemeClr val="bg1"/>
              </a:solidFill>
              <a:latin typeface="Garamond" panose="02020404030301010803" pitchFamily="18" charset="0"/>
            </a:endParaRPr>
          </a:p>
          <a:p>
            <a:r>
              <a:rPr lang="en-US" sz="3600" b="1" dirty="0">
                <a:solidFill>
                  <a:schemeClr val="bg1"/>
                </a:solidFill>
                <a:latin typeface="Garamond" panose="02020404030301010803" pitchFamily="18" charset="0"/>
              </a:rPr>
              <a:t>	The administration of the covenant</a:t>
            </a:r>
          </a:p>
          <a:p>
            <a:r>
              <a:rPr lang="en-US" sz="3600" b="1" dirty="0">
                <a:solidFill>
                  <a:schemeClr val="bg1"/>
                </a:solidFill>
                <a:latin typeface="Garamond" panose="02020404030301010803" pitchFamily="18" charset="0"/>
              </a:rPr>
              <a:t>is various and changeable. </a:t>
            </a:r>
          </a:p>
        </p:txBody>
      </p:sp>
    </p:spTree>
    <p:extLst>
      <p:ext uri="{BB962C8B-B14F-4D97-AF65-F5344CB8AC3E}">
        <p14:creationId xmlns:p14="http://schemas.microsoft.com/office/powerpoint/2010/main" val="3772651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3046988"/>
          </a:xfrm>
          <a:prstGeom prst="rect">
            <a:avLst/>
          </a:prstGeom>
          <a:noFill/>
        </p:spPr>
        <p:txBody>
          <a:bodyPr wrap="square" rtlCol="0">
            <a:spAutoFit/>
          </a:bodyPr>
          <a:lstStyle/>
          <a:p>
            <a:r>
              <a:rPr lang="en-US" sz="4800" b="1" dirty="0">
                <a:solidFill>
                  <a:schemeClr val="bg1"/>
                </a:solidFill>
                <a:latin typeface="Garamond" panose="02020404030301010803" pitchFamily="18" charset="0"/>
              </a:rPr>
              <a:t> 	</a:t>
            </a:r>
            <a:r>
              <a:rPr lang="en-US" sz="3600" b="1" dirty="0">
                <a:solidFill>
                  <a:schemeClr val="bg1"/>
                </a:solidFill>
                <a:latin typeface="Garamond" panose="02020404030301010803" pitchFamily="18" charset="0"/>
              </a:rPr>
              <a:t>1.  Because faith is able to </a:t>
            </a:r>
          </a:p>
          <a:p>
            <a:r>
              <a:rPr lang="en-US" sz="3600" b="1" dirty="0">
                <a:solidFill>
                  <a:schemeClr val="bg1"/>
                </a:solidFill>
                <a:latin typeface="Garamond" panose="02020404030301010803" pitchFamily="18" charset="0"/>
              </a:rPr>
              <a:t>distinguish between the covenant itself, </a:t>
            </a:r>
          </a:p>
          <a:p>
            <a:r>
              <a:rPr lang="en-US" sz="3600" b="1" dirty="0">
                <a:solidFill>
                  <a:schemeClr val="bg1"/>
                </a:solidFill>
                <a:latin typeface="Garamond" panose="02020404030301010803" pitchFamily="18" charset="0"/>
              </a:rPr>
              <a:t>and the administration of the covenant.</a:t>
            </a:r>
          </a:p>
          <a:p>
            <a:endParaRPr lang="en-US" sz="3600" b="1" dirty="0">
              <a:solidFill>
                <a:schemeClr val="bg1"/>
              </a:solidFill>
              <a:latin typeface="Garamond" panose="02020404030301010803" pitchFamily="18" charset="0"/>
            </a:endParaRPr>
          </a:p>
          <a:p>
            <a:r>
              <a:rPr lang="en-US" sz="3600" b="1" dirty="0">
                <a:solidFill>
                  <a:schemeClr val="bg1"/>
                </a:solidFill>
                <a:latin typeface="Garamond" panose="02020404030301010803" pitchFamily="18" charset="0"/>
              </a:rPr>
              <a:t>	Psalm 89:30-34</a:t>
            </a:r>
          </a:p>
        </p:txBody>
      </p:sp>
    </p:spTree>
    <p:extLst>
      <p:ext uri="{BB962C8B-B14F-4D97-AF65-F5344CB8AC3E}">
        <p14:creationId xmlns:p14="http://schemas.microsoft.com/office/powerpoint/2010/main" val="5910595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3046988"/>
          </a:xfrm>
          <a:prstGeom prst="rect">
            <a:avLst/>
          </a:prstGeom>
          <a:noFill/>
        </p:spPr>
        <p:txBody>
          <a:bodyPr wrap="square" rtlCol="0">
            <a:spAutoFit/>
          </a:bodyPr>
          <a:lstStyle/>
          <a:p>
            <a:r>
              <a:rPr lang="en-US" sz="4800" b="1" dirty="0">
                <a:solidFill>
                  <a:schemeClr val="bg1"/>
                </a:solidFill>
                <a:latin typeface="Garamond" panose="02020404030301010803" pitchFamily="18" charset="0"/>
              </a:rPr>
              <a:t> 	</a:t>
            </a:r>
            <a:r>
              <a:rPr lang="en-US" sz="3600" b="1" dirty="0">
                <a:solidFill>
                  <a:schemeClr val="bg1"/>
                </a:solidFill>
                <a:latin typeface="Garamond" panose="02020404030301010803" pitchFamily="18" charset="0"/>
              </a:rPr>
              <a:t>1.  Because faith is able to </a:t>
            </a:r>
          </a:p>
          <a:p>
            <a:r>
              <a:rPr lang="en-US" sz="3600" b="1" dirty="0">
                <a:solidFill>
                  <a:schemeClr val="bg1"/>
                </a:solidFill>
                <a:latin typeface="Garamond" panose="02020404030301010803" pitchFamily="18" charset="0"/>
              </a:rPr>
              <a:t>distinguish between the covenant itself, </a:t>
            </a:r>
          </a:p>
          <a:p>
            <a:r>
              <a:rPr lang="en-US" sz="3600" b="1" dirty="0">
                <a:solidFill>
                  <a:schemeClr val="bg1"/>
                </a:solidFill>
                <a:latin typeface="Garamond" panose="02020404030301010803" pitchFamily="18" charset="0"/>
              </a:rPr>
              <a:t>and the administration of the covenant.</a:t>
            </a:r>
          </a:p>
          <a:p>
            <a:endParaRPr lang="en-US" sz="3600" b="1" dirty="0">
              <a:solidFill>
                <a:schemeClr val="bg1"/>
              </a:solidFill>
              <a:latin typeface="Garamond" panose="02020404030301010803" pitchFamily="18" charset="0"/>
            </a:endParaRPr>
          </a:p>
          <a:p>
            <a:r>
              <a:rPr lang="en-US" sz="3600" b="1" dirty="0">
                <a:solidFill>
                  <a:schemeClr val="bg1"/>
                </a:solidFill>
                <a:latin typeface="Garamond" panose="02020404030301010803" pitchFamily="18" charset="0"/>
              </a:rPr>
              <a:t>	Isaiah 38:15-20</a:t>
            </a:r>
          </a:p>
        </p:txBody>
      </p:sp>
    </p:spTree>
    <p:extLst>
      <p:ext uri="{BB962C8B-B14F-4D97-AF65-F5344CB8AC3E}">
        <p14:creationId xmlns:p14="http://schemas.microsoft.com/office/powerpoint/2010/main" val="3962360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830997"/>
          </a:xfrm>
          <a:prstGeom prst="rect">
            <a:avLst/>
          </a:prstGeom>
          <a:noFill/>
        </p:spPr>
        <p:txBody>
          <a:bodyPr wrap="square" rtlCol="0">
            <a:spAutoFit/>
          </a:bodyPr>
          <a:lstStyle/>
          <a:p>
            <a:r>
              <a:rPr lang="en-US" sz="4800" b="1" dirty="0">
                <a:solidFill>
                  <a:schemeClr val="bg1"/>
                </a:solidFill>
                <a:latin typeface="Garamond" panose="02020404030301010803" pitchFamily="18" charset="0"/>
              </a:rPr>
              <a:t>v. 16  </a:t>
            </a:r>
            <a:endParaRPr lang="en-US" sz="4800" b="1" i="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541877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C79F4C4-5615-4CC9-A9D6-47B655B85B80}"/>
              </a:ext>
            </a:extLst>
          </p:cNvPr>
          <p:cNvGraphicFramePr>
            <a:graphicFrameLocks noChangeAspect="1"/>
          </p:cNvGraphicFramePr>
          <p:nvPr>
            <p:extLst/>
          </p:nvPr>
        </p:nvGraphicFramePr>
        <p:xfrm>
          <a:off x="0" y="0"/>
          <a:ext cx="9220200" cy="5715000"/>
        </p:xfrm>
        <a:graphic>
          <a:graphicData uri="http://schemas.openxmlformats.org/presentationml/2006/ole">
            <mc:AlternateContent xmlns:mc="http://schemas.openxmlformats.org/markup-compatibility/2006">
              <mc:Choice xmlns:v="urn:schemas-microsoft-com:vml" Requires="v">
                <p:oleObj spid="_x0000_s43014" name="Image" r:id="rId3" imgW="9142560" imgH="6856920" progId="Photoshop.Image.13">
                  <p:embed/>
                </p:oleObj>
              </mc:Choice>
              <mc:Fallback>
                <p:oleObj name="Image" r:id="rId3" imgW="9142560" imgH="6856920" progId="Photoshop.Image.13">
                  <p:embed/>
                  <p:pic>
                    <p:nvPicPr>
                      <p:cNvPr id="0" name=""/>
                      <p:cNvPicPr/>
                      <p:nvPr/>
                    </p:nvPicPr>
                    <p:blipFill>
                      <a:blip r:embed="rId4"/>
                      <a:stretch>
                        <a:fillRect/>
                      </a:stretch>
                    </p:blipFill>
                    <p:spPr>
                      <a:xfrm>
                        <a:off x="0" y="0"/>
                        <a:ext cx="9220200" cy="5715000"/>
                      </a:xfrm>
                      <a:prstGeom prst="rect">
                        <a:avLst/>
                      </a:prstGeom>
                    </p:spPr>
                  </p:pic>
                </p:oleObj>
              </mc:Fallback>
            </mc:AlternateContent>
          </a:graphicData>
        </a:graphic>
      </p:graphicFrame>
      <p:sp>
        <p:nvSpPr>
          <p:cNvPr id="3" name="Rectangle 3"/>
          <p:cNvSpPr>
            <a:spLocks noChangeArrowheads="1"/>
          </p:cNvSpPr>
          <p:nvPr/>
        </p:nvSpPr>
        <p:spPr bwMode="auto">
          <a:xfrm>
            <a:off x="533400" y="740834"/>
            <a:ext cx="7086600"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dirty="0">
                <a:solidFill>
                  <a:schemeClr val="bg1"/>
                </a:solidFill>
                <a:latin typeface="Aleo Light" charset="0"/>
              </a:rPr>
              <a:t>Jesus Christ executes as our Redeemer </a:t>
            </a:r>
          </a:p>
          <a:p>
            <a:r>
              <a:rPr lang="en-US" sz="2400" b="1" dirty="0">
                <a:solidFill>
                  <a:schemeClr val="bg1"/>
                </a:solidFill>
                <a:latin typeface="Aleo Light" charset="0"/>
              </a:rPr>
              <a:t>the offices of prophet, priest and king, </a:t>
            </a:r>
          </a:p>
          <a:p>
            <a:r>
              <a:rPr lang="en-US" sz="2400" b="1" dirty="0">
                <a:solidFill>
                  <a:schemeClr val="bg1"/>
                </a:solidFill>
                <a:latin typeface="Aleo Light" charset="0"/>
              </a:rPr>
              <a:t>in both His  humiliation and His exaltation. </a:t>
            </a:r>
          </a:p>
          <a:p>
            <a:endParaRPr lang="en-US" sz="2400" b="1" dirty="0">
              <a:solidFill>
                <a:schemeClr val="bg1"/>
              </a:solidFill>
              <a:latin typeface="Aleo Light" charset="0"/>
            </a:endParaRPr>
          </a:p>
          <a:p>
            <a:r>
              <a:rPr lang="en-US" sz="2000" dirty="0">
                <a:solidFill>
                  <a:schemeClr val="bg1"/>
                </a:solidFill>
                <a:latin typeface="Aleo Light" charset="0"/>
              </a:rPr>
              <a:t>(Adapted from </a:t>
            </a:r>
            <a:r>
              <a:rPr lang="en-US" sz="2000" i="1" dirty="0">
                <a:solidFill>
                  <a:schemeClr val="bg1"/>
                </a:solidFill>
                <a:latin typeface="Aleo Light" charset="0"/>
              </a:rPr>
              <a:t>Westminster Shorter Catechism, </a:t>
            </a:r>
            <a:r>
              <a:rPr lang="en-US" sz="2000" dirty="0">
                <a:solidFill>
                  <a:schemeClr val="bg1"/>
                </a:solidFill>
                <a:latin typeface="Aleo Light" charset="0"/>
              </a:rPr>
              <a:t>Q. 23</a:t>
            </a:r>
            <a:r>
              <a:rPr lang="en-US" sz="2000" b="1" dirty="0">
                <a:solidFill>
                  <a:schemeClr val="bg1"/>
                </a:solidFill>
                <a:latin typeface="Aleo Light" charset="0"/>
              </a:rPr>
              <a:t>)</a:t>
            </a:r>
          </a:p>
          <a:p>
            <a:endParaRPr lang="en-US" sz="2400" b="1" dirty="0">
              <a:solidFill>
                <a:schemeClr val="bg1"/>
              </a:solidFill>
              <a:latin typeface="Aleo Light" charset="0"/>
            </a:endParaRPr>
          </a:p>
          <a:p>
            <a:endParaRPr lang="en-US" b="1" dirty="0">
              <a:solidFill>
                <a:schemeClr val="bg1"/>
              </a:solidFill>
              <a:latin typeface="Aleo Light" charset="0"/>
            </a:endParaRPr>
          </a:p>
          <a:p>
            <a:endParaRPr lang="en-US" sz="2000" b="1" dirty="0">
              <a:solidFill>
                <a:schemeClr val="bg1"/>
              </a:solidFill>
              <a:latin typeface="Aleo Light"/>
            </a:endParaRPr>
          </a:p>
          <a:p>
            <a:endParaRPr lang="en-US" sz="2000" b="1" dirty="0">
              <a:solidFill>
                <a:schemeClr val="bg1"/>
              </a:solidFill>
              <a:latin typeface="Aleo Light" charset="0"/>
            </a:endParaRPr>
          </a:p>
          <a:p>
            <a:endParaRPr lang="en-US" sz="1600" b="1" i="1" dirty="0">
              <a:solidFill>
                <a:schemeClr val="bg1"/>
              </a:solidFill>
              <a:latin typeface="Aleo Light" charset="0"/>
            </a:endParaRPr>
          </a:p>
          <a:p>
            <a:endParaRPr lang="en-US" sz="1600" b="1" i="1" dirty="0">
              <a:solidFill>
                <a:schemeClr val="bg1"/>
              </a:solidFill>
              <a:latin typeface="Aleo Light" charset="0"/>
            </a:endParaRPr>
          </a:p>
          <a:p>
            <a:endParaRPr lang="en-US" sz="2400" i="1" dirty="0">
              <a:solidFill>
                <a:schemeClr val="bg1"/>
              </a:solidFill>
              <a:latin typeface="Aleo Light" charset="0"/>
            </a:endParaRPr>
          </a:p>
        </p:txBody>
      </p:sp>
    </p:spTree>
    <p:extLst>
      <p:ext uri="{BB962C8B-B14F-4D97-AF65-F5344CB8AC3E}">
        <p14:creationId xmlns:p14="http://schemas.microsoft.com/office/powerpoint/2010/main" val="4139243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708981"/>
          </a:xfrm>
          <a:prstGeom prst="rect">
            <a:avLst/>
          </a:prstGeom>
          <a:noFill/>
        </p:spPr>
        <p:txBody>
          <a:bodyPr wrap="square" rtlCol="0">
            <a:spAutoFit/>
          </a:bodyPr>
          <a:lstStyle/>
          <a:p>
            <a:r>
              <a:rPr lang="en-US" sz="4800" b="1" dirty="0">
                <a:solidFill>
                  <a:schemeClr val="bg1"/>
                </a:solidFill>
                <a:latin typeface="Garamond" panose="02020404030301010803" pitchFamily="18" charset="0"/>
              </a:rPr>
              <a:t>v. 16  </a:t>
            </a:r>
            <a:r>
              <a:rPr lang="en-US" sz="3600" b="1" i="1" dirty="0">
                <a:solidFill>
                  <a:schemeClr val="bg1"/>
                </a:solidFill>
                <a:latin typeface="Garamond" panose="02020404030301010803" pitchFamily="18" charset="0"/>
              </a:rPr>
              <a:t>One would think the next words</a:t>
            </a:r>
          </a:p>
          <a:p>
            <a:r>
              <a:rPr lang="en-US" sz="3600" b="1" i="1" dirty="0">
                <a:solidFill>
                  <a:schemeClr val="bg1"/>
                </a:solidFill>
                <a:latin typeface="Garamond" panose="02020404030301010803" pitchFamily="18" charset="0"/>
              </a:rPr>
              <a:t>would be, “By these things men die.”</a:t>
            </a:r>
          </a:p>
          <a:p>
            <a:r>
              <a:rPr lang="en-US" sz="3600" b="1" i="1" dirty="0">
                <a:solidFill>
                  <a:schemeClr val="bg1"/>
                </a:solidFill>
                <a:latin typeface="Garamond" panose="02020404030301010803" pitchFamily="18" charset="0"/>
              </a:rPr>
              <a:t>No, but, “By these things believers live,</a:t>
            </a:r>
          </a:p>
          <a:p>
            <a:r>
              <a:rPr lang="en-US" sz="3600" b="1" i="1" dirty="0">
                <a:solidFill>
                  <a:schemeClr val="bg1"/>
                </a:solidFill>
                <a:latin typeface="Garamond" panose="02020404030301010803" pitchFamily="18" charset="0"/>
              </a:rPr>
              <a:t>and in all these things is the life of my </a:t>
            </a:r>
          </a:p>
          <a:p>
            <a:r>
              <a:rPr lang="en-US" sz="3600" b="1" i="1" dirty="0">
                <a:solidFill>
                  <a:schemeClr val="bg1"/>
                </a:solidFill>
                <a:latin typeface="Garamond" panose="02020404030301010803" pitchFamily="18" charset="0"/>
              </a:rPr>
              <a:t>soul.”  Because they are all administered</a:t>
            </a:r>
          </a:p>
          <a:p>
            <a:r>
              <a:rPr lang="en-US" sz="3600" b="1" i="1" dirty="0">
                <a:solidFill>
                  <a:schemeClr val="bg1"/>
                </a:solidFill>
                <a:latin typeface="Garamond" panose="02020404030301010803" pitchFamily="18" charset="0"/>
              </a:rPr>
              <a:t>from an invariable covenant for the good</a:t>
            </a:r>
          </a:p>
          <a:p>
            <a:r>
              <a:rPr lang="en-US" sz="3600" b="1" i="1" dirty="0">
                <a:solidFill>
                  <a:schemeClr val="bg1"/>
                </a:solidFill>
                <a:latin typeface="Garamond" panose="02020404030301010803" pitchFamily="18" charset="0"/>
              </a:rPr>
              <a:t>of the souls of them who are exercised </a:t>
            </a:r>
          </a:p>
          <a:p>
            <a:r>
              <a:rPr lang="en-US" sz="3600" b="1" i="1" dirty="0">
                <a:solidFill>
                  <a:schemeClr val="bg1"/>
                </a:solidFill>
                <a:latin typeface="Garamond" panose="02020404030301010803" pitchFamily="18" charset="0"/>
              </a:rPr>
              <a:t>with them. </a:t>
            </a:r>
            <a:endParaRPr lang="en-US" sz="36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25348989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0000"/>
                    </a14:imgEffect>
                  </a14:imgLayer>
                </a14:imgProps>
              </a:ext>
              <a:ext uri="{28A0092B-C50C-407E-A947-70E740481C1C}">
                <a14:useLocalDpi xmlns:a14="http://schemas.microsoft.com/office/drawing/2010/main"/>
              </a:ext>
            </a:extLst>
          </a:blip>
          <a:srcRect/>
          <a:stretch>
            <a:fillRect/>
          </a:stretch>
        </p:blipFill>
        <p:spPr bwMode="auto">
          <a:xfrm>
            <a:off x="-152399" y="-190500"/>
            <a:ext cx="12029560" cy="75437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95600" y="1638300"/>
            <a:ext cx="6019800" cy="3262432"/>
          </a:xfrm>
          <a:prstGeom prst="rect">
            <a:avLst/>
          </a:prstGeom>
          <a:noFill/>
        </p:spPr>
        <p:txBody>
          <a:bodyPr wrap="square" rtlCol="0">
            <a:spAutoFit/>
          </a:bodyPr>
          <a:lstStyle/>
          <a:p>
            <a:r>
              <a:rPr lang="en-US" sz="4400" b="1" i="1" dirty="0">
                <a:latin typeface="Garamond" panose="02020404030301010803" pitchFamily="18" charset="0"/>
              </a:rPr>
              <a:t>I </a:t>
            </a:r>
            <a:r>
              <a:rPr lang="en-US" sz="3600" b="1" i="1" dirty="0">
                <a:latin typeface="Garamond" panose="02020404030301010803" pitchFamily="18" charset="0"/>
              </a:rPr>
              <a:t>will wait for the LORD who </a:t>
            </a:r>
          </a:p>
          <a:p>
            <a:r>
              <a:rPr lang="en-US" sz="3600" b="1" i="1" dirty="0">
                <a:latin typeface="Garamond" panose="02020404030301010803" pitchFamily="18" charset="0"/>
              </a:rPr>
              <a:t>is hiding His face from the house of Jacob; I will even eagerly look  for Him </a:t>
            </a:r>
          </a:p>
          <a:p>
            <a:r>
              <a:rPr lang="en-US" sz="3600" b="1" dirty="0">
                <a:latin typeface="Garamond" panose="02020404030301010803" pitchFamily="18" charset="0"/>
              </a:rPr>
              <a:t>(Isaiah 8:17).</a:t>
            </a:r>
          </a:p>
          <a:p>
            <a:endParaRPr lang="en-US" dirty="0"/>
          </a:p>
        </p:txBody>
      </p:sp>
    </p:spTree>
    <p:extLst>
      <p:ext uri="{BB962C8B-B14F-4D97-AF65-F5344CB8AC3E}">
        <p14:creationId xmlns:p14="http://schemas.microsoft.com/office/powerpoint/2010/main" val="2085727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154984"/>
          </a:xfrm>
          <a:prstGeom prst="rect">
            <a:avLst/>
          </a:prstGeom>
          <a:noFill/>
        </p:spPr>
        <p:txBody>
          <a:bodyPr wrap="square" rtlCol="0">
            <a:spAutoFit/>
          </a:bodyPr>
          <a:lstStyle/>
          <a:p>
            <a:r>
              <a:rPr lang="en-US" sz="4800" b="1" dirty="0">
                <a:solidFill>
                  <a:schemeClr val="bg1"/>
                </a:solidFill>
                <a:latin typeface="Garamond" panose="02020404030301010803" pitchFamily="18" charset="0"/>
              </a:rPr>
              <a:t>	</a:t>
            </a:r>
            <a:r>
              <a:rPr lang="en-US" sz="4400" b="1" i="1" dirty="0">
                <a:solidFill>
                  <a:schemeClr val="bg1"/>
                </a:solidFill>
                <a:latin typeface="Garamond" panose="02020404030301010803" pitchFamily="18" charset="0"/>
              </a:rPr>
              <a:t>N</a:t>
            </a:r>
            <a:r>
              <a:rPr lang="en-US" sz="3600" b="1" i="1" dirty="0">
                <a:solidFill>
                  <a:schemeClr val="bg1"/>
                </a:solidFill>
                <a:latin typeface="Garamond" panose="02020404030301010803" pitchFamily="18" charset="0"/>
              </a:rPr>
              <a:t>ow when the soul is sensible of </a:t>
            </a:r>
          </a:p>
          <a:p>
            <a:r>
              <a:rPr lang="en-US" sz="3600" b="1" i="1" dirty="0">
                <a:solidFill>
                  <a:schemeClr val="bg1"/>
                </a:solidFill>
                <a:latin typeface="Garamond" panose="02020404030301010803" pitchFamily="18" charset="0"/>
              </a:rPr>
              <a:t>no communication of love, nor promise</a:t>
            </a:r>
          </a:p>
          <a:p>
            <a:r>
              <a:rPr lang="en-US" sz="3600" b="1" i="1" dirty="0">
                <a:solidFill>
                  <a:schemeClr val="bg1"/>
                </a:solidFill>
                <a:latin typeface="Garamond" panose="02020404030301010803" pitchFamily="18" charset="0"/>
              </a:rPr>
              <a:t>of it, then God is said to hide his face. </a:t>
            </a:r>
          </a:p>
          <a:p>
            <a:r>
              <a:rPr lang="en-US" sz="3600" b="1" i="1" dirty="0">
                <a:solidFill>
                  <a:schemeClr val="bg1"/>
                </a:solidFill>
                <a:latin typeface="Garamond" panose="02020404030301010803" pitchFamily="18" charset="0"/>
              </a:rPr>
              <a:t>what will faith do in such a case? Betake</a:t>
            </a:r>
          </a:p>
          <a:p>
            <a:r>
              <a:rPr lang="en-US" sz="3600" b="1" i="1" dirty="0">
                <a:solidFill>
                  <a:schemeClr val="bg1"/>
                </a:solidFill>
                <a:latin typeface="Garamond" panose="02020404030301010803" pitchFamily="18" charset="0"/>
              </a:rPr>
              <a:t>itself unto anything else for relief? </a:t>
            </a:r>
          </a:p>
          <a:p>
            <a:r>
              <a:rPr lang="en-US" sz="3600" b="1" i="1" dirty="0">
                <a:solidFill>
                  <a:schemeClr val="bg1"/>
                </a:solidFill>
                <a:latin typeface="Garamond" panose="02020404030301010803" pitchFamily="18" charset="0"/>
              </a:rPr>
              <a:t>“No,” </a:t>
            </a:r>
            <a:r>
              <a:rPr lang="en-US" sz="3600" b="1" i="1" dirty="0" err="1">
                <a:solidFill>
                  <a:schemeClr val="bg1"/>
                </a:solidFill>
                <a:latin typeface="Garamond" panose="02020404030301010803" pitchFamily="18" charset="0"/>
              </a:rPr>
              <a:t>saith</a:t>
            </a:r>
            <a:r>
              <a:rPr lang="en-US" sz="3600" b="1" i="1" dirty="0">
                <a:solidFill>
                  <a:schemeClr val="bg1"/>
                </a:solidFill>
                <a:latin typeface="Garamond" panose="02020404030301010803" pitchFamily="18" charset="0"/>
              </a:rPr>
              <a:t> he, “I will wait upon God, </a:t>
            </a:r>
          </a:p>
          <a:p>
            <a:r>
              <a:rPr lang="en-US" sz="3600" b="1" i="1" dirty="0">
                <a:solidFill>
                  <a:schemeClr val="bg1"/>
                </a:solidFill>
                <a:latin typeface="Garamond" panose="02020404030301010803" pitchFamily="18" charset="0"/>
              </a:rPr>
              <a:t>that </a:t>
            </a:r>
            <a:r>
              <a:rPr lang="en-US" sz="3600" b="1" i="1" dirty="0" err="1">
                <a:solidFill>
                  <a:schemeClr val="bg1"/>
                </a:solidFill>
                <a:latin typeface="Garamond" panose="02020404030301010803" pitchFamily="18" charset="0"/>
              </a:rPr>
              <a:t>hideth</a:t>
            </a:r>
            <a:r>
              <a:rPr lang="en-US" sz="3600" b="1" i="1" dirty="0">
                <a:solidFill>
                  <a:schemeClr val="bg1"/>
                </a:solidFill>
                <a:latin typeface="Garamond" panose="02020404030301010803" pitchFamily="18" charset="0"/>
              </a:rPr>
              <a:t> His face.”  </a:t>
            </a:r>
          </a:p>
        </p:txBody>
      </p:sp>
    </p:spTree>
    <p:extLst>
      <p:ext uri="{BB962C8B-B14F-4D97-AF65-F5344CB8AC3E}">
        <p14:creationId xmlns:p14="http://schemas.microsoft.com/office/powerpoint/2010/main" val="25348989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985980"/>
          </a:xfrm>
          <a:prstGeom prst="rect">
            <a:avLst/>
          </a:prstGeom>
          <a:noFill/>
        </p:spPr>
        <p:txBody>
          <a:bodyPr wrap="square" rtlCol="0">
            <a:spAutoFit/>
          </a:bodyPr>
          <a:lstStyle/>
          <a:p>
            <a:r>
              <a:rPr lang="en-US" sz="4800" b="1" dirty="0">
                <a:solidFill>
                  <a:schemeClr val="bg1"/>
                </a:solidFill>
                <a:latin typeface="Garamond" panose="02020404030301010803" pitchFamily="18" charset="0"/>
              </a:rPr>
              <a:t>	</a:t>
            </a:r>
            <a:r>
              <a:rPr lang="en-US" sz="5400" b="1" i="1" dirty="0">
                <a:solidFill>
                  <a:schemeClr val="bg1"/>
                </a:solidFill>
                <a:latin typeface="Garamond" panose="02020404030301010803" pitchFamily="18" charset="0"/>
              </a:rPr>
              <a:t>A</a:t>
            </a:r>
            <a:r>
              <a:rPr lang="en-US" sz="4400" b="1" i="1" dirty="0">
                <a:solidFill>
                  <a:schemeClr val="bg1"/>
                </a:solidFill>
                <a:latin typeface="Garamond" panose="02020404030301010803" pitchFamily="18" charset="0"/>
              </a:rPr>
              <a:t>s a traveler, when the sky </a:t>
            </a:r>
          </a:p>
          <a:p>
            <a:r>
              <a:rPr lang="en-US" sz="4400" b="1" i="1" dirty="0">
                <a:solidFill>
                  <a:schemeClr val="bg1"/>
                </a:solidFill>
                <a:latin typeface="Garamond" panose="02020404030301010803" pitchFamily="18" charset="0"/>
              </a:rPr>
              <a:t>is filled with clouds and darkness,</a:t>
            </a:r>
          </a:p>
          <a:p>
            <a:r>
              <a:rPr lang="en-US" sz="4400" b="1" i="1" dirty="0">
                <a:solidFill>
                  <a:schemeClr val="bg1"/>
                </a:solidFill>
                <a:latin typeface="Garamond" panose="02020404030301010803" pitchFamily="18" charset="0"/>
              </a:rPr>
              <a:t>tempests and storms, that are </a:t>
            </a:r>
          </a:p>
          <a:p>
            <a:r>
              <a:rPr lang="en-US" sz="4400" b="1" i="1" dirty="0">
                <a:solidFill>
                  <a:schemeClr val="bg1"/>
                </a:solidFill>
                <a:latin typeface="Garamond" panose="02020404030301010803" pitchFamily="18" charset="0"/>
              </a:rPr>
              <a:t>ready to break upon him </a:t>
            </a:r>
          </a:p>
          <a:p>
            <a:r>
              <a:rPr lang="en-US" sz="4400" b="1" i="1" dirty="0">
                <a:solidFill>
                  <a:schemeClr val="bg1"/>
                </a:solidFill>
                <a:latin typeface="Garamond" panose="02020404030301010803" pitchFamily="18" charset="0"/>
              </a:rPr>
              <a:t>everywhere, yet remembers that</a:t>
            </a:r>
          </a:p>
          <a:p>
            <a:r>
              <a:rPr lang="en-US" sz="4400" b="1" i="1" dirty="0">
                <a:solidFill>
                  <a:schemeClr val="bg1"/>
                </a:solidFill>
                <a:latin typeface="Garamond" panose="02020404030301010803" pitchFamily="18" charset="0"/>
              </a:rPr>
              <a:t>these are but interpositions, </a:t>
            </a:r>
          </a:p>
          <a:p>
            <a:r>
              <a:rPr lang="en-US" sz="4400" b="1" i="1" dirty="0">
                <a:solidFill>
                  <a:schemeClr val="bg1"/>
                </a:solidFill>
                <a:latin typeface="Garamond" panose="02020404030301010803" pitchFamily="18" charset="0"/>
              </a:rPr>
              <a:t>and the Sun is. . . </a:t>
            </a:r>
            <a:endParaRPr lang="en-US" sz="3600" b="1" i="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770147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339650"/>
          </a:xfrm>
          <a:prstGeom prst="rect">
            <a:avLst/>
          </a:prstGeom>
          <a:noFill/>
        </p:spPr>
        <p:txBody>
          <a:bodyPr wrap="square" rtlCol="0">
            <a:spAutoFit/>
          </a:bodyPr>
          <a:lstStyle/>
          <a:p>
            <a:r>
              <a:rPr lang="en-US" sz="4800" b="1" dirty="0">
                <a:solidFill>
                  <a:schemeClr val="bg1"/>
                </a:solidFill>
                <a:latin typeface="Garamond" panose="02020404030301010803" pitchFamily="18" charset="0"/>
              </a:rPr>
              <a:t>God The Saints’ Rock</a:t>
            </a:r>
          </a:p>
          <a:p>
            <a:endParaRPr lang="en-US" sz="3600" b="1" i="1" dirty="0">
              <a:solidFill>
                <a:schemeClr val="bg1"/>
              </a:solidFill>
              <a:latin typeface="Garamond" panose="02020404030301010803" pitchFamily="18" charset="0"/>
            </a:endParaRPr>
          </a:p>
          <a:p>
            <a:pPr marL="1028700" indent="-1028700">
              <a:buAutoNum type="romanUcPeriod"/>
            </a:pPr>
            <a:r>
              <a:rPr lang="en-US" sz="4800" b="1" dirty="0">
                <a:solidFill>
                  <a:schemeClr val="bg1"/>
                </a:solidFill>
                <a:latin typeface="Garamond" panose="02020404030301010803" pitchFamily="18" charset="0"/>
              </a:rPr>
              <a:t>Some Instances:</a:t>
            </a:r>
          </a:p>
          <a:p>
            <a:endParaRPr lang="en-US" sz="4800" b="1" dirty="0">
              <a:solidFill>
                <a:schemeClr val="bg1"/>
              </a:solidFill>
              <a:latin typeface="Garamond" panose="02020404030301010803" pitchFamily="18" charset="0"/>
            </a:endParaRPr>
          </a:p>
          <a:p>
            <a:r>
              <a:rPr lang="en-US" sz="4800" b="1" dirty="0">
                <a:solidFill>
                  <a:schemeClr val="bg1"/>
                </a:solidFill>
                <a:latin typeface="Garamond" panose="02020404030301010803" pitchFamily="18" charset="0"/>
              </a:rPr>
              <a:t>II	The Grounds: Whence it is</a:t>
            </a:r>
          </a:p>
          <a:p>
            <a:r>
              <a:rPr lang="en-US" sz="4800" b="1" dirty="0">
                <a:solidFill>
                  <a:schemeClr val="bg1"/>
                </a:solidFill>
                <a:latin typeface="Garamond" panose="02020404030301010803" pitchFamily="18" charset="0"/>
              </a:rPr>
              <a:t>	that faith does this.</a:t>
            </a:r>
          </a:p>
        </p:txBody>
      </p:sp>
    </p:spTree>
    <p:extLst>
      <p:ext uri="{BB962C8B-B14F-4D97-AF65-F5344CB8AC3E}">
        <p14:creationId xmlns:p14="http://schemas.microsoft.com/office/powerpoint/2010/main" val="41534658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3046988"/>
          </a:xfrm>
          <a:prstGeom prst="rect">
            <a:avLst/>
          </a:prstGeom>
          <a:noFill/>
        </p:spPr>
        <p:txBody>
          <a:bodyPr wrap="square" rtlCol="0">
            <a:spAutoFit/>
          </a:bodyPr>
          <a:lstStyle/>
          <a:p>
            <a:r>
              <a:rPr lang="en-US" sz="4800" b="1" dirty="0">
                <a:solidFill>
                  <a:schemeClr val="bg1"/>
                </a:solidFill>
                <a:latin typeface="Garamond" panose="02020404030301010803" pitchFamily="18" charset="0"/>
              </a:rPr>
              <a:t> 	</a:t>
            </a:r>
            <a:r>
              <a:rPr lang="en-US" sz="3600" b="1" dirty="0">
                <a:solidFill>
                  <a:schemeClr val="bg1"/>
                </a:solidFill>
                <a:latin typeface="Garamond" panose="02020404030301010803" pitchFamily="18" charset="0"/>
              </a:rPr>
              <a:t>1.  Because faith is able to </a:t>
            </a:r>
          </a:p>
          <a:p>
            <a:r>
              <a:rPr lang="en-US" sz="3600" b="1" dirty="0">
                <a:solidFill>
                  <a:schemeClr val="bg1"/>
                </a:solidFill>
                <a:latin typeface="Garamond" panose="02020404030301010803" pitchFamily="18" charset="0"/>
              </a:rPr>
              <a:t>distinguish between the covenant itself, </a:t>
            </a:r>
          </a:p>
          <a:p>
            <a:r>
              <a:rPr lang="en-US" sz="3600" b="1" dirty="0">
                <a:solidFill>
                  <a:schemeClr val="bg1"/>
                </a:solidFill>
                <a:latin typeface="Garamond" panose="02020404030301010803" pitchFamily="18" charset="0"/>
              </a:rPr>
              <a:t>and the administration of the covenant.</a:t>
            </a:r>
          </a:p>
          <a:p>
            <a:endParaRPr lang="en-US" sz="3600" b="1" dirty="0">
              <a:solidFill>
                <a:schemeClr val="bg1"/>
              </a:solidFill>
              <a:latin typeface="Garamond" panose="02020404030301010803" pitchFamily="18" charset="0"/>
            </a:endParaRPr>
          </a:p>
          <a:p>
            <a:r>
              <a:rPr lang="en-US" sz="3600" b="1" dirty="0">
                <a:solidFill>
                  <a:schemeClr val="bg1"/>
                </a:solidFill>
                <a:latin typeface="Garamond" panose="02020404030301010803" pitchFamily="18" charset="0"/>
              </a:rPr>
              <a:t>	</a:t>
            </a:r>
          </a:p>
        </p:txBody>
      </p:sp>
    </p:spTree>
    <p:extLst>
      <p:ext uri="{BB962C8B-B14F-4D97-AF65-F5344CB8AC3E}">
        <p14:creationId xmlns:p14="http://schemas.microsoft.com/office/powerpoint/2010/main" val="4270346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708981"/>
          </a:xfrm>
          <a:prstGeom prst="rect">
            <a:avLst/>
          </a:prstGeom>
          <a:noFill/>
        </p:spPr>
        <p:txBody>
          <a:bodyPr wrap="square" rtlCol="0">
            <a:spAutoFit/>
          </a:bodyPr>
          <a:lstStyle/>
          <a:p>
            <a:r>
              <a:rPr lang="en-US" sz="4800" b="1" dirty="0">
                <a:solidFill>
                  <a:schemeClr val="bg1"/>
                </a:solidFill>
                <a:latin typeface="Garamond" panose="02020404030301010803" pitchFamily="18" charset="0"/>
              </a:rPr>
              <a:t> 	</a:t>
            </a:r>
            <a:r>
              <a:rPr lang="en-US" sz="3600" b="1" dirty="0">
                <a:solidFill>
                  <a:schemeClr val="bg1"/>
                </a:solidFill>
                <a:latin typeface="Garamond" panose="02020404030301010803" pitchFamily="18" charset="0"/>
              </a:rPr>
              <a:t>1.  Because faith is able to </a:t>
            </a:r>
          </a:p>
          <a:p>
            <a:r>
              <a:rPr lang="en-US" sz="3600" b="1" dirty="0">
                <a:solidFill>
                  <a:schemeClr val="bg1"/>
                </a:solidFill>
                <a:latin typeface="Garamond" panose="02020404030301010803" pitchFamily="18" charset="0"/>
              </a:rPr>
              <a:t>distinguish between the covenant itself, </a:t>
            </a:r>
          </a:p>
          <a:p>
            <a:r>
              <a:rPr lang="en-US" sz="3600" b="1" dirty="0">
                <a:solidFill>
                  <a:schemeClr val="bg1"/>
                </a:solidFill>
                <a:latin typeface="Garamond" panose="02020404030301010803" pitchFamily="18" charset="0"/>
              </a:rPr>
              <a:t>and the administration of the covenant.</a:t>
            </a:r>
          </a:p>
          <a:p>
            <a:endParaRPr lang="en-US" sz="3600" b="1" dirty="0">
              <a:solidFill>
                <a:schemeClr val="bg1"/>
              </a:solidFill>
              <a:latin typeface="Garamond" panose="02020404030301010803" pitchFamily="18" charset="0"/>
            </a:endParaRPr>
          </a:p>
          <a:p>
            <a:r>
              <a:rPr lang="en-US" sz="3600" b="1" dirty="0">
                <a:solidFill>
                  <a:schemeClr val="bg1"/>
                </a:solidFill>
                <a:latin typeface="Garamond" panose="02020404030301010803" pitchFamily="18" charset="0"/>
              </a:rPr>
              <a:t>	2.  Because faith will act thus </a:t>
            </a:r>
          </a:p>
          <a:p>
            <a:r>
              <a:rPr lang="en-US" sz="3600" b="1" dirty="0">
                <a:solidFill>
                  <a:schemeClr val="bg1"/>
                </a:solidFill>
                <a:latin typeface="Garamond" panose="02020404030301010803" pitchFamily="18" charset="0"/>
              </a:rPr>
              <a:t>naturally. It is the principle of the</a:t>
            </a:r>
          </a:p>
          <a:p>
            <a:r>
              <a:rPr lang="en-US" sz="3600" b="1" dirty="0">
                <a:solidFill>
                  <a:schemeClr val="bg1"/>
                </a:solidFill>
                <a:latin typeface="Garamond" panose="02020404030301010803" pitchFamily="18" charset="0"/>
              </a:rPr>
              <a:t>new nature in us, that came from </a:t>
            </a:r>
          </a:p>
          <a:p>
            <a:r>
              <a:rPr lang="en-US" sz="3600" b="1" dirty="0">
                <a:solidFill>
                  <a:schemeClr val="bg1"/>
                </a:solidFill>
                <a:latin typeface="Garamond" panose="02020404030301010803" pitchFamily="18" charset="0"/>
              </a:rPr>
              <a:t>God. </a:t>
            </a:r>
          </a:p>
        </p:txBody>
      </p:sp>
    </p:spTree>
    <p:extLst>
      <p:ext uri="{BB962C8B-B14F-4D97-AF65-F5344CB8AC3E}">
        <p14:creationId xmlns:p14="http://schemas.microsoft.com/office/powerpoint/2010/main" val="1236838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708981"/>
          </a:xfrm>
          <a:prstGeom prst="rect">
            <a:avLst/>
          </a:prstGeom>
          <a:noFill/>
        </p:spPr>
        <p:txBody>
          <a:bodyPr wrap="square" rtlCol="0">
            <a:spAutoFit/>
          </a:bodyPr>
          <a:lstStyle/>
          <a:p>
            <a:r>
              <a:rPr lang="en-US" sz="4800" b="1" dirty="0">
                <a:solidFill>
                  <a:schemeClr val="bg1"/>
                </a:solidFill>
                <a:latin typeface="Garamond" panose="02020404030301010803" pitchFamily="18" charset="0"/>
              </a:rPr>
              <a:t> 	</a:t>
            </a:r>
            <a:r>
              <a:rPr lang="en-US" sz="3600" b="1" dirty="0">
                <a:solidFill>
                  <a:schemeClr val="bg1"/>
                </a:solidFill>
                <a:latin typeface="Garamond" panose="02020404030301010803" pitchFamily="18" charset="0"/>
              </a:rPr>
              <a:t>2.  Because faith will act thus </a:t>
            </a:r>
          </a:p>
          <a:p>
            <a:r>
              <a:rPr lang="en-US" sz="3600" b="1" dirty="0">
                <a:solidFill>
                  <a:schemeClr val="bg1"/>
                </a:solidFill>
                <a:latin typeface="Garamond" panose="02020404030301010803" pitchFamily="18" charset="0"/>
              </a:rPr>
              <a:t>naturally. It is the principle of the</a:t>
            </a:r>
          </a:p>
          <a:p>
            <a:r>
              <a:rPr lang="en-US" sz="3600" b="1" dirty="0">
                <a:solidFill>
                  <a:schemeClr val="bg1"/>
                </a:solidFill>
                <a:latin typeface="Garamond" panose="02020404030301010803" pitchFamily="18" charset="0"/>
              </a:rPr>
              <a:t>new nature in us, that came from </a:t>
            </a:r>
          </a:p>
          <a:p>
            <a:r>
              <a:rPr lang="en-US" sz="3600" b="1" dirty="0">
                <a:solidFill>
                  <a:schemeClr val="bg1"/>
                </a:solidFill>
                <a:latin typeface="Garamond" panose="02020404030301010803" pitchFamily="18" charset="0"/>
              </a:rPr>
              <a:t>God. </a:t>
            </a:r>
          </a:p>
          <a:p>
            <a:endParaRPr lang="en-US" sz="3600" b="1" dirty="0">
              <a:solidFill>
                <a:schemeClr val="bg1"/>
              </a:solidFill>
              <a:latin typeface="Garamond" panose="02020404030301010803" pitchFamily="18" charset="0"/>
            </a:endParaRPr>
          </a:p>
          <a:p>
            <a:r>
              <a:rPr lang="en-US" sz="3600" b="1" dirty="0">
                <a:solidFill>
                  <a:schemeClr val="bg1"/>
                </a:solidFill>
                <a:latin typeface="Garamond" panose="02020404030301010803" pitchFamily="18" charset="0"/>
              </a:rPr>
              <a:t>	(1) Evangelical faith has a </a:t>
            </a:r>
          </a:p>
          <a:p>
            <a:r>
              <a:rPr lang="en-US" sz="3600" b="1" dirty="0">
                <a:solidFill>
                  <a:schemeClr val="bg1"/>
                </a:solidFill>
                <a:latin typeface="Garamond" panose="02020404030301010803" pitchFamily="18" charset="0"/>
              </a:rPr>
              <a:t>	natural tendency to flee to</a:t>
            </a:r>
          </a:p>
          <a:p>
            <a:r>
              <a:rPr lang="en-US" sz="3600" b="1" dirty="0">
                <a:solidFill>
                  <a:schemeClr val="bg1"/>
                </a:solidFill>
                <a:latin typeface="Garamond" panose="02020404030301010803" pitchFamily="18" charset="0"/>
              </a:rPr>
              <a:t>	Christ.</a:t>
            </a:r>
          </a:p>
        </p:txBody>
      </p:sp>
    </p:spTree>
    <p:extLst>
      <p:ext uri="{BB962C8B-B14F-4D97-AF65-F5344CB8AC3E}">
        <p14:creationId xmlns:p14="http://schemas.microsoft.com/office/powerpoint/2010/main" val="3910286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Related imag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a:ext>
            </a:extLst>
          </a:blip>
          <a:srcRect/>
          <a:stretch>
            <a:fillRect/>
          </a:stretch>
        </p:blipFill>
        <p:spPr bwMode="auto">
          <a:xfrm>
            <a:off x="-990600" y="-3467100"/>
            <a:ext cx="19050000" cy="118967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571500"/>
            <a:ext cx="12649200" cy="4339650"/>
          </a:xfrm>
          <a:prstGeom prst="rect">
            <a:avLst/>
          </a:prstGeom>
          <a:noFill/>
        </p:spPr>
        <p:txBody>
          <a:bodyPr wrap="square" rtlCol="0">
            <a:spAutoFit/>
          </a:bodyPr>
          <a:lstStyle/>
          <a:p>
            <a:r>
              <a:rPr lang="en-US" sz="4800" b="1" i="1" dirty="0">
                <a:latin typeface="Garamond" panose="02020404030301010803" pitchFamily="18" charset="0"/>
              </a:rPr>
              <a:t>. . . who through Him are </a:t>
            </a:r>
          </a:p>
          <a:p>
            <a:r>
              <a:rPr lang="en-US" sz="4800" b="1" i="1" dirty="0">
                <a:latin typeface="Garamond" panose="02020404030301010803" pitchFamily="18" charset="0"/>
              </a:rPr>
              <a:t>believers in God, who raised </a:t>
            </a:r>
          </a:p>
          <a:p>
            <a:r>
              <a:rPr lang="en-US" sz="4800" b="1" i="1" dirty="0">
                <a:latin typeface="Garamond" panose="02020404030301010803" pitchFamily="18" charset="0"/>
              </a:rPr>
              <a:t>Him from the dead and gave </a:t>
            </a:r>
          </a:p>
          <a:p>
            <a:r>
              <a:rPr lang="en-US" sz="4800" b="1" i="1" dirty="0">
                <a:latin typeface="Garamond" panose="02020404030301010803" pitchFamily="18" charset="0"/>
              </a:rPr>
              <a:t>Him glory, so that your faith </a:t>
            </a:r>
          </a:p>
          <a:p>
            <a:r>
              <a:rPr lang="en-US" sz="4800" b="1" i="1" dirty="0">
                <a:latin typeface="Garamond" panose="02020404030301010803" pitchFamily="18" charset="0"/>
              </a:rPr>
              <a:t>and hope are in God.</a:t>
            </a:r>
          </a:p>
          <a:p>
            <a:r>
              <a:rPr lang="en-US" sz="3600" b="1" i="1" dirty="0">
                <a:latin typeface="Garamond" panose="02020404030301010803" pitchFamily="18" charset="0"/>
              </a:rPr>
              <a:t>			             </a:t>
            </a:r>
            <a:r>
              <a:rPr lang="en-US" sz="3600" b="1" dirty="0">
                <a:latin typeface="Garamond" panose="02020404030301010803" pitchFamily="18" charset="0"/>
              </a:rPr>
              <a:t>--I Peter 1:21</a:t>
            </a:r>
          </a:p>
        </p:txBody>
      </p:sp>
    </p:spTree>
    <p:extLst>
      <p:ext uri="{BB962C8B-B14F-4D97-AF65-F5344CB8AC3E}">
        <p14:creationId xmlns:p14="http://schemas.microsoft.com/office/powerpoint/2010/main" val="3933808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3600986"/>
          </a:xfrm>
          <a:prstGeom prst="rect">
            <a:avLst/>
          </a:prstGeom>
          <a:noFill/>
        </p:spPr>
        <p:txBody>
          <a:bodyPr wrap="square" rtlCol="0">
            <a:spAutoFit/>
          </a:bodyPr>
          <a:lstStyle/>
          <a:p>
            <a:r>
              <a:rPr lang="en-US" sz="4800" b="1" i="1" dirty="0">
                <a:solidFill>
                  <a:schemeClr val="bg1"/>
                </a:solidFill>
                <a:latin typeface="Garamond" panose="02020404030301010803" pitchFamily="18" charset="0"/>
              </a:rPr>
              <a:t>	W</a:t>
            </a:r>
            <a:r>
              <a:rPr lang="en-US" sz="3600" b="1" i="1" dirty="0">
                <a:solidFill>
                  <a:schemeClr val="bg1"/>
                </a:solidFill>
                <a:latin typeface="Garamond" panose="02020404030301010803" pitchFamily="18" charset="0"/>
              </a:rPr>
              <a:t>hen many a poor soul hath the</a:t>
            </a:r>
          </a:p>
          <a:p>
            <a:r>
              <a:rPr lang="en-US" sz="3600" b="1" i="1" dirty="0">
                <a:solidFill>
                  <a:schemeClr val="bg1"/>
                </a:solidFill>
                <a:latin typeface="Garamond" panose="02020404030301010803" pitchFamily="18" charset="0"/>
              </a:rPr>
              <a:t>knife at the throat of all his consolations, </a:t>
            </a:r>
          </a:p>
          <a:p>
            <a:r>
              <a:rPr lang="en-US" sz="3600" b="1" i="1" dirty="0">
                <a:solidFill>
                  <a:schemeClr val="bg1"/>
                </a:solidFill>
                <a:latin typeface="Garamond" panose="02020404030301010803" pitchFamily="18" charset="0"/>
              </a:rPr>
              <a:t>ready to die away, he hears a voice </a:t>
            </a:r>
          </a:p>
          <a:p>
            <a:r>
              <a:rPr lang="en-US" sz="3600" b="1" i="1" dirty="0">
                <a:solidFill>
                  <a:schemeClr val="bg1"/>
                </a:solidFill>
                <a:latin typeface="Garamond" panose="02020404030301010803" pitchFamily="18" charset="0"/>
              </a:rPr>
              <a:t>behind him, that makes him look and </a:t>
            </a:r>
          </a:p>
          <a:p>
            <a:r>
              <a:rPr lang="en-US" sz="3600" b="1" i="1" dirty="0">
                <a:solidFill>
                  <a:schemeClr val="bg1"/>
                </a:solidFill>
                <a:latin typeface="Garamond" panose="02020404030301010803" pitchFamily="18" charset="0"/>
              </a:rPr>
              <a:t>see Christ provided for him, as a </a:t>
            </a:r>
          </a:p>
          <a:p>
            <a:r>
              <a:rPr lang="en-US" sz="3600" b="1" i="1" dirty="0">
                <a:solidFill>
                  <a:schemeClr val="bg1"/>
                </a:solidFill>
                <a:latin typeface="Garamond" panose="02020404030301010803" pitchFamily="18" charset="0"/>
              </a:rPr>
              <a:t>substituted sacrifice in his room. </a:t>
            </a:r>
            <a:endParaRPr lang="en-US" sz="4800" b="1" i="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2534898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536222"/>
            <a:ext cx="1870076" cy="232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1" y="825501"/>
            <a:ext cx="11112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000" b="1" dirty="0">
                <a:solidFill>
                  <a:schemeClr val="bg1"/>
                </a:solidFill>
                <a:latin typeface="Aleo Light" charset="0"/>
                <a:ea typeface="Aleo Light" charset="0"/>
                <a:cs typeface="Aleo Light" charset="0"/>
              </a:rPr>
              <a:t> </a:t>
            </a:r>
            <a:r>
              <a:rPr lang="en-US" altLang="x-none" sz="6000" b="1" dirty="0">
                <a:solidFill>
                  <a:schemeClr val="bg1"/>
                </a:solidFill>
                <a:latin typeface="Aleo Light" charset="0"/>
                <a:ea typeface="Aleo Light" charset="0"/>
                <a:cs typeface="Aleo Light" charset="0"/>
              </a:rPr>
              <a:t>38</a:t>
            </a:r>
          </a:p>
        </p:txBody>
      </p:sp>
      <p:sp>
        <p:nvSpPr>
          <p:cNvPr id="24579" name="Rectangle 7"/>
          <p:cNvSpPr>
            <a:spLocks noChangeArrowheads="1"/>
          </p:cNvSpPr>
          <p:nvPr/>
        </p:nvSpPr>
        <p:spPr bwMode="auto">
          <a:xfrm>
            <a:off x="1338944" y="627791"/>
            <a:ext cx="7424057" cy="468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800" b="1" dirty="0">
                <a:solidFill>
                  <a:srgbClr val="5C8F6A"/>
                </a:solidFill>
                <a:latin typeface="Aleo Light" charset="0"/>
              </a:rPr>
              <a:t>How does Christ execute the office of a prophet</a:t>
            </a:r>
            <a:r>
              <a:rPr lang="en-US" altLang="x-none" sz="2800" b="1" dirty="0">
                <a:solidFill>
                  <a:srgbClr val="5C8F6A"/>
                </a:solidFill>
                <a:latin typeface="Aleo Light" charset="0"/>
              </a:rPr>
              <a:t>?</a:t>
            </a:r>
          </a:p>
          <a:p>
            <a:endParaRPr lang="en-US" sz="1600" dirty="0">
              <a:latin typeface="Myriad Pro" charset="0"/>
              <a:ea typeface="Myriad Pro" charset="0"/>
              <a:cs typeface="Myriad Pro" charset="0"/>
            </a:endParaRPr>
          </a:p>
          <a:p>
            <a:r>
              <a:rPr lang="en-US" dirty="0">
                <a:latin typeface="Myriad Pro" charset="0"/>
              </a:rPr>
              <a:t>God, after He spoke long ago to the fathers in the prophets in many portions and many ways, in these last days has spoken to us in His Son . . . (NASB; Heb. 1:1-2a).</a:t>
            </a:r>
          </a:p>
          <a:p>
            <a:endParaRPr lang="en-US" dirty="0">
              <a:latin typeface="Myriad Pro" charset="0"/>
            </a:endParaRPr>
          </a:p>
          <a:p>
            <a:r>
              <a:rPr lang="en-US" dirty="0">
                <a:latin typeface="Myriad Pro" charset="0"/>
              </a:rPr>
              <a:t>No one has seen God at any time; the only begotten God who is in the bosom of the Father, He has explained </a:t>
            </a:r>
            <a:r>
              <a:rPr lang="en-US" i="1" dirty="0">
                <a:latin typeface="Myriad Pro" charset="0"/>
              </a:rPr>
              <a:t>Him</a:t>
            </a:r>
            <a:r>
              <a:rPr lang="en-US" dirty="0">
                <a:latin typeface="Myriad Pro" charset="0"/>
              </a:rPr>
              <a:t> </a:t>
            </a:r>
          </a:p>
          <a:p>
            <a:r>
              <a:rPr lang="en-US" dirty="0">
                <a:latin typeface="Myriad Pro" charset="0"/>
              </a:rPr>
              <a:t>(NASB; John 1:18).  </a:t>
            </a:r>
          </a:p>
          <a:p>
            <a:endParaRPr lang="en-US" dirty="0">
              <a:latin typeface="Myriad Pro" charset="0"/>
            </a:endParaRPr>
          </a:p>
          <a:p>
            <a:r>
              <a:rPr lang="en-US" dirty="0">
                <a:latin typeface="Myriad Pro" charset="0"/>
              </a:rPr>
              <a:t>. . . all things that I have heard from My Father I have made known to you (NASB; John 15:15b).</a:t>
            </a:r>
          </a:p>
          <a:p>
            <a:endParaRPr lang="en-US" dirty="0">
              <a:latin typeface="Myriad Pro" charset="0"/>
            </a:endParaRPr>
          </a:p>
          <a:p>
            <a:r>
              <a:rPr lang="en-US" dirty="0">
                <a:latin typeface="Myriad Pro" charset="0"/>
              </a:rPr>
              <a:t>John 16:7-15</a:t>
            </a:r>
            <a:endParaRPr lang="en-US" dirty="0">
              <a:latin typeface="Myriad Pro" charset="0"/>
              <a:ea typeface="Myriad Pro" charset="0"/>
              <a:cs typeface="Myriad Pro" charset="0"/>
            </a:endParaRPr>
          </a:p>
          <a:p>
            <a:endParaRPr lang="en-US" sz="800" dirty="0">
              <a:latin typeface="Myriad Pro" charset="0"/>
              <a:ea typeface="Myriad Pro" charset="0"/>
              <a:cs typeface="Myriad Pro" charset="0"/>
            </a:endParaRPr>
          </a:p>
        </p:txBody>
      </p:sp>
    </p:spTree>
    <p:extLst>
      <p:ext uri="{BB962C8B-B14F-4D97-AF65-F5344CB8AC3E}">
        <p14:creationId xmlns:p14="http://schemas.microsoft.com/office/powerpoint/2010/main" val="4289142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2492990"/>
          </a:xfrm>
          <a:prstGeom prst="rect">
            <a:avLst/>
          </a:prstGeom>
          <a:noFill/>
        </p:spPr>
        <p:txBody>
          <a:bodyPr wrap="square" rtlCol="0">
            <a:spAutoFit/>
          </a:bodyPr>
          <a:lstStyle/>
          <a:p>
            <a:r>
              <a:rPr lang="en-US" sz="4800" b="1" i="1" dirty="0">
                <a:solidFill>
                  <a:schemeClr val="bg1"/>
                </a:solidFill>
                <a:latin typeface="Garamond" panose="02020404030301010803" pitchFamily="18" charset="0"/>
              </a:rPr>
              <a:t>	W</a:t>
            </a:r>
            <a:r>
              <a:rPr lang="en-US" sz="3600" b="1" i="1" dirty="0">
                <a:solidFill>
                  <a:schemeClr val="bg1"/>
                </a:solidFill>
                <a:latin typeface="Garamond" panose="02020404030301010803" pitchFamily="18" charset="0"/>
              </a:rPr>
              <a:t>here there is but the least faith,</a:t>
            </a:r>
          </a:p>
          <a:p>
            <a:r>
              <a:rPr lang="en-US" sz="3600" b="1" i="1" dirty="0">
                <a:solidFill>
                  <a:schemeClr val="bg1"/>
                </a:solidFill>
                <a:latin typeface="Garamond" panose="02020404030301010803" pitchFamily="18" charset="0"/>
              </a:rPr>
              <a:t>it will have relief in this, that Christ</a:t>
            </a:r>
          </a:p>
          <a:p>
            <a:r>
              <a:rPr lang="en-US" sz="3600" b="1" i="1" dirty="0">
                <a:solidFill>
                  <a:schemeClr val="bg1"/>
                </a:solidFill>
                <a:latin typeface="Garamond" panose="02020404030301010803" pitchFamily="18" charset="0"/>
              </a:rPr>
              <a:t>was substituted in its room against all</a:t>
            </a:r>
          </a:p>
          <a:p>
            <a:r>
              <a:rPr lang="en-US" sz="3600" b="1" i="1" dirty="0">
                <a:solidFill>
                  <a:schemeClr val="bg1"/>
                </a:solidFill>
                <a:latin typeface="Garamond" panose="02020404030301010803" pitchFamily="18" charset="0"/>
              </a:rPr>
              <a:t>real indignation and wrath from God. </a:t>
            </a:r>
            <a:endParaRPr lang="en-US" sz="4800" b="1" i="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266829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524315"/>
          </a:xfrm>
          <a:prstGeom prst="rect">
            <a:avLst/>
          </a:prstGeom>
          <a:noFill/>
        </p:spPr>
        <p:txBody>
          <a:bodyPr wrap="square" rtlCol="0">
            <a:spAutoFit/>
          </a:bodyPr>
          <a:lstStyle/>
          <a:p>
            <a:r>
              <a:rPr lang="en-US" sz="4800" b="1" dirty="0">
                <a:solidFill>
                  <a:schemeClr val="bg1"/>
                </a:solidFill>
                <a:latin typeface="Garamond" panose="02020404030301010803" pitchFamily="18" charset="0"/>
              </a:rPr>
              <a:t>God The Saints’ Rock</a:t>
            </a:r>
          </a:p>
          <a:p>
            <a:endParaRPr lang="en-US" sz="4800" b="1" dirty="0">
              <a:solidFill>
                <a:schemeClr val="bg1"/>
              </a:solidFill>
              <a:latin typeface="Garamond" panose="02020404030301010803" pitchFamily="18" charset="0"/>
            </a:endParaRPr>
          </a:p>
          <a:p>
            <a:r>
              <a:rPr lang="en-US" sz="4800" b="1" i="1" dirty="0">
                <a:solidFill>
                  <a:schemeClr val="bg1"/>
                </a:solidFill>
                <a:latin typeface="Garamond" panose="02020404030301010803" pitchFamily="18" charset="0"/>
              </a:rPr>
              <a:t>	</a:t>
            </a:r>
            <a:r>
              <a:rPr lang="en-US" sz="3600" b="1" i="1" dirty="0">
                <a:solidFill>
                  <a:schemeClr val="bg1"/>
                </a:solidFill>
                <a:latin typeface="Garamond" panose="02020404030301010803" pitchFamily="18" charset="0"/>
              </a:rPr>
              <a:t>From the end of the earth will I cry </a:t>
            </a:r>
          </a:p>
          <a:p>
            <a:r>
              <a:rPr lang="en-US" sz="3600" b="1" i="1" dirty="0">
                <a:solidFill>
                  <a:schemeClr val="bg1"/>
                </a:solidFill>
                <a:latin typeface="Garamond" panose="02020404030301010803" pitchFamily="18" charset="0"/>
              </a:rPr>
              <a:t>to thee, when my heart is overwhelmed:</a:t>
            </a:r>
          </a:p>
          <a:p>
            <a:r>
              <a:rPr lang="en-US" sz="3600" b="1" i="1" dirty="0">
                <a:solidFill>
                  <a:schemeClr val="bg1"/>
                </a:solidFill>
                <a:latin typeface="Garamond" panose="02020404030301010803" pitchFamily="18" charset="0"/>
              </a:rPr>
              <a:t>Lead me to the rock that is higher than I.</a:t>
            </a:r>
          </a:p>
          <a:p>
            <a:endParaRPr lang="en-US" sz="3600" b="1" i="1" dirty="0">
              <a:solidFill>
                <a:schemeClr val="bg1"/>
              </a:solidFill>
              <a:latin typeface="Garamond" panose="02020404030301010803" pitchFamily="18" charset="0"/>
            </a:endParaRPr>
          </a:p>
          <a:p>
            <a:r>
              <a:rPr lang="en-US" sz="3600" b="1" i="1" dirty="0">
                <a:solidFill>
                  <a:schemeClr val="bg1"/>
                </a:solidFill>
                <a:latin typeface="Garamond" panose="02020404030301010803" pitchFamily="18" charset="0"/>
              </a:rPr>
              <a:t>					</a:t>
            </a:r>
            <a:r>
              <a:rPr lang="en-US" sz="3600" b="1" dirty="0">
                <a:solidFill>
                  <a:schemeClr val="bg1"/>
                </a:solidFill>
                <a:latin typeface="Garamond" panose="02020404030301010803" pitchFamily="18" charset="0"/>
              </a:rPr>
              <a:t>Psalm 61:2</a:t>
            </a:r>
          </a:p>
        </p:txBody>
      </p:sp>
    </p:spTree>
    <p:extLst>
      <p:ext uri="{BB962C8B-B14F-4D97-AF65-F5344CB8AC3E}">
        <p14:creationId xmlns:p14="http://schemas.microsoft.com/office/powerpoint/2010/main" val="7161566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antique English journa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1" y="-1249362"/>
            <a:ext cx="16533393" cy="7853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254000"/>
            <a:ext cx="9601200" cy="4893647"/>
          </a:xfrm>
          <a:prstGeom prst="rect">
            <a:avLst/>
          </a:prstGeom>
          <a:noFill/>
        </p:spPr>
        <p:txBody>
          <a:bodyPr wrap="square" rtlCol="0">
            <a:spAutoFit/>
          </a:bodyPr>
          <a:lstStyle/>
          <a:p>
            <a:r>
              <a:rPr lang="en-US" sz="4800" b="1" dirty="0">
                <a:solidFill>
                  <a:schemeClr val="bg1"/>
                </a:solidFill>
                <a:latin typeface="Garamond" panose="02020404030301010803" pitchFamily="18" charset="0"/>
              </a:rPr>
              <a:t>God The Saints’ Rock</a:t>
            </a:r>
          </a:p>
          <a:p>
            <a:r>
              <a:rPr lang="en-US" sz="4800" b="1" i="1" dirty="0">
                <a:solidFill>
                  <a:schemeClr val="bg1"/>
                </a:solidFill>
                <a:latin typeface="Garamond" panose="02020404030301010803" pitchFamily="18" charset="0"/>
              </a:rPr>
              <a:t>	</a:t>
            </a:r>
            <a:r>
              <a:rPr lang="en-US" sz="3600" b="1" i="1" dirty="0">
                <a:solidFill>
                  <a:schemeClr val="bg1"/>
                </a:solidFill>
                <a:latin typeface="Garamond" panose="02020404030301010803" pitchFamily="18" charset="0"/>
              </a:rPr>
              <a:t>In the most overwhelming, </a:t>
            </a:r>
          </a:p>
          <a:p>
            <a:r>
              <a:rPr lang="en-US" sz="3600" b="1" i="1" dirty="0">
                <a:solidFill>
                  <a:schemeClr val="bg1"/>
                </a:solidFill>
                <a:latin typeface="Garamond" panose="02020404030301010803" pitchFamily="18" charset="0"/>
              </a:rPr>
              <a:t>calamitous distresses. . . faith still </a:t>
            </a:r>
          </a:p>
          <a:p>
            <a:r>
              <a:rPr lang="en-US" sz="3600" b="1" i="1" dirty="0">
                <a:solidFill>
                  <a:schemeClr val="bg1"/>
                </a:solidFill>
                <a:latin typeface="Garamond" panose="02020404030301010803" pitchFamily="18" charset="0"/>
              </a:rPr>
              <a:t>eyes a reserve in God, and delights</a:t>
            </a:r>
          </a:p>
          <a:p>
            <a:r>
              <a:rPr lang="en-US" sz="3600" b="1" i="1" dirty="0">
                <a:solidFill>
                  <a:schemeClr val="bg1"/>
                </a:solidFill>
                <a:latin typeface="Garamond" panose="02020404030301010803" pitchFamily="18" charset="0"/>
              </a:rPr>
              <a:t>to break through all to come to him, </a:t>
            </a:r>
          </a:p>
          <a:p>
            <a:r>
              <a:rPr lang="en-US" sz="3600" b="1" i="1" dirty="0">
                <a:solidFill>
                  <a:schemeClr val="bg1"/>
                </a:solidFill>
                <a:latin typeface="Garamond" panose="02020404030301010803" pitchFamily="18" charset="0"/>
              </a:rPr>
              <a:t>though, at the same time, </a:t>
            </a:r>
            <a:r>
              <a:rPr lang="en-US" sz="3600" b="1" i="1" u="sng" dirty="0">
                <a:solidFill>
                  <a:schemeClr val="bg1"/>
                </a:solidFill>
                <a:latin typeface="Garamond" panose="02020404030301010803" pitchFamily="18" charset="0"/>
              </a:rPr>
              <a:t>it looks </a:t>
            </a:r>
          </a:p>
          <a:p>
            <a:r>
              <a:rPr lang="en-US" sz="3600" b="1" i="1" u="sng" dirty="0">
                <a:solidFill>
                  <a:schemeClr val="bg1"/>
                </a:solidFill>
                <a:latin typeface="Garamond" panose="02020404030301010803" pitchFamily="18" charset="0"/>
              </a:rPr>
              <a:t>upon God as the author of those </a:t>
            </a:r>
          </a:p>
          <a:p>
            <a:r>
              <a:rPr lang="en-US" sz="3600" b="1" i="1" u="sng" dirty="0">
                <a:solidFill>
                  <a:schemeClr val="bg1"/>
                </a:solidFill>
                <a:latin typeface="Garamond" panose="02020404030301010803" pitchFamily="18" charset="0"/>
              </a:rPr>
              <a:t>calamities. </a:t>
            </a:r>
          </a:p>
        </p:txBody>
      </p:sp>
    </p:spTree>
    <p:extLst>
      <p:ext uri="{BB962C8B-B14F-4D97-AF65-F5344CB8AC3E}">
        <p14:creationId xmlns:p14="http://schemas.microsoft.com/office/powerpoint/2010/main" val="54781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C79F4C4-5615-4CC9-A9D6-47B655B85B80}"/>
              </a:ext>
            </a:extLst>
          </p:cNvPr>
          <p:cNvGraphicFramePr>
            <a:graphicFrameLocks noChangeAspect="1"/>
          </p:cNvGraphicFramePr>
          <p:nvPr>
            <p:extLst/>
          </p:nvPr>
        </p:nvGraphicFramePr>
        <p:xfrm>
          <a:off x="0" y="0"/>
          <a:ext cx="9220200" cy="5715000"/>
        </p:xfrm>
        <a:graphic>
          <a:graphicData uri="http://schemas.openxmlformats.org/presentationml/2006/ole">
            <mc:AlternateContent xmlns:mc="http://schemas.openxmlformats.org/markup-compatibility/2006">
              <mc:Choice xmlns:v="urn:schemas-microsoft-com:vml" Requires="v">
                <p:oleObj spid="_x0000_s44038" name="Image" r:id="rId3" imgW="9142560" imgH="6856920" progId="Photoshop.Image.13">
                  <p:embed/>
                </p:oleObj>
              </mc:Choice>
              <mc:Fallback>
                <p:oleObj name="Image" r:id="rId3" imgW="9142560" imgH="6856920" progId="Photoshop.Image.13">
                  <p:embed/>
                  <p:pic>
                    <p:nvPicPr>
                      <p:cNvPr id="0" name=""/>
                      <p:cNvPicPr/>
                      <p:nvPr/>
                    </p:nvPicPr>
                    <p:blipFill>
                      <a:blip r:embed="rId4"/>
                      <a:stretch>
                        <a:fillRect/>
                      </a:stretch>
                    </p:blipFill>
                    <p:spPr>
                      <a:xfrm>
                        <a:off x="0" y="0"/>
                        <a:ext cx="9220200" cy="5715000"/>
                      </a:xfrm>
                      <a:prstGeom prst="rect">
                        <a:avLst/>
                      </a:prstGeom>
                    </p:spPr>
                  </p:pic>
                </p:oleObj>
              </mc:Fallback>
            </mc:AlternateContent>
          </a:graphicData>
        </a:graphic>
      </p:graphicFrame>
      <p:sp>
        <p:nvSpPr>
          <p:cNvPr id="3" name="Rectangle 3"/>
          <p:cNvSpPr>
            <a:spLocks noChangeArrowheads="1"/>
          </p:cNvSpPr>
          <p:nvPr/>
        </p:nvSpPr>
        <p:spPr bwMode="auto">
          <a:xfrm>
            <a:off x="914400" y="994834"/>
            <a:ext cx="6400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dirty="0">
                <a:solidFill>
                  <a:schemeClr val="bg1"/>
                </a:solidFill>
                <a:latin typeface="Aleo Light" charset="0"/>
              </a:rPr>
              <a:t>Christ executes the office of a prophet in revealing to us, by His Word and Spirit, </a:t>
            </a:r>
          </a:p>
          <a:p>
            <a:r>
              <a:rPr lang="en-US" sz="2400" b="1" dirty="0">
                <a:solidFill>
                  <a:schemeClr val="bg1"/>
                </a:solidFill>
                <a:latin typeface="Aleo Light" charset="0"/>
              </a:rPr>
              <a:t>the will of God for our salvation. </a:t>
            </a:r>
          </a:p>
          <a:p>
            <a:endParaRPr lang="en-US" sz="2400" b="1" dirty="0">
              <a:solidFill>
                <a:schemeClr val="bg1"/>
              </a:solidFill>
              <a:latin typeface="Aleo Light" charset="0"/>
            </a:endParaRPr>
          </a:p>
          <a:p>
            <a:r>
              <a:rPr lang="en-US" sz="2400" dirty="0">
                <a:solidFill>
                  <a:schemeClr val="bg1"/>
                </a:solidFill>
                <a:latin typeface="Aleo Light" charset="0"/>
              </a:rPr>
              <a:t>(</a:t>
            </a:r>
            <a:r>
              <a:rPr lang="en-US" sz="2400" i="1" dirty="0">
                <a:solidFill>
                  <a:schemeClr val="bg1"/>
                </a:solidFill>
                <a:latin typeface="Aleo Light" charset="0"/>
              </a:rPr>
              <a:t>Westminster Shorter Catechism, </a:t>
            </a:r>
            <a:r>
              <a:rPr lang="en-US" sz="2400" dirty="0">
                <a:solidFill>
                  <a:schemeClr val="bg1"/>
                </a:solidFill>
                <a:latin typeface="Aleo Light" charset="0"/>
              </a:rPr>
              <a:t>Q. 24</a:t>
            </a:r>
            <a:r>
              <a:rPr lang="en-US" sz="2400" b="1" dirty="0">
                <a:solidFill>
                  <a:schemeClr val="bg1"/>
                </a:solidFill>
                <a:latin typeface="Aleo Light" charset="0"/>
              </a:rPr>
              <a:t>)</a:t>
            </a:r>
          </a:p>
          <a:p>
            <a:endParaRPr lang="en-US" sz="2400" b="1" dirty="0">
              <a:solidFill>
                <a:schemeClr val="bg1"/>
              </a:solidFill>
              <a:latin typeface="Aleo Light" charset="0"/>
            </a:endParaRPr>
          </a:p>
          <a:p>
            <a:endParaRPr lang="en-US" sz="2400" b="1" dirty="0">
              <a:solidFill>
                <a:schemeClr val="bg1"/>
              </a:solidFill>
              <a:latin typeface="Aleo Light" charset="0"/>
            </a:endParaRPr>
          </a:p>
          <a:p>
            <a:endParaRPr lang="en-US" sz="2400" b="1" dirty="0">
              <a:solidFill>
                <a:schemeClr val="bg1"/>
              </a:solidFill>
              <a:latin typeface="Aleo Light" charset="0"/>
            </a:endParaRPr>
          </a:p>
          <a:p>
            <a:endParaRPr lang="en-US" sz="2000" b="1" dirty="0">
              <a:solidFill>
                <a:schemeClr val="bg1"/>
              </a:solidFill>
              <a:latin typeface="Aleo Light"/>
            </a:endParaRPr>
          </a:p>
          <a:p>
            <a:endParaRPr lang="en-US" sz="2000" b="1" dirty="0">
              <a:solidFill>
                <a:schemeClr val="bg1"/>
              </a:solidFill>
              <a:latin typeface="Aleo Light" charset="0"/>
            </a:endParaRPr>
          </a:p>
          <a:p>
            <a:endParaRPr lang="en-US" sz="1600" b="1" i="1" dirty="0">
              <a:solidFill>
                <a:schemeClr val="bg1"/>
              </a:solidFill>
              <a:latin typeface="Aleo Light" charset="0"/>
            </a:endParaRPr>
          </a:p>
          <a:p>
            <a:endParaRPr lang="en-US" sz="1600" b="1" i="1" dirty="0">
              <a:solidFill>
                <a:schemeClr val="bg1"/>
              </a:solidFill>
              <a:latin typeface="Aleo Light" charset="0"/>
            </a:endParaRPr>
          </a:p>
          <a:p>
            <a:endParaRPr lang="en-US" sz="2400" i="1" dirty="0">
              <a:solidFill>
                <a:schemeClr val="bg1"/>
              </a:solidFill>
              <a:latin typeface="Aleo Light" charset="0"/>
            </a:endParaRPr>
          </a:p>
        </p:txBody>
      </p:sp>
    </p:spTree>
    <p:extLst>
      <p:ext uri="{BB962C8B-B14F-4D97-AF65-F5344CB8AC3E}">
        <p14:creationId xmlns:p14="http://schemas.microsoft.com/office/powerpoint/2010/main" val="2489004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4038" y="536222"/>
            <a:ext cx="1870076" cy="232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6"/>
          <p:cNvSpPr txBox="1">
            <a:spLocks noChangeArrowheads="1"/>
          </p:cNvSpPr>
          <p:nvPr/>
        </p:nvSpPr>
        <p:spPr bwMode="auto">
          <a:xfrm>
            <a:off x="0" y="825501"/>
            <a:ext cx="11112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altLang="x-none" sz="2000" b="1" dirty="0">
                <a:solidFill>
                  <a:schemeClr val="bg1"/>
                </a:solidFill>
                <a:latin typeface="Aleo Light" charset="0"/>
                <a:ea typeface="Aleo Light" charset="0"/>
                <a:cs typeface="Aleo Light" charset="0"/>
              </a:rPr>
              <a:t> </a:t>
            </a:r>
            <a:r>
              <a:rPr lang="en-US" altLang="x-none" sz="6000" b="1" dirty="0">
                <a:solidFill>
                  <a:schemeClr val="bg1"/>
                </a:solidFill>
                <a:latin typeface="Aleo Light" charset="0"/>
                <a:ea typeface="Aleo Light" charset="0"/>
                <a:cs typeface="Aleo Light" charset="0"/>
              </a:rPr>
              <a:t>39</a:t>
            </a:r>
          </a:p>
        </p:txBody>
      </p:sp>
      <p:sp>
        <p:nvSpPr>
          <p:cNvPr id="24579" name="Rectangle 7"/>
          <p:cNvSpPr>
            <a:spLocks noChangeArrowheads="1"/>
          </p:cNvSpPr>
          <p:nvPr/>
        </p:nvSpPr>
        <p:spPr bwMode="auto">
          <a:xfrm>
            <a:off x="1338944" y="627790"/>
            <a:ext cx="7424057"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800" b="1" dirty="0">
                <a:solidFill>
                  <a:srgbClr val="5C8F6A"/>
                </a:solidFill>
                <a:latin typeface="Aleo Light" charset="0"/>
              </a:rPr>
              <a:t>How does Christ execute the office of a priest</a:t>
            </a:r>
            <a:r>
              <a:rPr lang="en-US" altLang="x-none" sz="2800" b="1" dirty="0">
                <a:solidFill>
                  <a:srgbClr val="5C8F6A"/>
                </a:solidFill>
                <a:latin typeface="Aleo Light" charset="0"/>
              </a:rPr>
              <a:t>?</a:t>
            </a:r>
          </a:p>
          <a:p>
            <a:endParaRPr lang="en-US" sz="1600" dirty="0">
              <a:latin typeface="Myriad Pro" charset="0"/>
              <a:ea typeface="Myriad Pro" charset="0"/>
              <a:cs typeface="Myriad Pro" charset="0"/>
            </a:endParaRPr>
          </a:p>
          <a:p>
            <a:r>
              <a:rPr lang="en-US" dirty="0">
                <a:latin typeface="Myriad Pro" charset="0"/>
              </a:rPr>
              <a:t>Therefore, He had to be made like His brethren in all things, so that He might become a merciful and faithful high priest in things pertaining to God, to make propitiation for the sins of the people (NASB; Heb. 2:17).</a:t>
            </a:r>
          </a:p>
          <a:p>
            <a:endParaRPr lang="en-US" dirty="0">
              <a:latin typeface="Myriad Pro" charset="0"/>
            </a:endParaRPr>
          </a:p>
          <a:p>
            <a:r>
              <a:rPr lang="en-US" dirty="0">
                <a:latin typeface="Myriad Pro" charset="0"/>
              </a:rPr>
              <a:t>But He, having offered one sacrifice for sins for all time, SAT DOWN AT THE RIGHT HAND OF GOD (NASB; Heb. 10:12).</a:t>
            </a:r>
            <a:endParaRPr lang="en-US" dirty="0">
              <a:latin typeface="Myriad Pro" charset="0"/>
              <a:ea typeface="Myriad Pro" charset="0"/>
              <a:cs typeface="Myriad Pro" charset="0"/>
            </a:endParaRPr>
          </a:p>
          <a:p>
            <a:endParaRPr lang="en-US" dirty="0">
              <a:latin typeface="Myriad Pro" charset="0"/>
            </a:endParaRPr>
          </a:p>
          <a:p>
            <a:r>
              <a:rPr lang="en-US" dirty="0">
                <a:latin typeface="Myriad Pro" charset="0"/>
              </a:rPr>
              <a:t>But Jesus. . . because He continues forever, holds His priesthood permanently. Therefore He is able also to save forever those who draw near to God through Him, since He always lives to make intercession for them (NASB; Heb. 7:24-25).  </a:t>
            </a:r>
          </a:p>
          <a:p>
            <a:endParaRPr lang="en-US" dirty="0">
              <a:latin typeface="Myriad Pro" charset="0"/>
            </a:endParaRPr>
          </a:p>
          <a:p>
            <a:endParaRPr lang="en-US" sz="800" dirty="0">
              <a:latin typeface="Myriad Pro" charset="0"/>
              <a:ea typeface="Myriad Pro" charset="0"/>
              <a:cs typeface="Myriad Pro" charset="0"/>
            </a:endParaRPr>
          </a:p>
        </p:txBody>
      </p:sp>
    </p:spTree>
    <p:extLst>
      <p:ext uri="{BB962C8B-B14F-4D97-AF65-F5344CB8AC3E}">
        <p14:creationId xmlns:p14="http://schemas.microsoft.com/office/powerpoint/2010/main" val="3523739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C79F4C4-5615-4CC9-A9D6-47B655B85B80}"/>
              </a:ext>
            </a:extLst>
          </p:cNvPr>
          <p:cNvGraphicFramePr>
            <a:graphicFrameLocks noChangeAspect="1"/>
          </p:cNvGraphicFramePr>
          <p:nvPr>
            <p:extLst/>
          </p:nvPr>
        </p:nvGraphicFramePr>
        <p:xfrm>
          <a:off x="0" y="0"/>
          <a:ext cx="9220200" cy="5715000"/>
        </p:xfrm>
        <a:graphic>
          <a:graphicData uri="http://schemas.openxmlformats.org/presentationml/2006/ole">
            <mc:AlternateContent xmlns:mc="http://schemas.openxmlformats.org/markup-compatibility/2006">
              <mc:Choice xmlns:v="urn:schemas-microsoft-com:vml" Requires="v">
                <p:oleObj spid="_x0000_s45062" name="Image" r:id="rId3" imgW="9142560" imgH="6856920" progId="Photoshop.Image.13">
                  <p:embed/>
                </p:oleObj>
              </mc:Choice>
              <mc:Fallback>
                <p:oleObj name="Image" r:id="rId3" imgW="9142560" imgH="6856920" progId="Photoshop.Image.13">
                  <p:embed/>
                  <p:pic>
                    <p:nvPicPr>
                      <p:cNvPr id="0" name=""/>
                      <p:cNvPicPr/>
                      <p:nvPr/>
                    </p:nvPicPr>
                    <p:blipFill>
                      <a:blip r:embed="rId4"/>
                      <a:stretch>
                        <a:fillRect/>
                      </a:stretch>
                    </p:blipFill>
                    <p:spPr>
                      <a:xfrm>
                        <a:off x="0" y="0"/>
                        <a:ext cx="9220200" cy="5715000"/>
                      </a:xfrm>
                      <a:prstGeom prst="rect">
                        <a:avLst/>
                      </a:prstGeom>
                    </p:spPr>
                  </p:pic>
                </p:oleObj>
              </mc:Fallback>
            </mc:AlternateContent>
          </a:graphicData>
        </a:graphic>
      </p:graphicFrame>
      <p:sp>
        <p:nvSpPr>
          <p:cNvPr id="3" name="Rectangle 3"/>
          <p:cNvSpPr>
            <a:spLocks noChangeArrowheads="1"/>
          </p:cNvSpPr>
          <p:nvPr/>
        </p:nvSpPr>
        <p:spPr bwMode="auto">
          <a:xfrm>
            <a:off x="914400" y="994834"/>
            <a:ext cx="64008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Arial" charset="0"/>
                <a:ea typeface="ヒラギノ角ゴ ProN W3" charset="-128"/>
                <a:cs typeface="ヒラギノ角ゴ ProN W3" charset="-128"/>
                <a:sym typeface="Arial" charset="0"/>
              </a:defRPr>
            </a:lvl1pPr>
            <a:lvl2pPr marL="742950" indent="-285750">
              <a:defRPr>
                <a:solidFill>
                  <a:srgbClr val="000000"/>
                </a:solidFill>
                <a:latin typeface="Arial" charset="0"/>
                <a:ea typeface="ヒラギノ角ゴ ProN W3" charset="-128"/>
                <a:cs typeface="ヒラギノ角ゴ ProN W3" charset="-128"/>
                <a:sym typeface="Arial" charset="0"/>
              </a:defRPr>
            </a:lvl2pPr>
            <a:lvl3pPr marL="1143000" indent="-228600">
              <a:defRPr>
                <a:solidFill>
                  <a:srgbClr val="000000"/>
                </a:solidFill>
                <a:latin typeface="Arial" charset="0"/>
                <a:ea typeface="ヒラギノ角ゴ ProN W3" charset="-128"/>
                <a:cs typeface="ヒラギノ角ゴ ProN W3" charset="-128"/>
                <a:sym typeface="Arial" charset="0"/>
              </a:defRPr>
            </a:lvl3pPr>
            <a:lvl4pPr marL="1600200" indent="-228600">
              <a:defRPr>
                <a:solidFill>
                  <a:srgbClr val="000000"/>
                </a:solidFill>
                <a:latin typeface="Arial" charset="0"/>
                <a:ea typeface="ヒラギノ角ゴ ProN W3" charset="-128"/>
                <a:cs typeface="ヒラギノ角ゴ ProN W3" charset="-128"/>
                <a:sym typeface="Arial" charset="0"/>
              </a:defRPr>
            </a:lvl4pPr>
            <a:lvl5pPr marL="2057400" indent="-228600">
              <a:defRPr>
                <a:solidFill>
                  <a:srgbClr val="000000"/>
                </a:solidFill>
                <a:latin typeface="Arial" charset="0"/>
                <a:ea typeface="ヒラギノ角ゴ ProN W3" charset="-128"/>
                <a:cs typeface="ヒラギノ角ゴ ProN W3" charset="-128"/>
                <a:sym typeface="Arial" charset="0"/>
              </a:defRPr>
            </a:lvl5pPr>
            <a:lvl6pPr marL="25146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6pPr>
            <a:lvl7pPr marL="29718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7pPr>
            <a:lvl8pPr marL="34290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8pPr>
            <a:lvl9pPr marL="3886200" indent="-228600" eaLnBrk="0" fontAlgn="base" hangingPunct="0">
              <a:spcBef>
                <a:spcPct val="0"/>
              </a:spcBef>
              <a:spcAft>
                <a:spcPct val="0"/>
              </a:spcAft>
              <a:defRPr>
                <a:solidFill>
                  <a:srgbClr val="000000"/>
                </a:solidFill>
                <a:latin typeface="Arial" charset="0"/>
                <a:ea typeface="ヒラギノ角ゴ ProN W3" charset="-128"/>
                <a:cs typeface="ヒラギノ角ゴ ProN W3" charset="-128"/>
                <a:sym typeface="Arial" charset="0"/>
              </a:defRPr>
            </a:lvl9pPr>
          </a:lstStyle>
          <a:p>
            <a:r>
              <a:rPr lang="en-US" sz="2400" b="1" dirty="0">
                <a:solidFill>
                  <a:schemeClr val="bg1"/>
                </a:solidFill>
                <a:latin typeface="Aleo Light" charset="0"/>
              </a:rPr>
              <a:t>Christ executes the office of a priest in offering up Himself as the once-for-all sacrifice to satisfy Divine justice </a:t>
            </a:r>
            <a:r>
              <a:rPr lang="en-US" sz="2400" b="1">
                <a:solidFill>
                  <a:schemeClr val="bg1"/>
                </a:solidFill>
                <a:latin typeface="Aleo Light" charset="0"/>
              </a:rPr>
              <a:t>and to reconcile </a:t>
            </a:r>
            <a:r>
              <a:rPr lang="en-US" sz="2400" b="1" dirty="0">
                <a:solidFill>
                  <a:schemeClr val="bg1"/>
                </a:solidFill>
                <a:latin typeface="Aleo Light" charset="0"/>
              </a:rPr>
              <a:t>us to God, and in making continual intercession for us. </a:t>
            </a:r>
          </a:p>
          <a:p>
            <a:endParaRPr lang="en-US" sz="2400" b="1" dirty="0">
              <a:solidFill>
                <a:schemeClr val="bg1"/>
              </a:solidFill>
              <a:latin typeface="Aleo Light" charset="0"/>
            </a:endParaRPr>
          </a:p>
          <a:p>
            <a:r>
              <a:rPr lang="en-US" sz="2400" dirty="0">
                <a:solidFill>
                  <a:schemeClr val="bg1"/>
                </a:solidFill>
                <a:latin typeface="Aleo Light" charset="0"/>
              </a:rPr>
              <a:t>(adapted from </a:t>
            </a:r>
            <a:r>
              <a:rPr lang="en-US" sz="2400" i="1" dirty="0">
                <a:solidFill>
                  <a:schemeClr val="bg1"/>
                </a:solidFill>
                <a:latin typeface="Aleo Light" charset="0"/>
              </a:rPr>
              <a:t>Westminster Shorter Catechism, </a:t>
            </a:r>
            <a:r>
              <a:rPr lang="en-US" sz="2400" dirty="0">
                <a:solidFill>
                  <a:schemeClr val="bg1"/>
                </a:solidFill>
                <a:latin typeface="Aleo Light" charset="0"/>
              </a:rPr>
              <a:t>Q. 25</a:t>
            </a:r>
            <a:r>
              <a:rPr lang="en-US" sz="2400" b="1" dirty="0">
                <a:solidFill>
                  <a:schemeClr val="bg1"/>
                </a:solidFill>
                <a:latin typeface="Aleo Light" charset="0"/>
              </a:rPr>
              <a:t>)</a:t>
            </a:r>
          </a:p>
          <a:p>
            <a:endParaRPr lang="en-US" sz="2400" b="1" dirty="0">
              <a:solidFill>
                <a:schemeClr val="bg1"/>
              </a:solidFill>
              <a:latin typeface="Aleo Light" charset="0"/>
            </a:endParaRPr>
          </a:p>
          <a:p>
            <a:endParaRPr lang="en-US" sz="2400" b="1" dirty="0">
              <a:solidFill>
                <a:schemeClr val="bg1"/>
              </a:solidFill>
              <a:latin typeface="Aleo Light" charset="0"/>
            </a:endParaRPr>
          </a:p>
          <a:p>
            <a:endParaRPr lang="en-US" sz="2400" b="1" dirty="0">
              <a:solidFill>
                <a:schemeClr val="bg1"/>
              </a:solidFill>
              <a:latin typeface="Aleo Light" charset="0"/>
            </a:endParaRPr>
          </a:p>
          <a:p>
            <a:endParaRPr lang="en-US" sz="2000" b="1" dirty="0">
              <a:solidFill>
                <a:schemeClr val="bg1"/>
              </a:solidFill>
              <a:latin typeface="Aleo Light"/>
            </a:endParaRPr>
          </a:p>
          <a:p>
            <a:endParaRPr lang="en-US" sz="2000" b="1" dirty="0">
              <a:solidFill>
                <a:schemeClr val="bg1"/>
              </a:solidFill>
              <a:latin typeface="Aleo Light" charset="0"/>
            </a:endParaRPr>
          </a:p>
          <a:p>
            <a:endParaRPr lang="en-US" sz="1600" b="1" i="1" dirty="0">
              <a:solidFill>
                <a:schemeClr val="bg1"/>
              </a:solidFill>
              <a:latin typeface="Aleo Light" charset="0"/>
            </a:endParaRPr>
          </a:p>
          <a:p>
            <a:endParaRPr lang="en-US" sz="1600" b="1" i="1" dirty="0">
              <a:solidFill>
                <a:schemeClr val="bg1"/>
              </a:solidFill>
              <a:latin typeface="Aleo Light" charset="0"/>
            </a:endParaRPr>
          </a:p>
          <a:p>
            <a:endParaRPr lang="en-US" sz="2400" i="1" dirty="0">
              <a:solidFill>
                <a:schemeClr val="bg1"/>
              </a:solidFill>
              <a:latin typeface="Aleo Light" charset="0"/>
            </a:endParaRPr>
          </a:p>
        </p:txBody>
      </p:sp>
    </p:spTree>
    <p:extLst>
      <p:ext uri="{BB962C8B-B14F-4D97-AF65-F5344CB8AC3E}">
        <p14:creationId xmlns:p14="http://schemas.microsoft.com/office/powerpoint/2010/main" val="602764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Image result for John Ow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 y="-1460500"/>
            <a:ext cx="11430000" cy="1180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7676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1032</Words>
  <Application>Microsoft Office PowerPoint</Application>
  <PresentationFormat>On-screen Show (16:10)</PresentationFormat>
  <Paragraphs>257</Paragraphs>
  <Slides>52</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Aleo Light</vt:lpstr>
      <vt:lpstr>Arial</vt:lpstr>
      <vt:lpstr>Calibri</vt:lpstr>
      <vt:lpstr>Garamond</vt:lpstr>
      <vt:lpstr>Myriad Pro</vt:lpstr>
      <vt:lpstr>ヒラギノ角ゴ ProN W3</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2018-03-22T13:03:41Z</dcterms:created>
  <dcterms:modified xsi:type="dcterms:W3CDTF">2018-03-22T13:05:24Z</dcterms:modified>
</cp:coreProperties>
</file>