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2" r:id="rId2"/>
    <p:sldId id="303" r:id="rId3"/>
    <p:sldId id="304" r:id="rId4"/>
    <p:sldId id="305" r:id="rId5"/>
    <p:sldId id="306" r:id="rId6"/>
    <p:sldId id="307" r:id="rId7"/>
    <p:sldId id="308" r:id="rId8"/>
    <p:sldId id="309" r:id="rId9"/>
    <p:sldId id="310" r:id="rId10"/>
    <p:sldId id="311" r:id="rId11"/>
    <p:sldId id="258" r:id="rId12"/>
    <p:sldId id="259" r:id="rId13"/>
    <p:sldId id="260" r:id="rId14"/>
    <p:sldId id="261" r:id="rId15"/>
    <p:sldId id="262" r:id="rId16"/>
    <p:sldId id="263" r:id="rId17"/>
    <p:sldId id="312" r:id="rId18"/>
    <p:sldId id="265" r:id="rId19"/>
    <p:sldId id="320" r:id="rId20"/>
    <p:sldId id="266" r:id="rId21"/>
    <p:sldId id="321" r:id="rId22"/>
    <p:sldId id="267" r:id="rId23"/>
    <p:sldId id="322" r:id="rId24"/>
    <p:sldId id="270" r:id="rId25"/>
    <p:sldId id="268" r:id="rId26"/>
    <p:sldId id="273" r:id="rId27"/>
    <p:sldId id="274" r:id="rId28"/>
    <p:sldId id="272" r:id="rId29"/>
    <p:sldId id="277" r:id="rId30"/>
    <p:sldId id="276" r:id="rId31"/>
    <p:sldId id="275" r:id="rId32"/>
    <p:sldId id="278" r:id="rId33"/>
    <p:sldId id="280" r:id="rId34"/>
    <p:sldId id="313" r:id="rId35"/>
    <p:sldId id="315" r:id="rId36"/>
    <p:sldId id="318" r:id="rId37"/>
    <p:sldId id="316" r:id="rId38"/>
    <p:sldId id="314" r:id="rId39"/>
    <p:sldId id="317" r:id="rId40"/>
    <p:sldId id="281" r:id="rId41"/>
    <p:sldId id="282" r:id="rId42"/>
    <p:sldId id="283" r:id="rId43"/>
    <p:sldId id="284" r:id="rId44"/>
    <p:sldId id="286" r:id="rId45"/>
    <p:sldId id="294" r:id="rId46"/>
    <p:sldId id="287" r:id="rId47"/>
    <p:sldId id="288" r:id="rId48"/>
    <p:sldId id="289" r:id="rId49"/>
    <p:sldId id="295" r:id="rId50"/>
    <p:sldId id="296" r:id="rId51"/>
    <p:sldId id="301" r:id="rId52"/>
    <p:sldId id="299" r:id="rId53"/>
    <p:sldId id="300" r:id="rId54"/>
    <p:sldId id="297" r:id="rId55"/>
    <p:sldId id="292" r:id="rId56"/>
    <p:sldId id="293" r:id="rId57"/>
    <p:sldId id="298" r:id="rId58"/>
    <p:sldId id="319" r:id="rId59"/>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94660"/>
  </p:normalViewPr>
  <p:slideViewPr>
    <p:cSldViewPr>
      <p:cViewPr>
        <p:scale>
          <a:sx n="40" d="100"/>
          <a:sy n="40" d="100"/>
        </p:scale>
        <p:origin x="-2650" y="-1166"/>
      </p:cViewPr>
      <p:guideLst>
        <p:guide orient="horz" pos="180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0032AC-6090-40AA-9CF4-8B8184CA99BD}"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2C6AF-1491-4B97-B4FF-19552783A15B}" type="slidenum">
              <a:rPr lang="en-US" smtClean="0"/>
              <a:t>‹#›</a:t>
            </a:fld>
            <a:endParaRPr lang="en-US"/>
          </a:p>
        </p:txBody>
      </p:sp>
    </p:spTree>
    <p:extLst>
      <p:ext uri="{BB962C8B-B14F-4D97-AF65-F5344CB8AC3E}">
        <p14:creationId xmlns:p14="http://schemas.microsoft.com/office/powerpoint/2010/main" val="3557458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0032AC-6090-40AA-9CF4-8B8184CA99BD}"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2C6AF-1491-4B97-B4FF-19552783A15B}" type="slidenum">
              <a:rPr lang="en-US" smtClean="0"/>
              <a:t>‹#›</a:t>
            </a:fld>
            <a:endParaRPr lang="en-US"/>
          </a:p>
        </p:txBody>
      </p:sp>
    </p:spTree>
    <p:extLst>
      <p:ext uri="{BB962C8B-B14F-4D97-AF65-F5344CB8AC3E}">
        <p14:creationId xmlns:p14="http://schemas.microsoft.com/office/powerpoint/2010/main" val="3037917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0032AC-6090-40AA-9CF4-8B8184CA99BD}"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2C6AF-1491-4B97-B4FF-19552783A15B}" type="slidenum">
              <a:rPr lang="en-US" smtClean="0"/>
              <a:t>‹#›</a:t>
            </a:fld>
            <a:endParaRPr lang="en-US"/>
          </a:p>
        </p:txBody>
      </p:sp>
    </p:spTree>
    <p:extLst>
      <p:ext uri="{BB962C8B-B14F-4D97-AF65-F5344CB8AC3E}">
        <p14:creationId xmlns:p14="http://schemas.microsoft.com/office/powerpoint/2010/main" val="1576088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0032AC-6090-40AA-9CF4-8B8184CA99BD}"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2C6AF-1491-4B97-B4FF-19552783A15B}" type="slidenum">
              <a:rPr lang="en-US" smtClean="0"/>
              <a:t>‹#›</a:t>
            </a:fld>
            <a:endParaRPr lang="en-US"/>
          </a:p>
        </p:txBody>
      </p:sp>
    </p:spTree>
    <p:extLst>
      <p:ext uri="{BB962C8B-B14F-4D97-AF65-F5344CB8AC3E}">
        <p14:creationId xmlns:p14="http://schemas.microsoft.com/office/powerpoint/2010/main" val="1190544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0032AC-6090-40AA-9CF4-8B8184CA99BD}"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2C6AF-1491-4B97-B4FF-19552783A15B}" type="slidenum">
              <a:rPr lang="en-US" smtClean="0"/>
              <a:t>‹#›</a:t>
            </a:fld>
            <a:endParaRPr lang="en-US"/>
          </a:p>
        </p:txBody>
      </p:sp>
    </p:spTree>
    <p:extLst>
      <p:ext uri="{BB962C8B-B14F-4D97-AF65-F5344CB8AC3E}">
        <p14:creationId xmlns:p14="http://schemas.microsoft.com/office/powerpoint/2010/main" val="565822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0032AC-6090-40AA-9CF4-8B8184CA99BD}" type="datetimeFigureOut">
              <a:rPr lang="en-US" smtClean="0"/>
              <a:t>3/28/2018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2C6AF-1491-4B97-B4FF-19552783A15B}" type="slidenum">
              <a:rPr lang="en-US" smtClean="0"/>
              <a:t>‹#›</a:t>
            </a:fld>
            <a:endParaRPr lang="en-US"/>
          </a:p>
        </p:txBody>
      </p:sp>
    </p:spTree>
    <p:extLst>
      <p:ext uri="{BB962C8B-B14F-4D97-AF65-F5344CB8AC3E}">
        <p14:creationId xmlns:p14="http://schemas.microsoft.com/office/powerpoint/2010/main" val="2140394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0032AC-6090-40AA-9CF4-8B8184CA99BD}" type="datetimeFigureOut">
              <a:rPr lang="en-US" smtClean="0"/>
              <a:t>3/28/2018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A2C6AF-1491-4B97-B4FF-19552783A15B}" type="slidenum">
              <a:rPr lang="en-US" smtClean="0"/>
              <a:t>‹#›</a:t>
            </a:fld>
            <a:endParaRPr lang="en-US"/>
          </a:p>
        </p:txBody>
      </p:sp>
    </p:spTree>
    <p:extLst>
      <p:ext uri="{BB962C8B-B14F-4D97-AF65-F5344CB8AC3E}">
        <p14:creationId xmlns:p14="http://schemas.microsoft.com/office/powerpoint/2010/main" val="386557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0032AC-6090-40AA-9CF4-8B8184CA99BD}" type="datetimeFigureOut">
              <a:rPr lang="en-US" smtClean="0"/>
              <a:t>3/28/2018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A2C6AF-1491-4B97-B4FF-19552783A15B}" type="slidenum">
              <a:rPr lang="en-US" smtClean="0"/>
              <a:t>‹#›</a:t>
            </a:fld>
            <a:endParaRPr lang="en-US"/>
          </a:p>
        </p:txBody>
      </p:sp>
    </p:spTree>
    <p:extLst>
      <p:ext uri="{BB962C8B-B14F-4D97-AF65-F5344CB8AC3E}">
        <p14:creationId xmlns:p14="http://schemas.microsoft.com/office/powerpoint/2010/main" val="2021775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0032AC-6090-40AA-9CF4-8B8184CA99BD}" type="datetimeFigureOut">
              <a:rPr lang="en-US" smtClean="0"/>
              <a:t>3/28/2018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A2C6AF-1491-4B97-B4FF-19552783A15B}" type="slidenum">
              <a:rPr lang="en-US" smtClean="0"/>
              <a:t>‹#›</a:t>
            </a:fld>
            <a:endParaRPr lang="en-US"/>
          </a:p>
        </p:txBody>
      </p:sp>
    </p:spTree>
    <p:extLst>
      <p:ext uri="{BB962C8B-B14F-4D97-AF65-F5344CB8AC3E}">
        <p14:creationId xmlns:p14="http://schemas.microsoft.com/office/powerpoint/2010/main" val="1759048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27541"/>
            <a:ext cx="3008313" cy="96837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0032AC-6090-40AA-9CF4-8B8184CA99BD}" type="datetimeFigureOut">
              <a:rPr lang="en-US" smtClean="0"/>
              <a:t>3/28/2018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2C6AF-1491-4B97-B4FF-19552783A15B}" type="slidenum">
              <a:rPr lang="en-US" smtClean="0"/>
              <a:t>‹#›</a:t>
            </a:fld>
            <a:endParaRPr lang="en-US"/>
          </a:p>
        </p:txBody>
      </p:sp>
    </p:spTree>
    <p:extLst>
      <p:ext uri="{BB962C8B-B14F-4D97-AF65-F5344CB8AC3E}">
        <p14:creationId xmlns:p14="http://schemas.microsoft.com/office/powerpoint/2010/main" val="3030096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0032AC-6090-40AA-9CF4-8B8184CA99BD}" type="datetimeFigureOut">
              <a:rPr lang="en-US" smtClean="0"/>
              <a:t>3/28/2018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2C6AF-1491-4B97-B4FF-19552783A15B}" type="slidenum">
              <a:rPr lang="en-US" smtClean="0"/>
              <a:t>‹#›</a:t>
            </a:fld>
            <a:endParaRPr lang="en-US"/>
          </a:p>
        </p:txBody>
      </p:sp>
    </p:spTree>
    <p:extLst>
      <p:ext uri="{BB962C8B-B14F-4D97-AF65-F5344CB8AC3E}">
        <p14:creationId xmlns:p14="http://schemas.microsoft.com/office/powerpoint/2010/main" val="65864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A10032AC-6090-40AA-9CF4-8B8184CA99BD}" type="datetimeFigureOut">
              <a:rPr lang="en-US" smtClean="0"/>
              <a:t>3/28/2018</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93A2C6AF-1491-4B97-B4FF-19552783A15B}" type="slidenum">
              <a:rPr lang="en-US" smtClean="0"/>
              <a:t>‹#›</a:t>
            </a:fld>
            <a:endParaRPr lang="en-US"/>
          </a:p>
        </p:txBody>
      </p:sp>
    </p:spTree>
    <p:extLst>
      <p:ext uri="{BB962C8B-B14F-4D97-AF65-F5344CB8AC3E}">
        <p14:creationId xmlns:p14="http://schemas.microsoft.com/office/powerpoint/2010/main" val="3830485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2.wmf"/></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wmf"/></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wmf"/></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wmf"/></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4038" y="536222"/>
            <a:ext cx="1870076" cy="232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6"/>
          <p:cNvSpPr txBox="1">
            <a:spLocks noChangeArrowheads="1"/>
          </p:cNvSpPr>
          <p:nvPr/>
        </p:nvSpPr>
        <p:spPr bwMode="auto">
          <a:xfrm>
            <a:off x="1" y="825501"/>
            <a:ext cx="11112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000" b="1" dirty="0">
                <a:solidFill>
                  <a:schemeClr val="bg1"/>
                </a:solidFill>
                <a:latin typeface="Aleo Light" charset="0"/>
                <a:ea typeface="Aleo Light" charset="0"/>
                <a:cs typeface="Aleo Light" charset="0"/>
              </a:rPr>
              <a:t> </a:t>
            </a:r>
            <a:r>
              <a:rPr lang="en-US" altLang="x-none" sz="6000" b="1" dirty="0">
                <a:solidFill>
                  <a:schemeClr val="bg1"/>
                </a:solidFill>
                <a:latin typeface="Aleo Light" charset="0"/>
                <a:ea typeface="Aleo Light" charset="0"/>
                <a:cs typeface="Aleo Light" charset="0"/>
              </a:rPr>
              <a:t>36</a:t>
            </a:r>
          </a:p>
        </p:txBody>
      </p:sp>
      <p:sp>
        <p:nvSpPr>
          <p:cNvPr id="24579" name="Rectangle 7"/>
          <p:cNvSpPr>
            <a:spLocks noChangeArrowheads="1"/>
          </p:cNvSpPr>
          <p:nvPr/>
        </p:nvSpPr>
        <p:spPr bwMode="auto">
          <a:xfrm>
            <a:off x="1338944" y="665295"/>
            <a:ext cx="7576457"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800" b="1" dirty="0">
                <a:solidFill>
                  <a:srgbClr val="5C8F6A"/>
                </a:solidFill>
                <a:latin typeface="Aleo Light" charset="0"/>
              </a:rPr>
              <a:t>In what way can we obtain the gracious provisions of God’s covenants?</a:t>
            </a:r>
          </a:p>
          <a:p>
            <a:endParaRPr lang="en-US" sz="1000" dirty="0">
              <a:latin typeface="Myriad Pro" charset="0"/>
              <a:ea typeface="Myriad Pro" charset="0"/>
              <a:cs typeface="Myriad Pro" charset="0"/>
            </a:endParaRPr>
          </a:p>
          <a:p>
            <a:r>
              <a:rPr lang="en-US" dirty="0">
                <a:latin typeface="Myriad Pro" charset="0"/>
                <a:ea typeface="Myriad Pro" charset="0"/>
                <a:cs typeface="Myriad Pro" charset="0"/>
              </a:rPr>
              <a:t>For </a:t>
            </a:r>
            <a:r>
              <a:rPr lang="en-US" i="1" dirty="0">
                <a:latin typeface="Myriad Pro" charset="0"/>
                <a:ea typeface="Myriad Pro" charset="0"/>
                <a:cs typeface="Myriad Pro" charset="0"/>
              </a:rPr>
              <a:t>there is </a:t>
            </a:r>
            <a:r>
              <a:rPr lang="en-US" dirty="0">
                <a:latin typeface="Myriad Pro" charset="0"/>
                <a:ea typeface="Myriad Pro" charset="0"/>
                <a:cs typeface="Myriad Pro" charset="0"/>
              </a:rPr>
              <a:t>one God, and one mediator between God and men, the man Christ Jesus (KJV; I Tim. 2:5).  </a:t>
            </a:r>
          </a:p>
          <a:p>
            <a:endParaRPr lang="en-US" dirty="0">
              <a:latin typeface="Myriad Pro" charset="0"/>
              <a:ea typeface="Myriad Pro" charset="0"/>
              <a:cs typeface="Myriad Pro" charset="0"/>
            </a:endParaRPr>
          </a:p>
          <a:p>
            <a:r>
              <a:rPr lang="en-US" dirty="0">
                <a:latin typeface="Myriad Pro" charset="0"/>
                <a:ea typeface="Myriad Pro" charset="0"/>
                <a:cs typeface="Myriad Pro" charset="0"/>
              </a:rPr>
              <a:t>. . . the great God and our </a:t>
            </a:r>
            <a:r>
              <a:rPr lang="en-US" dirty="0" err="1">
                <a:latin typeface="Myriad Pro" charset="0"/>
                <a:ea typeface="Myriad Pro" charset="0"/>
                <a:cs typeface="Myriad Pro" charset="0"/>
              </a:rPr>
              <a:t>Saviour</a:t>
            </a:r>
            <a:r>
              <a:rPr lang="en-US" dirty="0">
                <a:latin typeface="Myriad Pro" charset="0"/>
                <a:ea typeface="Myriad Pro" charset="0"/>
                <a:cs typeface="Myriad Pro" charset="0"/>
              </a:rPr>
              <a:t> Jesus Christ; who gave himself for us, that he might redeem us from all iniquity, and purify unto himself a peculiar people, zealous of good works (KJV; Tit. 2:13b-14).</a:t>
            </a:r>
          </a:p>
          <a:p>
            <a:endParaRPr lang="en-US" dirty="0">
              <a:latin typeface="Myriad Pro" charset="0"/>
              <a:ea typeface="Myriad Pro" charset="0"/>
              <a:cs typeface="Myriad Pro" charset="0"/>
            </a:endParaRPr>
          </a:p>
          <a:p>
            <a:r>
              <a:rPr lang="en-US" dirty="0">
                <a:latin typeface="Myriad Pro" charset="0"/>
                <a:ea typeface="Myriad Pro" charset="0"/>
                <a:cs typeface="Myriad Pro" charset="0"/>
              </a:rPr>
              <a:t>For this reason He is the mediator of a new covenant, so that, since a death has taken place for the redemption of the transgressions that were </a:t>
            </a:r>
            <a:r>
              <a:rPr lang="en-US" i="1" dirty="0">
                <a:latin typeface="Myriad Pro" charset="0"/>
                <a:ea typeface="Myriad Pro" charset="0"/>
                <a:cs typeface="Myriad Pro" charset="0"/>
              </a:rPr>
              <a:t>committed </a:t>
            </a:r>
            <a:r>
              <a:rPr lang="en-US" dirty="0">
                <a:latin typeface="Myriad Pro" charset="0"/>
                <a:ea typeface="Myriad Pro" charset="0"/>
                <a:cs typeface="Myriad Pro" charset="0"/>
              </a:rPr>
              <a:t>under the first covenant, those who have been called may receive the promise of the eternal inheritance (NASB; Heb. 9:15). </a:t>
            </a:r>
          </a:p>
          <a:p>
            <a:endParaRPr lang="en-US" dirty="0">
              <a:latin typeface="Myriad Pro" charset="0"/>
              <a:ea typeface="Myriad Pro" charset="0"/>
              <a:cs typeface="Myriad Pro" charset="0"/>
            </a:endParaRPr>
          </a:p>
          <a:p>
            <a:endParaRPr lang="en-US" sz="1000" dirty="0">
              <a:latin typeface="Myriad Pro" charset="0"/>
              <a:ea typeface="Myriad Pro" charset="0"/>
              <a:cs typeface="Myriad Pro" charset="0"/>
            </a:endParaRPr>
          </a:p>
          <a:p>
            <a:endParaRPr lang="en-US" sz="800" dirty="0">
              <a:latin typeface="Myriad Pro" charset="0"/>
              <a:ea typeface="Myriad Pro" charset="0"/>
              <a:cs typeface="Myriad Pro" charset="0"/>
            </a:endParaRPr>
          </a:p>
        </p:txBody>
      </p:sp>
    </p:spTree>
    <p:extLst>
      <p:ext uri="{BB962C8B-B14F-4D97-AF65-F5344CB8AC3E}">
        <p14:creationId xmlns:p14="http://schemas.microsoft.com/office/powerpoint/2010/main" val="15144521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xmlns="" id="{AC79F4C4-5615-4CC9-A9D6-47B655B85B80}"/>
              </a:ext>
            </a:extLst>
          </p:cNvPr>
          <p:cNvGraphicFramePr>
            <a:graphicFrameLocks noChangeAspect="1"/>
          </p:cNvGraphicFramePr>
          <p:nvPr>
            <p:extLst/>
          </p:nvPr>
        </p:nvGraphicFramePr>
        <p:xfrm>
          <a:off x="0" y="0"/>
          <a:ext cx="9220200" cy="5715000"/>
        </p:xfrm>
        <a:graphic>
          <a:graphicData uri="http://schemas.openxmlformats.org/presentationml/2006/ole">
            <mc:AlternateContent xmlns:mc="http://schemas.openxmlformats.org/markup-compatibility/2006">
              <mc:Choice xmlns:v="urn:schemas-microsoft-com:vml" Requires="v">
                <p:oleObj spid="_x0000_s19460" name="Image" r:id="rId3" imgW="9142560" imgH="6856920" progId="Photoshop.Image.13">
                  <p:embed/>
                </p:oleObj>
              </mc:Choice>
              <mc:Fallback>
                <p:oleObj name="Image" r:id="rId3" imgW="9142560" imgH="6856920" progId="Photoshop.Image.13">
                  <p:embed/>
                  <p:pic>
                    <p:nvPicPr>
                      <p:cNvPr id="0" name=""/>
                      <p:cNvPicPr/>
                      <p:nvPr/>
                    </p:nvPicPr>
                    <p:blipFill>
                      <a:blip r:embed="rId4"/>
                      <a:stretch>
                        <a:fillRect/>
                      </a:stretch>
                    </p:blipFill>
                    <p:spPr>
                      <a:xfrm>
                        <a:off x="0" y="0"/>
                        <a:ext cx="9220200" cy="5715000"/>
                      </a:xfrm>
                      <a:prstGeom prst="rect">
                        <a:avLst/>
                      </a:prstGeom>
                    </p:spPr>
                  </p:pic>
                </p:oleObj>
              </mc:Fallback>
            </mc:AlternateContent>
          </a:graphicData>
        </a:graphic>
      </p:graphicFrame>
      <p:sp>
        <p:nvSpPr>
          <p:cNvPr id="3" name="Rectangle 3"/>
          <p:cNvSpPr>
            <a:spLocks noChangeArrowheads="1"/>
          </p:cNvSpPr>
          <p:nvPr/>
        </p:nvSpPr>
        <p:spPr bwMode="auto">
          <a:xfrm>
            <a:off x="914400" y="994833"/>
            <a:ext cx="6400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400" b="1" i="1" dirty="0">
                <a:solidFill>
                  <a:schemeClr val="bg1"/>
                </a:solidFill>
                <a:latin typeface="Aleo Light" charset="0"/>
              </a:rPr>
              <a:t>Christ executes the office of a king, in subduing us to Himself, in ruling and defending us, and in restraining and conquering all His and our enemies. </a:t>
            </a:r>
          </a:p>
          <a:p>
            <a:endParaRPr lang="en-US" sz="2400" b="1" dirty="0">
              <a:solidFill>
                <a:schemeClr val="bg1"/>
              </a:solidFill>
              <a:latin typeface="Aleo Light" charset="0"/>
            </a:endParaRPr>
          </a:p>
          <a:p>
            <a:r>
              <a:rPr lang="en-US" sz="2000" dirty="0">
                <a:solidFill>
                  <a:schemeClr val="bg1"/>
                </a:solidFill>
                <a:latin typeface="Aleo Light" charset="0"/>
              </a:rPr>
              <a:t>(</a:t>
            </a:r>
            <a:r>
              <a:rPr lang="en-US" sz="2000" i="1" dirty="0">
                <a:solidFill>
                  <a:schemeClr val="bg1"/>
                </a:solidFill>
                <a:latin typeface="Aleo Light" charset="0"/>
              </a:rPr>
              <a:t>Westminster Shorter Catechism, </a:t>
            </a:r>
            <a:r>
              <a:rPr lang="en-US" sz="2000" dirty="0">
                <a:solidFill>
                  <a:schemeClr val="bg1"/>
                </a:solidFill>
                <a:latin typeface="Aleo Light" charset="0"/>
              </a:rPr>
              <a:t>Q. 26</a:t>
            </a:r>
            <a:r>
              <a:rPr lang="en-US" sz="2000" b="1" dirty="0">
                <a:solidFill>
                  <a:schemeClr val="bg1"/>
                </a:solidFill>
                <a:latin typeface="Aleo Light" charset="0"/>
              </a:rPr>
              <a:t>)</a:t>
            </a:r>
          </a:p>
          <a:p>
            <a:endParaRPr lang="en-US" sz="2400" b="1" dirty="0">
              <a:solidFill>
                <a:schemeClr val="bg1"/>
              </a:solidFill>
              <a:latin typeface="Aleo Light" charset="0"/>
            </a:endParaRPr>
          </a:p>
          <a:p>
            <a:endParaRPr lang="en-US" sz="2400" b="1" dirty="0">
              <a:solidFill>
                <a:schemeClr val="bg1"/>
              </a:solidFill>
              <a:latin typeface="Aleo Light" charset="0"/>
            </a:endParaRPr>
          </a:p>
          <a:p>
            <a:endParaRPr lang="en-US" sz="2400" b="1" dirty="0">
              <a:solidFill>
                <a:schemeClr val="bg1"/>
              </a:solidFill>
              <a:latin typeface="Aleo Light" charset="0"/>
            </a:endParaRPr>
          </a:p>
          <a:p>
            <a:endParaRPr lang="en-US" sz="2000" b="1" dirty="0">
              <a:solidFill>
                <a:schemeClr val="bg1"/>
              </a:solidFill>
              <a:latin typeface="Aleo Light"/>
            </a:endParaRPr>
          </a:p>
          <a:p>
            <a:endParaRPr lang="en-US" sz="2000" b="1" dirty="0">
              <a:solidFill>
                <a:schemeClr val="bg1"/>
              </a:solidFill>
              <a:latin typeface="Aleo Light" charset="0"/>
            </a:endParaRPr>
          </a:p>
          <a:p>
            <a:endParaRPr lang="en-US" sz="1600" b="1" i="1" dirty="0">
              <a:solidFill>
                <a:schemeClr val="bg1"/>
              </a:solidFill>
              <a:latin typeface="Aleo Light" charset="0"/>
            </a:endParaRPr>
          </a:p>
          <a:p>
            <a:endParaRPr lang="en-US" sz="1600" b="1" i="1" dirty="0">
              <a:solidFill>
                <a:schemeClr val="bg1"/>
              </a:solidFill>
              <a:latin typeface="Aleo Light" charset="0"/>
            </a:endParaRPr>
          </a:p>
          <a:p>
            <a:endParaRPr lang="en-US" sz="2400" i="1" dirty="0">
              <a:solidFill>
                <a:schemeClr val="bg1"/>
              </a:solidFill>
              <a:latin typeface="Aleo Light" charset="0"/>
            </a:endParaRPr>
          </a:p>
        </p:txBody>
      </p:sp>
    </p:spTree>
    <p:extLst>
      <p:ext uri="{BB962C8B-B14F-4D97-AF65-F5344CB8AC3E}">
        <p14:creationId xmlns:p14="http://schemas.microsoft.com/office/powerpoint/2010/main" val="12813866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Image result for John Ow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460499"/>
            <a:ext cx="11430000" cy="118030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1028702"/>
            <a:ext cx="3048000" cy="1323439"/>
          </a:xfrm>
          <a:prstGeom prst="rect">
            <a:avLst/>
          </a:prstGeom>
          <a:noFill/>
        </p:spPr>
        <p:txBody>
          <a:bodyPr wrap="square" rtlCol="0">
            <a:spAutoFit/>
          </a:bodyPr>
          <a:lstStyle/>
          <a:p>
            <a:r>
              <a:rPr lang="en-US" sz="4000" dirty="0" smtClean="0">
                <a:solidFill>
                  <a:schemeClr val="bg1"/>
                </a:solidFill>
              </a:rPr>
              <a:t>John Owen </a:t>
            </a:r>
          </a:p>
          <a:p>
            <a:r>
              <a:rPr lang="en-US" sz="4000" dirty="0" smtClean="0">
                <a:solidFill>
                  <a:schemeClr val="bg1"/>
                </a:solidFill>
              </a:rPr>
              <a:t>(1616-1683)</a:t>
            </a:r>
            <a:endParaRPr lang="en-US" sz="4000" dirty="0">
              <a:solidFill>
                <a:schemeClr val="bg1"/>
              </a:solidFill>
            </a:endParaRPr>
          </a:p>
        </p:txBody>
      </p:sp>
    </p:spTree>
    <p:extLst>
      <p:ext uri="{BB962C8B-B14F-4D97-AF65-F5344CB8AC3E}">
        <p14:creationId xmlns:p14="http://schemas.microsoft.com/office/powerpoint/2010/main" val="13411196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Works of John Owen  volum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66700"/>
            <a:ext cx="3213060" cy="5141473"/>
          </a:xfrm>
          <a:prstGeom prst="rect">
            <a:avLst/>
          </a:prstGeom>
          <a:noFill/>
          <a:ln>
            <a:solidFill>
              <a:schemeClr val="accent3">
                <a:lumMod val="50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7734302"/>
            <a:ext cx="12268200" cy="584775"/>
          </a:xfrm>
          <a:prstGeom prst="rect">
            <a:avLst/>
          </a:prstGeom>
          <a:noFill/>
        </p:spPr>
        <p:txBody>
          <a:bodyPr wrap="square" rtlCol="0">
            <a:spAutoFit/>
          </a:bodyPr>
          <a:lstStyle/>
          <a:p>
            <a:r>
              <a:rPr lang="en-US" sz="3200" dirty="0" smtClean="0"/>
              <a:t>Volume 9 of his </a:t>
            </a:r>
            <a:r>
              <a:rPr lang="en-US" sz="3200" i="1" dirty="0" smtClean="0"/>
              <a:t>Works.</a:t>
            </a:r>
            <a:endParaRPr lang="en-US" sz="3200" dirty="0"/>
          </a:p>
        </p:txBody>
      </p:sp>
    </p:spTree>
    <p:extLst>
      <p:ext uri="{BB962C8B-B14F-4D97-AF65-F5344CB8AC3E}">
        <p14:creationId xmlns:p14="http://schemas.microsoft.com/office/powerpoint/2010/main" val="37039314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2"/>
            <a:ext cx="9601200" cy="4616648"/>
          </a:xfrm>
          <a:prstGeom prst="rect">
            <a:avLst/>
          </a:prstGeom>
          <a:noFill/>
        </p:spPr>
        <p:txBody>
          <a:bodyPr wrap="square" rtlCol="0">
            <a:spAutoFit/>
          </a:bodyPr>
          <a:lstStyle/>
          <a:p>
            <a:r>
              <a:rPr lang="en-US" sz="4800" b="1" dirty="0" smtClean="0">
                <a:solidFill>
                  <a:schemeClr val="bg1"/>
                </a:solidFill>
                <a:latin typeface="Garamond" panose="02020404030301010803" pitchFamily="18" charset="0"/>
              </a:rPr>
              <a:t>	</a:t>
            </a:r>
            <a:r>
              <a:rPr lang="en-US" sz="5400" b="1" dirty="0" smtClean="0">
                <a:solidFill>
                  <a:schemeClr val="bg1"/>
                </a:solidFill>
                <a:latin typeface="Garamond" panose="02020404030301010803" pitchFamily="18" charset="0"/>
              </a:rPr>
              <a:t>God </a:t>
            </a:r>
            <a:r>
              <a:rPr lang="en-US" sz="5400" b="1" dirty="0" smtClean="0">
                <a:solidFill>
                  <a:schemeClr val="bg1"/>
                </a:solidFill>
                <a:latin typeface="Garamond" panose="02020404030301010803" pitchFamily="18" charset="0"/>
              </a:rPr>
              <a:t>The Saints’ Rock</a:t>
            </a:r>
          </a:p>
          <a:p>
            <a:endParaRPr lang="en-US" sz="4800" b="1" dirty="0">
              <a:solidFill>
                <a:schemeClr val="bg1"/>
              </a:solidFill>
              <a:latin typeface="Garamond" panose="02020404030301010803" pitchFamily="18" charset="0"/>
            </a:endParaRPr>
          </a:p>
          <a:p>
            <a:r>
              <a:rPr lang="en-US" sz="4800" b="1" i="1" dirty="0" smtClean="0">
                <a:solidFill>
                  <a:schemeClr val="bg1"/>
                </a:solidFill>
                <a:latin typeface="Garamond" panose="02020404030301010803" pitchFamily="18" charset="0"/>
              </a:rPr>
              <a:t>	</a:t>
            </a:r>
            <a:r>
              <a:rPr lang="en-US" sz="3600" b="1" i="1" dirty="0" smtClean="0">
                <a:solidFill>
                  <a:schemeClr val="bg1"/>
                </a:solidFill>
                <a:latin typeface="Garamond" panose="02020404030301010803" pitchFamily="18" charset="0"/>
              </a:rPr>
              <a:t>From the end of the earth will I cry </a:t>
            </a:r>
          </a:p>
          <a:p>
            <a:r>
              <a:rPr lang="en-US" sz="3600" b="1" i="1" dirty="0" smtClean="0">
                <a:solidFill>
                  <a:schemeClr val="bg1"/>
                </a:solidFill>
                <a:latin typeface="Garamond" panose="02020404030301010803" pitchFamily="18" charset="0"/>
              </a:rPr>
              <a:t>to thee, when my heart is overwhelmed:</a:t>
            </a:r>
          </a:p>
          <a:p>
            <a:r>
              <a:rPr lang="en-US" sz="3600" b="1" i="1" dirty="0" smtClean="0">
                <a:solidFill>
                  <a:schemeClr val="bg1"/>
                </a:solidFill>
                <a:latin typeface="Garamond" panose="02020404030301010803" pitchFamily="18" charset="0"/>
              </a:rPr>
              <a:t>Lead me to the rock that is higher than I.</a:t>
            </a:r>
          </a:p>
          <a:p>
            <a:endParaRPr lang="en-US" sz="3600" b="1" i="1" dirty="0">
              <a:solidFill>
                <a:schemeClr val="bg1"/>
              </a:solidFill>
              <a:latin typeface="Garamond" panose="02020404030301010803" pitchFamily="18" charset="0"/>
            </a:endParaRPr>
          </a:p>
          <a:p>
            <a:r>
              <a:rPr lang="en-US" sz="3600" b="1" i="1" dirty="0" smtClean="0">
                <a:solidFill>
                  <a:schemeClr val="bg1"/>
                </a:solidFill>
                <a:latin typeface="Garamond" panose="02020404030301010803" pitchFamily="18" charset="0"/>
              </a:rPr>
              <a:t>					</a:t>
            </a:r>
            <a:r>
              <a:rPr lang="en-US" sz="3600" b="1" dirty="0" smtClean="0">
                <a:solidFill>
                  <a:schemeClr val="bg1"/>
                </a:solidFill>
                <a:latin typeface="Garamond" panose="02020404030301010803" pitchFamily="18" charset="0"/>
              </a:rPr>
              <a:t>Psalm 61:2</a:t>
            </a:r>
            <a:endParaRPr lang="en-US" sz="3600"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6250189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3877985"/>
          </a:xfrm>
          <a:prstGeom prst="rect">
            <a:avLst/>
          </a:prstGeom>
          <a:noFill/>
        </p:spPr>
        <p:txBody>
          <a:bodyPr wrap="square" rtlCol="0">
            <a:spAutoFit/>
          </a:bodyPr>
          <a:lstStyle/>
          <a:p>
            <a:r>
              <a:rPr lang="en-US" sz="4800" b="1" dirty="0" smtClean="0">
                <a:solidFill>
                  <a:schemeClr val="bg1"/>
                </a:solidFill>
                <a:latin typeface="Garamond" panose="02020404030301010803" pitchFamily="18" charset="0"/>
              </a:rPr>
              <a:t>	</a:t>
            </a:r>
            <a:r>
              <a:rPr lang="en-US" sz="5400" b="1" dirty="0" smtClean="0">
                <a:solidFill>
                  <a:schemeClr val="bg1"/>
                </a:solidFill>
                <a:latin typeface="Garamond" panose="02020404030301010803" pitchFamily="18" charset="0"/>
              </a:rPr>
              <a:t>God </a:t>
            </a:r>
            <a:r>
              <a:rPr lang="en-US" sz="5400" b="1" dirty="0" smtClean="0">
                <a:solidFill>
                  <a:schemeClr val="bg1"/>
                </a:solidFill>
                <a:latin typeface="Garamond" panose="02020404030301010803" pitchFamily="18" charset="0"/>
              </a:rPr>
              <a:t>The Saints’ Rock</a:t>
            </a:r>
            <a:endParaRPr lang="en-US" sz="5400" b="1" dirty="0">
              <a:solidFill>
                <a:schemeClr val="bg1"/>
              </a:solidFill>
              <a:latin typeface="Garamond" panose="02020404030301010803" pitchFamily="18" charset="0"/>
            </a:endParaRPr>
          </a:p>
          <a:p>
            <a:r>
              <a:rPr lang="en-US" sz="4800" b="1" i="1" dirty="0" smtClean="0">
                <a:solidFill>
                  <a:schemeClr val="bg1"/>
                </a:solidFill>
                <a:latin typeface="Garamond" panose="02020404030301010803" pitchFamily="18" charset="0"/>
              </a:rPr>
              <a:t>	</a:t>
            </a:r>
            <a:r>
              <a:rPr lang="en-US" sz="3600" b="1" i="1" dirty="0" smtClean="0">
                <a:solidFill>
                  <a:schemeClr val="bg1"/>
                </a:solidFill>
                <a:latin typeface="Garamond" panose="02020404030301010803" pitchFamily="18" charset="0"/>
              </a:rPr>
              <a:t>In the most overwhelming, </a:t>
            </a:r>
          </a:p>
          <a:p>
            <a:r>
              <a:rPr lang="en-US" sz="3600" b="1" i="1" dirty="0" smtClean="0">
                <a:solidFill>
                  <a:schemeClr val="bg1"/>
                </a:solidFill>
                <a:latin typeface="Garamond" panose="02020404030301010803" pitchFamily="18" charset="0"/>
              </a:rPr>
              <a:t>calamitous distresses. . . faith still </a:t>
            </a:r>
          </a:p>
          <a:p>
            <a:r>
              <a:rPr lang="en-US" sz="3600" b="1" i="1" dirty="0" smtClean="0">
                <a:solidFill>
                  <a:schemeClr val="bg1"/>
                </a:solidFill>
                <a:latin typeface="Garamond" panose="02020404030301010803" pitchFamily="18" charset="0"/>
              </a:rPr>
              <a:t>eyes a reserve in God, and delights</a:t>
            </a:r>
          </a:p>
          <a:p>
            <a:r>
              <a:rPr lang="en-US" sz="3600" b="1" i="1" dirty="0">
                <a:solidFill>
                  <a:schemeClr val="bg1"/>
                </a:solidFill>
                <a:latin typeface="Garamond" panose="02020404030301010803" pitchFamily="18" charset="0"/>
              </a:rPr>
              <a:t>t</a:t>
            </a:r>
            <a:r>
              <a:rPr lang="en-US" sz="3600" b="1" i="1" dirty="0" smtClean="0">
                <a:solidFill>
                  <a:schemeClr val="bg1"/>
                </a:solidFill>
                <a:latin typeface="Garamond" panose="02020404030301010803" pitchFamily="18" charset="0"/>
              </a:rPr>
              <a:t>o break through all to come to him, </a:t>
            </a:r>
          </a:p>
          <a:p>
            <a:r>
              <a:rPr lang="en-US" sz="3600" b="1" i="1" dirty="0">
                <a:solidFill>
                  <a:schemeClr val="bg1"/>
                </a:solidFill>
                <a:latin typeface="Garamond" panose="02020404030301010803" pitchFamily="18" charset="0"/>
              </a:rPr>
              <a:t>t</a:t>
            </a:r>
            <a:r>
              <a:rPr lang="en-US" sz="3600" b="1" i="1" dirty="0" smtClean="0">
                <a:solidFill>
                  <a:schemeClr val="bg1"/>
                </a:solidFill>
                <a:latin typeface="Garamond" panose="02020404030301010803" pitchFamily="18" charset="0"/>
              </a:rPr>
              <a:t>hough, at the same time,  . . . </a:t>
            </a:r>
          </a:p>
        </p:txBody>
      </p:sp>
    </p:spTree>
    <p:extLst>
      <p:ext uri="{BB962C8B-B14F-4D97-AF65-F5344CB8AC3E}">
        <p14:creationId xmlns:p14="http://schemas.microsoft.com/office/powerpoint/2010/main" val="2370573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1"/>
            <a:ext cx="9601200" cy="4985980"/>
          </a:xfrm>
          <a:prstGeom prst="rect">
            <a:avLst/>
          </a:prstGeom>
          <a:noFill/>
        </p:spPr>
        <p:txBody>
          <a:bodyPr wrap="square" rtlCol="0">
            <a:spAutoFit/>
          </a:bodyPr>
          <a:lstStyle/>
          <a:p>
            <a:r>
              <a:rPr lang="en-US" sz="4800" b="1" dirty="0" smtClean="0">
                <a:solidFill>
                  <a:schemeClr val="bg1"/>
                </a:solidFill>
                <a:latin typeface="Garamond" panose="02020404030301010803" pitchFamily="18" charset="0"/>
              </a:rPr>
              <a:t>	</a:t>
            </a:r>
            <a:r>
              <a:rPr lang="en-US" sz="5400" b="1" dirty="0" smtClean="0">
                <a:solidFill>
                  <a:schemeClr val="bg1"/>
                </a:solidFill>
                <a:latin typeface="Garamond" panose="02020404030301010803" pitchFamily="18" charset="0"/>
              </a:rPr>
              <a:t>God </a:t>
            </a:r>
            <a:r>
              <a:rPr lang="en-US" sz="5400" b="1" dirty="0" smtClean="0">
                <a:solidFill>
                  <a:schemeClr val="bg1"/>
                </a:solidFill>
                <a:latin typeface="Garamond" panose="02020404030301010803" pitchFamily="18" charset="0"/>
              </a:rPr>
              <a:t>The Saints’ Rock</a:t>
            </a:r>
            <a:endParaRPr lang="en-US" sz="5400" b="1" dirty="0">
              <a:solidFill>
                <a:schemeClr val="bg1"/>
              </a:solidFill>
              <a:latin typeface="Garamond" panose="02020404030301010803" pitchFamily="18" charset="0"/>
            </a:endParaRPr>
          </a:p>
          <a:p>
            <a:r>
              <a:rPr lang="en-US" sz="4800" b="1" i="1" dirty="0" smtClean="0">
                <a:solidFill>
                  <a:schemeClr val="bg1"/>
                </a:solidFill>
                <a:latin typeface="Garamond" panose="02020404030301010803" pitchFamily="18" charset="0"/>
              </a:rPr>
              <a:t>	</a:t>
            </a:r>
            <a:r>
              <a:rPr lang="en-US" sz="3600" b="1" i="1" dirty="0" smtClean="0">
                <a:solidFill>
                  <a:schemeClr val="bg1"/>
                </a:solidFill>
                <a:latin typeface="Garamond" panose="02020404030301010803" pitchFamily="18" charset="0"/>
              </a:rPr>
              <a:t>In the most overwhelming, </a:t>
            </a:r>
          </a:p>
          <a:p>
            <a:r>
              <a:rPr lang="en-US" sz="3600" b="1" i="1" dirty="0" smtClean="0">
                <a:solidFill>
                  <a:schemeClr val="bg1"/>
                </a:solidFill>
                <a:latin typeface="Garamond" panose="02020404030301010803" pitchFamily="18" charset="0"/>
              </a:rPr>
              <a:t>calamitous distresses. . . faith still </a:t>
            </a:r>
          </a:p>
          <a:p>
            <a:r>
              <a:rPr lang="en-US" sz="3600" b="1" i="1" dirty="0" smtClean="0">
                <a:solidFill>
                  <a:schemeClr val="bg1"/>
                </a:solidFill>
                <a:latin typeface="Garamond" panose="02020404030301010803" pitchFamily="18" charset="0"/>
              </a:rPr>
              <a:t>eyes a reserve in God, and delights</a:t>
            </a:r>
          </a:p>
          <a:p>
            <a:r>
              <a:rPr lang="en-US" sz="3600" b="1" i="1" dirty="0">
                <a:solidFill>
                  <a:schemeClr val="bg1"/>
                </a:solidFill>
                <a:latin typeface="Garamond" panose="02020404030301010803" pitchFamily="18" charset="0"/>
              </a:rPr>
              <a:t>t</a:t>
            </a:r>
            <a:r>
              <a:rPr lang="en-US" sz="3600" b="1" i="1" dirty="0" smtClean="0">
                <a:solidFill>
                  <a:schemeClr val="bg1"/>
                </a:solidFill>
                <a:latin typeface="Garamond" panose="02020404030301010803" pitchFamily="18" charset="0"/>
              </a:rPr>
              <a:t>o break through all to come to him, </a:t>
            </a:r>
          </a:p>
          <a:p>
            <a:r>
              <a:rPr lang="en-US" sz="3600" b="1" i="1" dirty="0">
                <a:solidFill>
                  <a:schemeClr val="bg1"/>
                </a:solidFill>
                <a:latin typeface="Garamond" panose="02020404030301010803" pitchFamily="18" charset="0"/>
              </a:rPr>
              <a:t>t</a:t>
            </a:r>
            <a:r>
              <a:rPr lang="en-US" sz="3600" b="1" i="1" dirty="0" smtClean="0">
                <a:solidFill>
                  <a:schemeClr val="bg1"/>
                </a:solidFill>
                <a:latin typeface="Garamond" panose="02020404030301010803" pitchFamily="18" charset="0"/>
              </a:rPr>
              <a:t>hough, at the same time, </a:t>
            </a:r>
            <a:r>
              <a:rPr lang="en-US" sz="3600" b="1" i="1" u="sng" dirty="0" smtClean="0">
                <a:solidFill>
                  <a:schemeClr val="bg1"/>
                </a:solidFill>
                <a:latin typeface="Garamond" panose="02020404030301010803" pitchFamily="18" charset="0"/>
              </a:rPr>
              <a:t>it looks </a:t>
            </a:r>
          </a:p>
          <a:p>
            <a:r>
              <a:rPr lang="en-US" sz="3600" b="1" i="1" u="sng" dirty="0" smtClean="0">
                <a:solidFill>
                  <a:schemeClr val="bg1"/>
                </a:solidFill>
                <a:latin typeface="Garamond" panose="02020404030301010803" pitchFamily="18" charset="0"/>
              </a:rPr>
              <a:t>upon God as the author of those </a:t>
            </a:r>
          </a:p>
          <a:p>
            <a:r>
              <a:rPr lang="en-US" sz="3600" b="1" i="1" u="sng" dirty="0">
                <a:solidFill>
                  <a:schemeClr val="bg1"/>
                </a:solidFill>
                <a:latin typeface="Garamond" panose="02020404030301010803" pitchFamily="18" charset="0"/>
              </a:rPr>
              <a:t>c</a:t>
            </a:r>
            <a:r>
              <a:rPr lang="en-US" sz="3600" b="1" i="1" u="sng" dirty="0" smtClean="0">
                <a:solidFill>
                  <a:schemeClr val="bg1"/>
                </a:solidFill>
                <a:latin typeface="Garamond" panose="02020404030301010803" pitchFamily="18" charset="0"/>
              </a:rPr>
              <a:t>alamities. </a:t>
            </a:r>
          </a:p>
        </p:txBody>
      </p:sp>
      <p:sp>
        <p:nvSpPr>
          <p:cNvPr id="2" name="TextBox 1"/>
          <p:cNvSpPr txBox="1"/>
          <p:nvPr/>
        </p:nvSpPr>
        <p:spPr>
          <a:xfrm>
            <a:off x="-685800" y="6896100"/>
            <a:ext cx="14859000" cy="584775"/>
          </a:xfrm>
          <a:prstGeom prst="rect">
            <a:avLst/>
          </a:prstGeom>
          <a:noFill/>
        </p:spPr>
        <p:txBody>
          <a:bodyPr wrap="square" rtlCol="0">
            <a:spAutoFit/>
          </a:bodyPr>
          <a:lstStyle/>
          <a:p>
            <a:r>
              <a:rPr lang="en-US" sz="3200" dirty="0" smtClean="0"/>
              <a:t>His wife, Mary Rook, bore him 11 children. Only one lived to adulthood. </a:t>
            </a:r>
            <a:endParaRPr lang="en-US" sz="3200" dirty="0"/>
          </a:p>
        </p:txBody>
      </p:sp>
    </p:spTree>
    <p:extLst>
      <p:ext uri="{BB962C8B-B14F-4D97-AF65-F5344CB8AC3E}">
        <p14:creationId xmlns:p14="http://schemas.microsoft.com/office/powerpoint/2010/main" val="30902121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4431983"/>
          </a:xfrm>
          <a:prstGeom prst="rect">
            <a:avLst/>
          </a:prstGeom>
          <a:noFill/>
        </p:spPr>
        <p:txBody>
          <a:bodyPr wrap="square" rtlCol="0">
            <a:spAutoFit/>
          </a:bodyPr>
          <a:lstStyle/>
          <a:p>
            <a:r>
              <a:rPr lang="en-US" sz="4800" b="1" dirty="0" smtClean="0">
                <a:solidFill>
                  <a:schemeClr val="bg1"/>
                </a:solidFill>
                <a:latin typeface="Garamond" panose="02020404030301010803" pitchFamily="18" charset="0"/>
              </a:rPr>
              <a:t>	</a:t>
            </a:r>
            <a:r>
              <a:rPr lang="en-US" sz="5400" b="1" dirty="0" smtClean="0">
                <a:solidFill>
                  <a:schemeClr val="bg1"/>
                </a:solidFill>
                <a:latin typeface="Garamond" panose="02020404030301010803" pitchFamily="18" charset="0"/>
              </a:rPr>
              <a:t>God </a:t>
            </a:r>
            <a:r>
              <a:rPr lang="en-US" sz="5400" b="1" dirty="0" smtClean="0">
                <a:solidFill>
                  <a:schemeClr val="bg1"/>
                </a:solidFill>
                <a:latin typeface="Garamond" panose="02020404030301010803" pitchFamily="18" charset="0"/>
              </a:rPr>
              <a:t>The Saints’ Rock</a:t>
            </a:r>
          </a:p>
          <a:p>
            <a:endParaRPr lang="en-US" sz="3600" b="1" i="1" dirty="0" smtClean="0">
              <a:solidFill>
                <a:schemeClr val="bg1"/>
              </a:solidFill>
              <a:latin typeface="Garamond" panose="02020404030301010803" pitchFamily="18" charset="0"/>
            </a:endParaRPr>
          </a:p>
          <a:p>
            <a:pPr marL="1028700" indent="-1028700">
              <a:buAutoNum type="romanUcPeriod"/>
            </a:pPr>
            <a:r>
              <a:rPr lang="en-US" sz="4800" b="1" dirty="0" smtClean="0">
                <a:solidFill>
                  <a:schemeClr val="bg1"/>
                </a:solidFill>
                <a:latin typeface="Garamond" panose="02020404030301010803" pitchFamily="18" charset="0"/>
              </a:rPr>
              <a:t>Some Instances:</a:t>
            </a:r>
          </a:p>
          <a:p>
            <a:endParaRPr lang="en-US" sz="4800" b="1" dirty="0">
              <a:solidFill>
                <a:schemeClr val="bg1"/>
              </a:solidFill>
              <a:latin typeface="Garamond" panose="02020404030301010803" pitchFamily="18" charset="0"/>
            </a:endParaRPr>
          </a:p>
          <a:p>
            <a:r>
              <a:rPr lang="en-US" sz="4800" b="1" dirty="0" smtClean="0">
                <a:solidFill>
                  <a:schemeClr val="bg1"/>
                </a:solidFill>
                <a:latin typeface="Garamond" panose="02020404030301010803" pitchFamily="18" charset="0"/>
              </a:rPr>
              <a:t>II.	The Grounds: Whence it is</a:t>
            </a:r>
          </a:p>
          <a:p>
            <a:r>
              <a:rPr lang="en-US" sz="4800" b="1" dirty="0" smtClean="0">
                <a:solidFill>
                  <a:schemeClr val="bg1"/>
                </a:solidFill>
                <a:latin typeface="Garamond" panose="02020404030301010803" pitchFamily="18" charset="0"/>
              </a:rPr>
              <a:t>	that faith does this.</a:t>
            </a:r>
            <a:endParaRPr lang="en-US" sz="4800"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3369156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4708981"/>
          </a:xfrm>
          <a:prstGeom prst="rect">
            <a:avLst/>
          </a:prstGeom>
          <a:noFill/>
        </p:spPr>
        <p:txBody>
          <a:bodyPr wrap="square" rtlCol="0">
            <a:spAutoFit/>
          </a:bodyPr>
          <a:lstStyle/>
          <a:p>
            <a:r>
              <a:rPr lang="en-US" sz="4800" b="1" dirty="0" smtClean="0">
                <a:solidFill>
                  <a:schemeClr val="bg1"/>
                </a:solidFill>
                <a:latin typeface="Garamond" panose="02020404030301010803" pitchFamily="18" charset="0"/>
              </a:rPr>
              <a:t>	</a:t>
            </a:r>
            <a:r>
              <a:rPr lang="en-US" sz="5400" b="1" dirty="0" smtClean="0">
                <a:solidFill>
                  <a:schemeClr val="bg1"/>
                </a:solidFill>
                <a:latin typeface="Garamond" panose="02020404030301010803" pitchFamily="18" charset="0"/>
              </a:rPr>
              <a:t>God </a:t>
            </a:r>
            <a:r>
              <a:rPr lang="en-US" sz="5400" b="1" dirty="0" smtClean="0">
                <a:solidFill>
                  <a:schemeClr val="bg1"/>
                </a:solidFill>
                <a:latin typeface="Garamond" panose="02020404030301010803" pitchFamily="18" charset="0"/>
              </a:rPr>
              <a:t>The Saints’ </a:t>
            </a:r>
            <a:r>
              <a:rPr lang="en-US" sz="7200" b="1" dirty="0" smtClean="0">
                <a:solidFill>
                  <a:schemeClr val="bg1"/>
                </a:solidFill>
                <a:latin typeface="Garamond" panose="02020404030301010803" pitchFamily="18" charset="0"/>
              </a:rPr>
              <a:t>Rock</a:t>
            </a:r>
          </a:p>
          <a:p>
            <a:endParaRPr lang="en-US" sz="3600" b="1" i="1" dirty="0" smtClean="0">
              <a:solidFill>
                <a:schemeClr val="bg1"/>
              </a:solidFill>
              <a:latin typeface="Garamond" panose="02020404030301010803" pitchFamily="18" charset="0"/>
            </a:endParaRPr>
          </a:p>
          <a:p>
            <a:pPr marL="1028700" indent="-1028700">
              <a:buAutoNum type="romanUcPeriod"/>
            </a:pPr>
            <a:r>
              <a:rPr lang="en-US" sz="4800" b="1" dirty="0" smtClean="0">
                <a:solidFill>
                  <a:schemeClr val="bg1"/>
                </a:solidFill>
                <a:latin typeface="Garamond" panose="02020404030301010803" pitchFamily="18" charset="0"/>
              </a:rPr>
              <a:t>Some Instances:</a:t>
            </a:r>
          </a:p>
          <a:p>
            <a:endParaRPr lang="en-US" sz="4800" b="1" dirty="0">
              <a:solidFill>
                <a:schemeClr val="bg1"/>
              </a:solidFill>
              <a:latin typeface="Garamond" panose="02020404030301010803" pitchFamily="18" charset="0"/>
            </a:endParaRPr>
          </a:p>
          <a:p>
            <a:r>
              <a:rPr lang="en-US" sz="4800" b="1" dirty="0" smtClean="0">
                <a:solidFill>
                  <a:schemeClr val="bg1"/>
                </a:solidFill>
                <a:latin typeface="Garamond" panose="02020404030301010803" pitchFamily="18" charset="0"/>
              </a:rPr>
              <a:t>II.	The Grounds: Whence it is</a:t>
            </a:r>
          </a:p>
          <a:p>
            <a:r>
              <a:rPr lang="en-US" sz="4800" b="1" dirty="0" smtClean="0">
                <a:solidFill>
                  <a:schemeClr val="bg1"/>
                </a:solidFill>
                <a:latin typeface="Garamond" panose="02020404030301010803" pitchFamily="18" charset="0"/>
              </a:rPr>
              <a:t>	that faith does this.</a:t>
            </a:r>
            <a:endParaRPr lang="en-US" sz="4800"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13889867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
            <a:ext cx="9220200" cy="691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5997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2"/>
            <a:ext cx="9601200" cy="4616648"/>
          </a:xfrm>
          <a:prstGeom prst="rect">
            <a:avLst/>
          </a:prstGeom>
          <a:noFill/>
        </p:spPr>
        <p:txBody>
          <a:bodyPr wrap="square" rtlCol="0">
            <a:spAutoFit/>
          </a:bodyPr>
          <a:lstStyle/>
          <a:p>
            <a:r>
              <a:rPr lang="en-US" sz="4800" b="1" dirty="0" smtClean="0">
                <a:solidFill>
                  <a:schemeClr val="bg1"/>
                </a:solidFill>
                <a:latin typeface="Garamond" panose="02020404030301010803" pitchFamily="18" charset="0"/>
              </a:rPr>
              <a:t>	</a:t>
            </a:r>
            <a:r>
              <a:rPr lang="en-US" sz="5400" b="1" dirty="0" smtClean="0">
                <a:solidFill>
                  <a:schemeClr val="bg1"/>
                </a:solidFill>
                <a:latin typeface="Garamond" panose="02020404030301010803" pitchFamily="18" charset="0"/>
              </a:rPr>
              <a:t>God </a:t>
            </a:r>
            <a:r>
              <a:rPr lang="en-US" sz="5400" b="1" dirty="0" smtClean="0">
                <a:solidFill>
                  <a:schemeClr val="bg1"/>
                </a:solidFill>
                <a:latin typeface="Garamond" panose="02020404030301010803" pitchFamily="18" charset="0"/>
              </a:rPr>
              <a:t>The Saints’ Rock</a:t>
            </a:r>
          </a:p>
          <a:p>
            <a:endParaRPr lang="en-US" sz="4800" b="1" dirty="0">
              <a:solidFill>
                <a:schemeClr val="bg1"/>
              </a:solidFill>
              <a:latin typeface="Garamond" panose="02020404030301010803" pitchFamily="18" charset="0"/>
            </a:endParaRPr>
          </a:p>
          <a:p>
            <a:r>
              <a:rPr lang="en-US" sz="4800" b="1" i="1" dirty="0" smtClean="0">
                <a:solidFill>
                  <a:schemeClr val="bg1"/>
                </a:solidFill>
                <a:latin typeface="Garamond" panose="02020404030301010803" pitchFamily="18" charset="0"/>
              </a:rPr>
              <a:t>	</a:t>
            </a:r>
            <a:r>
              <a:rPr lang="en-US" sz="3600" b="1" i="1" dirty="0" smtClean="0">
                <a:solidFill>
                  <a:schemeClr val="bg1"/>
                </a:solidFill>
                <a:latin typeface="Garamond" panose="02020404030301010803" pitchFamily="18" charset="0"/>
              </a:rPr>
              <a:t>From the end of the earth will I cry </a:t>
            </a:r>
          </a:p>
          <a:p>
            <a:r>
              <a:rPr lang="en-US" sz="3600" b="1" i="1" dirty="0" smtClean="0">
                <a:solidFill>
                  <a:schemeClr val="bg1"/>
                </a:solidFill>
                <a:latin typeface="Garamond" panose="02020404030301010803" pitchFamily="18" charset="0"/>
              </a:rPr>
              <a:t>to thee, when my heart is overwhelmed:</a:t>
            </a:r>
          </a:p>
          <a:p>
            <a:r>
              <a:rPr lang="en-US" sz="3600" b="1" i="1" dirty="0" smtClean="0">
                <a:solidFill>
                  <a:schemeClr val="bg1"/>
                </a:solidFill>
                <a:latin typeface="Garamond" panose="02020404030301010803" pitchFamily="18" charset="0"/>
              </a:rPr>
              <a:t>Lead me to the rock that is higher than I.</a:t>
            </a:r>
          </a:p>
          <a:p>
            <a:endParaRPr lang="en-US" sz="3600" b="1" i="1" dirty="0">
              <a:solidFill>
                <a:schemeClr val="bg1"/>
              </a:solidFill>
              <a:latin typeface="Garamond" panose="02020404030301010803" pitchFamily="18" charset="0"/>
            </a:endParaRPr>
          </a:p>
          <a:p>
            <a:r>
              <a:rPr lang="en-US" sz="3600" b="1" i="1" dirty="0" smtClean="0">
                <a:solidFill>
                  <a:schemeClr val="bg1"/>
                </a:solidFill>
                <a:latin typeface="Garamond" panose="02020404030301010803" pitchFamily="18" charset="0"/>
              </a:rPr>
              <a:t>					</a:t>
            </a:r>
            <a:r>
              <a:rPr lang="en-US" sz="3600" b="1" dirty="0" smtClean="0">
                <a:solidFill>
                  <a:schemeClr val="bg1"/>
                </a:solidFill>
                <a:latin typeface="Garamond" panose="02020404030301010803" pitchFamily="18" charset="0"/>
              </a:rPr>
              <a:t>Psalm 61:2</a:t>
            </a:r>
            <a:endParaRPr lang="en-US" sz="3600"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30087840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xmlns="" id="{AC79F4C4-5615-4CC9-A9D6-47B655B85B80}"/>
              </a:ext>
            </a:extLst>
          </p:cNvPr>
          <p:cNvGraphicFramePr>
            <a:graphicFrameLocks noChangeAspect="1"/>
          </p:cNvGraphicFramePr>
          <p:nvPr>
            <p:extLst>
              <p:ext uri="{D42A27DB-BD31-4B8C-83A1-F6EECF244321}">
                <p14:modId xmlns:p14="http://schemas.microsoft.com/office/powerpoint/2010/main" val="4278601057"/>
              </p:ext>
            </p:extLst>
          </p:nvPr>
        </p:nvGraphicFramePr>
        <p:xfrm>
          <a:off x="0" y="0"/>
          <a:ext cx="9220200" cy="5715000"/>
        </p:xfrm>
        <a:graphic>
          <a:graphicData uri="http://schemas.openxmlformats.org/presentationml/2006/ole">
            <mc:AlternateContent xmlns:mc="http://schemas.openxmlformats.org/markup-compatibility/2006">
              <mc:Choice xmlns:v="urn:schemas-microsoft-com:vml" Requires="v">
                <p:oleObj spid="_x0000_s15364" name="Image" r:id="rId3" imgW="9142560" imgH="6856920" progId="Photoshop.Image.13">
                  <p:embed/>
                </p:oleObj>
              </mc:Choice>
              <mc:Fallback>
                <p:oleObj name="Image" r:id="rId3" imgW="9142560" imgH="6856920" progId="Photoshop.Image.13">
                  <p:embed/>
                  <p:pic>
                    <p:nvPicPr>
                      <p:cNvPr id="0" name=""/>
                      <p:cNvPicPr/>
                      <p:nvPr/>
                    </p:nvPicPr>
                    <p:blipFill>
                      <a:blip r:embed="rId4"/>
                      <a:stretch>
                        <a:fillRect/>
                      </a:stretch>
                    </p:blipFill>
                    <p:spPr>
                      <a:xfrm>
                        <a:off x="0" y="0"/>
                        <a:ext cx="9220200" cy="5715000"/>
                      </a:xfrm>
                      <a:prstGeom prst="rect">
                        <a:avLst/>
                      </a:prstGeom>
                    </p:spPr>
                  </p:pic>
                </p:oleObj>
              </mc:Fallback>
            </mc:AlternateContent>
          </a:graphicData>
        </a:graphic>
      </p:graphicFrame>
      <p:sp>
        <p:nvSpPr>
          <p:cNvPr id="3" name="Rectangle 3"/>
          <p:cNvSpPr>
            <a:spLocks noChangeArrowheads="1"/>
          </p:cNvSpPr>
          <p:nvPr/>
        </p:nvSpPr>
        <p:spPr bwMode="auto">
          <a:xfrm>
            <a:off x="533400" y="740834"/>
            <a:ext cx="708660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400" b="1" dirty="0">
                <a:solidFill>
                  <a:schemeClr val="bg1"/>
                </a:solidFill>
                <a:latin typeface="Aleo Light" charset="0"/>
              </a:rPr>
              <a:t>The </a:t>
            </a:r>
            <a:r>
              <a:rPr lang="en-US" sz="3200" b="1" dirty="0">
                <a:solidFill>
                  <a:schemeClr val="bg1"/>
                </a:solidFill>
                <a:latin typeface="Aleo Light" charset="0"/>
              </a:rPr>
              <a:t>one</a:t>
            </a:r>
            <a:r>
              <a:rPr lang="en-US" sz="2400" b="1" dirty="0">
                <a:solidFill>
                  <a:schemeClr val="bg1"/>
                </a:solidFill>
                <a:latin typeface="Aleo Light" charset="0"/>
              </a:rPr>
              <a:t> way, the </a:t>
            </a:r>
            <a:r>
              <a:rPr lang="en-US" sz="3200" b="1" dirty="0">
                <a:solidFill>
                  <a:schemeClr val="bg1"/>
                </a:solidFill>
                <a:latin typeface="Aleo Light" charset="0"/>
              </a:rPr>
              <a:t>only</a:t>
            </a:r>
            <a:r>
              <a:rPr lang="en-US" sz="2400" b="1" dirty="0">
                <a:solidFill>
                  <a:schemeClr val="bg1"/>
                </a:solidFill>
                <a:latin typeface="Aleo Light" charset="0"/>
              </a:rPr>
              <a:t> way that we can</a:t>
            </a:r>
          </a:p>
          <a:p>
            <a:r>
              <a:rPr lang="en-US" sz="2400" b="1" dirty="0">
                <a:solidFill>
                  <a:schemeClr val="bg1"/>
                </a:solidFill>
                <a:latin typeface="Aleo Light" charset="0"/>
              </a:rPr>
              <a:t>obtain the gracious provisions of God’s </a:t>
            </a:r>
          </a:p>
          <a:p>
            <a:r>
              <a:rPr lang="en-US" sz="2400" b="1" dirty="0">
                <a:solidFill>
                  <a:schemeClr val="bg1"/>
                </a:solidFill>
                <a:latin typeface="Aleo Light" charset="0"/>
              </a:rPr>
              <a:t>covenants is through the Redeemer, </a:t>
            </a:r>
          </a:p>
          <a:p>
            <a:r>
              <a:rPr lang="en-US" sz="2400" b="1" dirty="0">
                <a:solidFill>
                  <a:schemeClr val="bg1"/>
                </a:solidFill>
                <a:latin typeface="Aleo Light" charset="0"/>
              </a:rPr>
              <a:t>the Lord Jesus Christ</a:t>
            </a:r>
            <a:r>
              <a:rPr lang="en-US" sz="2400" b="1">
                <a:solidFill>
                  <a:schemeClr val="bg1"/>
                </a:solidFill>
                <a:latin typeface="Aleo Light" charset="0"/>
              </a:rPr>
              <a:t>.   </a:t>
            </a:r>
            <a:endParaRPr lang="en-US" sz="2400" b="1" dirty="0">
              <a:solidFill>
                <a:schemeClr val="bg1"/>
              </a:solidFill>
              <a:latin typeface="Aleo Light" charset="0"/>
            </a:endParaRPr>
          </a:p>
          <a:p>
            <a:endParaRPr lang="en-US" sz="2400" b="1" dirty="0">
              <a:solidFill>
                <a:schemeClr val="bg1"/>
              </a:solidFill>
              <a:latin typeface="Aleo Light" charset="0"/>
            </a:endParaRPr>
          </a:p>
          <a:p>
            <a:endParaRPr lang="en-US" b="1" dirty="0">
              <a:solidFill>
                <a:schemeClr val="bg1"/>
              </a:solidFill>
              <a:latin typeface="Aleo Light" charset="0"/>
            </a:endParaRPr>
          </a:p>
          <a:p>
            <a:endParaRPr lang="en-US" sz="2000" b="1" dirty="0">
              <a:solidFill>
                <a:schemeClr val="bg1"/>
              </a:solidFill>
              <a:latin typeface="Aleo Light"/>
            </a:endParaRPr>
          </a:p>
          <a:p>
            <a:endParaRPr lang="en-US" sz="2000" b="1" dirty="0">
              <a:solidFill>
                <a:schemeClr val="bg1"/>
              </a:solidFill>
              <a:latin typeface="Aleo Light" charset="0"/>
            </a:endParaRPr>
          </a:p>
          <a:p>
            <a:endParaRPr lang="en-US" sz="1600" b="1" i="1" dirty="0">
              <a:solidFill>
                <a:schemeClr val="bg1"/>
              </a:solidFill>
              <a:latin typeface="Aleo Light" charset="0"/>
            </a:endParaRPr>
          </a:p>
          <a:p>
            <a:endParaRPr lang="en-US" sz="1600" b="1" i="1" dirty="0">
              <a:solidFill>
                <a:schemeClr val="bg1"/>
              </a:solidFill>
              <a:latin typeface="Aleo Light" charset="0"/>
            </a:endParaRPr>
          </a:p>
          <a:p>
            <a:endParaRPr lang="en-US" sz="2400" i="1" dirty="0">
              <a:solidFill>
                <a:schemeClr val="bg1"/>
              </a:solidFill>
              <a:latin typeface="Aleo Light" charset="0"/>
            </a:endParaRPr>
          </a:p>
        </p:txBody>
      </p:sp>
    </p:spTree>
    <p:extLst>
      <p:ext uri="{BB962C8B-B14F-4D97-AF65-F5344CB8AC3E}">
        <p14:creationId xmlns:p14="http://schemas.microsoft.com/office/powerpoint/2010/main" val="20141035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 y="0"/>
            <a:ext cx="9174480" cy="688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7202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2"/>
            <a:ext cx="9601200" cy="4616648"/>
          </a:xfrm>
          <a:prstGeom prst="rect">
            <a:avLst/>
          </a:prstGeom>
          <a:noFill/>
        </p:spPr>
        <p:txBody>
          <a:bodyPr wrap="square" rtlCol="0">
            <a:spAutoFit/>
          </a:bodyPr>
          <a:lstStyle/>
          <a:p>
            <a:r>
              <a:rPr lang="en-US" sz="4800" b="1" dirty="0" smtClean="0">
                <a:solidFill>
                  <a:schemeClr val="bg1"/>
                </a:solidFill>
                <a:latin typeface="Garamond" panose="02020404030301010803" pitchFamily="18" charset="0"/>
              </a:rPr>
              <a:t>	</a:t>
            </a:r>
            <a:r>
              <a:rPr lang="en-US" sz="5400" b="1" dirty="0" smtClean="0">
                <a:solidFill>
                  <a:schemeClr val="bg1"/>
                </a:solidFill>
                <a:latin typeface="Garamond" panose="02020404030301010803" pitchFamily="18" charset="0"/>
              </a:rPr>
              <a:t>God </a:t>
            </a:r>
            <a:r>
              <a:rPr lang="en-US" sz="5400" b="1" dirty="0" smtClean="0">
                <a:solidFill>
                  <a:schemeClr val="bg1"/>
                </a:solidFill>
                <a:latin typeface="Garamond" panose="02020404030301010803" pitchFamily="18" charset="0"/>
              </a:rPr>
              <a:t>The Saints’ Rock</a:t>
            </a:r>
          </a:p>
          <a:p>
            <a:endParaRPr lang="en-US" sz="4800" b="1" dirty="0">
              <a:solidFill>
                <a:schemeClr val="bg1"/>
              </a:solidFill>
              <a:latin typeface="Garamond" panose="02020404030301010803" pitchFamily="18" charset="0"/>
            </a:endParaRPr>
          </a:p>
          <a:p>
            <a:r>
              <a:rPr lang="en-US" sz="4800" b="1" i="1" dirty="0" smtClean="0">
                <a:solidFill>
                  <a:schemeClr val="bg1"/>
                </a:solidFill>
                <a:latin typeface="Garamond" panose="02020404030301010803" pitchFamily="18" charset="0"/>
              </a:rPr>
              <a:t>	</a:t>
            </a:r>
            <a:r>
              <a:rPr lang="en-US" sz="3600" b="1" i="1" dirty="0" smtClean="0">
                <a:solidFill>
                  <a:schemeClr val="bg1"/>
                </a:solidFill>
                <a:latin typeface="Garamond" panose="02020404030301010803" pitchFamily="18" charset="0"/>
              </a:rPr>
              <a:t>From the end of the earth will I cry </a:t>
            </a:r>
          </a:p>
          <a:p>
            <a:r>
              <a:rPr lang="en-US" sz="3600" b="1" i="1" dirty="0" smtClean="0">
                <a:solidFill>
                  <a:schemeClr val="bg1"/>
                </a:solidFill>
                <a:latin typeface="Garamond" panose="02020404030301010803" pitchFamily="18" charset="0"/>
              </a:rPr>
              <a:t>to thee, when my heart is overwhelmed:</a:t>
            </a:r>
          </a:p>
          <a:p>
            <a:r>
              <a:rPr lang="en-US" sz="3600" b="1" i="1" dirty="0" smtClean="0">
                <a:solidFill>
                  <a:schemeClr val="bg1"/>
                </a:solidFill>
                <a:latin typeface="Garamond" panose="02020404030301010803" pitchFamily="18" charset="0"/>
              </a:rPr>
              <a:t>Lead me to the rock that is higher than I.</a:t>
            </a:r>
          </a:p>
          <a:p>
            <a:endParaRPr lang="en-US" sz="3600" b="1" i="1" dirty="0">
              <a:solidFill>
                <a:schemeClr val="bg1"/>
              </a:solidFill>
              <a:latin typeface="Garamond" panose="02020404030301010803" pitchFamily="18" charset="0"/>
            </a:endParaRPr>
          </a:p>
          <a:p>
            <a:r>
              <a:rPr lang="en-US" sz="3600" b="1" i="1" dirty="0" smtClean="0">
                <a:solidFill>
                  <a:schemeClr val="bg1"/>
                </a:solidFill>
                <a:latin typeface="Garamond" panose="02020404030301010803" pitchFamily="18" charset="0"/>
              </a:rPr>
              <a:t>					</a:t>
            </a:r>
            <a:r>
              <a:rPr lang="en-US" sz="3600" b="1" dirty="0" smtClean="0">
                <a:solidFill>
                  <a:schemeClr val="bg1"/>
                </a:solidFill>
                <a:latin typeface="Garamond" panose="02020404030301010803" pitchFamily="18" charset="0"/>
              </a:rPr>
              <a:t>Psalm 61:2</a:t>
            </a:r>
            <a:endParaRPr lang="en-US" sz="3600"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30087840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man standing on a big r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1"/>
            <a:ext cx="9296400" cy="620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1446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2"/>
            <a:ext cx="9601200" cy="4616648"/>
          </a:xfrm>
          <a:prstGeom prst="rect">
            <a:avLst/>
          </a:prstGeom>
          <a:noFill/>
        </p:spPr>
        <p:txBody>
          <a:bodyPr wrap="square" rtlCol="0">
            <a:spAutoFit/>
          </a:bodyPr>
          <a:lstStyle/>
          <a:p>
            <a:r>
              <a:rPr lang="en-US" sz="4800" b="1" dirty="0" smtClean="0">
                <a:solidFill>
                  <a:schemeClr val="bg1"/>
                </a:solidFill>
                <a:latin typeface="Garamond" panose="02020404030301010803" pitchFamily="18" charset="0"/>
              </a:rPr>
              <a:t>	</a:t>
            </a:r>
            <a:r>
              <a:rPr lang="en-US" sz="5400" b="1" dirty="0" smtClean="0">
                <a:solidFill>
                  <a:schemeClr val="bg1"/>
                </a:solidFill>
                <a:latin typeface="Garamond" panose="02020404030301010803" pitchFamily="18" charset="0"/>
              </a:rPr>
              <a:t>God </a:t>
            </a:r>
            <a:r>
              <a:rPr lang="en-US" sz="5400" b="1" dirty="0" smtClean="0">
                <a:solidFill>
                  <a:schemeClr val="bg1"/>
                </a:solidFill>
                <a:latin typeface="Garamond" panose="02020404030301010803" pitchFamily="18" charset="0"/>
              </a:rPr>
              <a:t>The Saints’ Rock</a:t>
            </a:r>
          </a:p>
          <a:p>
            <a:endParaRPr lang="en-US" sz="4800" b="1" dirty="0">
              <a:solidFill>
                <a:schemeClr val="bg1"/>
              </a:solidFill>
              <a:latin typeface="Garamond" panose="02020404030301010803" pitchFamily="18" charset="0"/>
            </a:endParaRPr>
          </a:p>
          <a:p>
            <a:r>
              <a:rPr lang="en-US" sz="4800" b="1" i="1" dirty="0" smtClean="0">
                <a:solidFill>
                  <a:schemeClr val="bg1"/>
                </a:solidFill>
                <a:latin typeface="Garamond" panose="02020404030301010803" pitchFamily="18" charset="0"/>
              </a:rPr>
              <a:t>	</a:t>
            </a:r>
            <a:r>
              <a:rPr lang="en-US" sz="3600" b="1" i="1" dirty="0" smtClean="0">
                <a:solidFill>
                  <a:schemeClr val="bg1"/>
                </a:solidFill>
                <a:latin typeface="Garamond" panose="02020404030301010803" pitchFamily="18" charset="0"/>
              </a:rPr>
              <a:t>From the end of the earth will I cry </a:t>
            </a:r>
          </a:p>
          <a:p>
            <a:r>
              <a:rPr lang="en-US" sz="3600" b="1" i="1" dirty="0" smtClean="0">
                <a:solidFill>
                  <a:schemeClr val="bg1"/>
                </a:solidFill>
                <a:latin typeface="Garamond" panose="02020404030301010803" pitchFamily="18" charset="0"/>
              </a:rPr>
              <a:t>to thee, when my heart is overwhelmed:</a:t>
            </a:r>
          </a:p>
          <a:p>
            <a:r>
              <a:rPr lang="en-US" sz="3600" b="1" i="1" dirty="0" smtClean="0">
                <a:solidFill>
                  <a:schemeClr val="bg1"/>
                </a:solidFill>
                <a:latin typeface="Garamond" panose="02020404030301010803" pitchFamily="18" charset="0"/>
              </a:rPr>
              <a:t>Lead me to the rock that is higher than I.</a:t>
            </a:r>
          </a:p>
          <a:p>
            <a:endParaRPr lang="en-US" sz="3600" b="1" i="1" dirty="0">
              <a:solidFill>
                <a:schemeClr val="bg1"/>
              </a:solidFill>
              <a:latin typeface="Garamond" panose="02020404030301010803" pitchFamily="18" charset="0"/>
            </a:endParaRPr>
          </a:p>
          <a:p>
            <a:r>
              <a:rPr lang="en-US" sz="3600" b="1" i="1" dirty="0" smtClean="0">
                <a:solidFill>
                  <a:schemeClr val="bg1"/>
                </a:solidFill>
                <a:latin typeface="Garamond" panose="02020404030301010803" pitchFamily="18" charset="0"/>
              </a:rPr>
              <a:t>					</a:t>
            </a:r>
            <a:r>
              <a:rPr lang="en-US" sz="3600" b="1" dirty="0" smtClean="0">
                <a:solidFill>
                  <a:schemeClr val="bg1"/>
                </a:solidFill>
                <a:latin typeface="Garamond" panose="02020404030301010803" pitchFamily="18" charset="0"/>
              </a:rPr>
              <a:t>Psalm 61:2</a:t>
            </a:r>
            <a:endParaRPr lang="en-US" sz="3600"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30087840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tone Mountain P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5300"/>
            <a:ext cx="9372600" cy="63108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 y="6057900"/>
            <a:ext cx="7543800" cy="369332"/>
          </a:xfrm>
          <a:prstGeom prst="rect">
            <a:avLst/>
          </a:prstGeom>
          <a:noFill/>
        </p:spPr>
        <p:txBody>
          <a:bodyPr wrap="square" rtlCol="0">
            <a:spAutoFit/>
          </a:bodyPr>
          <a:lstStyle/>
          <a:p>
            <a:r>
              <a:rPr lang="en-US" dirty="0" smtClean="0"/>
              <a:t>Stone Mountain. Georgia.</a:t>
            </a:r>
            <a:endParaRPr lang="en-US" dirty="0"/>
          </a:p>
        </p:txBody>
      </p:sp>
    </p:spTree>
    <p:extLst>
      <p:ext uri="{BB962C8B-B14F-4D97-AF65-F5344CB8AC3E}">
        <p14:creationId xmlns:p14="http://schemas.microsoft.com/office/powerpoint/2010/main" val="18548102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 y="-342900"/>
            <a:ext cx="9296400" cy="62006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6438900"/>
            <a:ext cx="7239000" cy="646331"/>
          </a:xfrm>
          <a:prstGeom prst="rect">
            <a:avLst/>
          </a:prstGeom>
          <a:noFill/>
        </p:spPr>
        <p:txBody>
          <a:bodyPr wrap="square" rtlCol="0">
            <a:spAutoFit/>
          </a:bodyPr>
          <a:lstStyle/>
          <a:p>
            <a:r>
              <a:rPr lang="en-US" sz="3600" dirty="0" smtClean="0"/>
              <a:t>Zuma Rock.  Nigeria.  </a:t>
            </a:r>
            <a:endParaRPr lang="en-US" sz="3600" dirty="0"/>
          </a:p>
        </p:txBody>
      </p:sp>
    </p:spTree>
    <p:extLst>
      <p:ext uri="{BB962C8B-B14F-4D97-AF65-F5344CB8AC3E}">
        <p14:creationId xmlns:p14="http://schemas.microsoft.com/office/powerpoint/2010/main" val="688682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42900"/>
            <a:ext cx="4743321"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3821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Rock of Gibraltar  high res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9560"/>
            <a:ext cx="9494520" cy="71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0888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yers R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876300"/>
            <a:ext cx="14782800" cy="9851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800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769600" cy="6057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5000" y="6972300"/>
            <a:ext cx="7620000" cy="646331"/>
          </a:xfrm>
          <a:prstGeom prst="rect">
            <a:avLst/>
          </a:prstGeom>
          <a:noFill/>
        </p:spPr>
        <p:txBody>
          <a:bodyPr wrap="square" rtlCol="0">
            <a:spAutoFit/>
          </a:bodyPr>
          <a:lstStyle/>
          <a:p>
            <a:r>
              <a:rPr lang="en-US" sz="3600" dirty="0" smtClean="0"/>
              <a:t>Pulpit rock in Norway</a:t>
            </a:r>
            <a:r>
              <a:rPr lang="en-US" dirty="0" smtClean="0"/>
              <a:t>.</a:t>
            </a:r>
            <a:endParaRPr lang="en-US" dirty="0"/>
          </a:p>
        </p:txBody>
      </p:sp>
    </p:spTree>
    <p:extLst>
      <p:ext uri="{BB962C8B-B14F-4D97-AF65-F5344CB8AC3E}">
        <p14:creationId xmlns:p14="http://schemas.microsoft.com/office/powerpoint/2010/main" val="25049945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4038" y="536222"/>
            <a:ext cx="1870076" cy="232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6"/>
          <p:cNvSpPr txBox="1">
            <a:spLocks noChangeArrowheads="1"/>
          </p:cNvSpPr>
          <p:nvPr/>
        </p:nvSpPr>
        <p:spPr bwMode="auto">
          <a:xfrm>
            <a:off x="1" y="825501"/>
            <a:ext cx="11112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000" b="1" dirty="0">
                <a:solidFill>
                  <a:schemeClr val="bg1"/>
                </a:solidFill>
                <a:latin typeface="Aleo Light" charset="0"/>
                <a:ea typeface="Aleo Light" charset="0"/>
                <a:cs typeface="Aleo Light" charset="0"/>
              </a:rPr>
              <a:t> </a:t>
            </a:r>
            <a:r>
              <a:rPr lang="en-US" altLang="x-none" sz="6000" b="1" dirty="0">
                <a:solidFill>
                  <a:schemeClr val="bg1"/>
                </a:solidFill>
                <a:latin typeface="Aleo Light" charset="0"/>
                <a:ea typeface="Aleo Light" charset="0"/>
                <a:cs typeface="Aleo Light" charset="0"/>
              </a:rPr>
              <a:t>37</a:t>
            </a:r>
          </a:p>
        </p:txBody>
      </p:sp>
      <p:sp>
        <p:nvSpPr>
          <p:cNvPr id="24579" name="Rectangle 7"/>
          <p:cNvSpPr>
            <a:spLocks noChangeArrowheads="1"/>
          </p:cNvSpPr>
          <p:nvPr/>
        </p:nvSpPr>
        <p:spPr bwMode="auto">
          <a:xfrm>
            <a:off x="1338944" y="665294"/>
            <a:ext cx="7576457" cy="512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800" b="1" dirty="0">
                <a:solidFill>
                  <a:srgbClr val="5C8F6A"/>
                </a:solidFill>
                <a:latin typeface="Aleo Light" charset="0"/>
              </a:rPr>
              <a:t>What offices does Jesus Christ execute as our Redeemer?</a:t>
            </a:r>
          </a:p>
          <a:p>
            <a:endParaRPr lang="en-US" sz="1600" dirty="0">
              <a:latin typeface="Myriad Pro" charset="0"/>
              <a:ea typeface="Myriad Pro" charset="0"/>
              <a:cs typeface="Myriad Pro" charset="0"/>
            </a:endParaRPr>
          </a:p>
          <a:p>
            <a:r>
              <a:rPr lang="en-US" dirty="0">
                <a:latin typeface="Myriad Pro" charset="0"/>
                <a:ea typeface="Myriad Pro" charset="0"/>
                <a:cs typeface="Myriad Pro" charset="0"/>
              </a:rPr>
              <a:t>Moses said, “THE LORD GOD WILL RAISE UP FOR YOU </a:t>
            </a:r>
            <a:r>
              <a:rPr lang="en-US" u="sng" dirty="0">
                <a:latin typeface="Myriad Pro" charset="0"/>
                <a:ea typeface="Myriad Pro" charset="0"/>
                <a:cs typeface="Myriad Pro" charset="0"/>
              </a:rPr>
              <a:t>A PROPHET </a:t>
            </a:r>
            <a:r>
              <a:rPr lang="en-US" dirty="0">
                <a:latin typeface="Myriad Pro" charset="0"/>
                <a:ea typeface="Myriad Pro" charset="0"/>
                <a:cs typeface="Myriad Pro" charset="0"/>
              </a:rPr>
              <a:t>LIKE ME FROM YOUR BRETHREN; TO HIM YOU SHALL GIVE HEED to everything He says to you. And it will be that every soul that does not heed </a:t>
            </a:r>
            <a:r>
              <a:rPr lang="en-US" u="sng" dirty="0">
                <a:latin typeface="Myriad Pro" charset="0"/>
                <a:ea typeface="Myriad Pro" charset="0"/>
                <a:cs typeface="Myriad Pro" charset="0"/>
              </a:rPr>
              <a:t>that prophet </a:t>
            </a:r>
            <a:r>
              <a:rPr lang="en-US" dirty="0">
                <a:latin typeface="Myriad Pro" charset="0"/>
                <a:ea typeface="Myriad Pro" charset="0"/>
                <a:cs typeface="Myriad Pro" charset="0"/>
              </a:rPr>
              <a:t>shall be utterly destroyed from among the people”  (NASB; Acts 3:22-23).  </a:t>
            </a:r>
          </a:p>
          <a:p>
            <a:endParaRPr lang="en-US" sz="1600" dirty="0">
              <a:latin typeface="Myriad Pro" charset="0"/>
              <a:ea typeface="Myriad Pro" charset="0"/>
              <a:cs typeface="Myriad Pro" charset="0"/>
            </a:endParaRPr>
          </a:p>
          <a:p>
            <a:r>
              <a:rPr lang="en-US" dirty="0">
                <a:latin typeface="Myriad Pro" charset="0"/>
                <a:ea typeface="Myriad Pro" charset="0"/>
                <a:cs typeface="Myriad Pro" charset="0"/>
              </a:rPr>
              <a:t>Just as He says also in another </a:t>
            </a:r>
            <a:r>
              <a:rPr lang="en-US" i="1" dirty="0">
                <a:latin typeface="Myriad Pro" charset="0"/>
                <a:ea typeface="Myriad Pro" charset="0"/>
                <a:cs typeface="Myriad Pro" charset="0"/>
              </a:rPr>
              <a:t>passage</a:t>
            </a:r>
            <a:r>
              <a:rPr lang="en-US" dirty="0">
                <a:latin typeface="Myriad Pro" charset="0"/>
                <a:ea typeface="Myriad Pro" charset="0"/>
                <a:cs typeface="Myriad Pro" charset="0"/>
              </a:rPr>
              <a:t>, YOU ARE </a:t>
            </a:r>
            <a:r>
              <a:rPr lang="en-US" u="sng" dirty="0">
                <a:latin typeface="Myriad Pro" charset="0"/>
                <a:ea typeface="Myriad Pro" charset="0"/>
                <a:cs typeface="Myriad Pro" charset="0"/>
              </a:rPr>
              <a:t>A PRIEST </a:t>
            </a:r>
            <a:r>
              <a:rPr lang="en-US" dirty="0">
                <a:latin typeface="Myriad Pro" charset="0"/>
                <a:ea typeface="Myriad Pro" charset="0"/>
                <a:cs typeface="Myriad Pro" charset="0"/>
              </a:rPr>
              <a:t>FOREVER ACCORDING TO THE ORDER OF MELCHIZEDEK” (NASB; Heb. 5:6).</a:t>
            </a:r>
          </a:p>
          <a:p>
            <a:endParaRPr lang="en-US" sz="1600" dirty="0">
              <a:latin typeface="Myriad Pro" charset="0"/>
              <a:ea typeface="Myriad Pro" charset="0"/>
              <a:cs typeface="Myriad Pro" charset="0"/>
            </a:endParaRPr>
          </a:p>
          <a:p>
            <a:r>
              <a:rPr lang="en-US" dirty="0">
                <a:latin typeface="Myriad Pro" charset="0"/>
                <a:ea typeface="Myriad Pro" charset="0"/>
                <a:cs typeface="Myriad Pro" charset="0"/>
              </a:rPr>
              <a:t>He who sits in the heavens laughs, the Lord scoffs at them. Then He</a:t>
            </a:r>
          </a:p>
          <a:p>
            <a:r>
              <a:rPr lang="en-US" dirty="0">
                <a:latin typeface="Myriad Pro" charset="0"/>
                <a:ea typeface="Myriad Pro" charset="0"/>
                <a:cs typeface="Myriad Pro" charset="0"/>
              </a:rPr>
              <a:t>will speak to them in His anger. . . “But as for Me, I have installed My King upon Zion, My holy mountain” (NASB; Psalm 2:4-5a, 6).</a:t>
            </a:r>
          </a:p>
          <a:p>
            <a:endParaRPr lang="en-US" dirty="0">
              <a:latin typeface="Myriad Pro" charset="0"/>
              <a:ea typeface="Myriad Pro" charset="0"/>
              <a:cs typeface="Myriad Pro" charset="0"/>
            </a:endParaRPr>
          </a:p>
          <a:p>
            <a:endParaRPr lang="en-US" sz="800" dirty="0">
              <a:latin typeface="Myriad Pro" charset="0"/>
              <a:ea typeface="Myriad Pro" charset="0"/>
              <a:cs typeface="Myriad Pro" charset="0"/>
            </a:endParaRPr>
          </a:p>
        </p:txBody>
      </p:sp>
    </p:spTree>
    <p:extLst>
      <p:ext uri="{BB962C8B-B14F-4D97-AF65-F5344CB8AC3E}">
        <p14:creationId xmlns:p14="http://schemas.microsoft.com/office/powerpoint/2010/main" val="41341689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
            <a:ext cx="10408920" cy="5852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6438900"/>
            <a:ext cx="9601200" cy="646331"/>
          </a:xfrm>
          <a:prstGeom prst="rect">
            <a:avLst/>
          </a:prstGeom>
          <a:noFill/>
        </p:spPr>
        <p:txBody>
          <a:bodyPr wrap="square" rtlCol="0">
            <a:spAutoFit/>
          </a:bodyPr>
          <a:lstStyle/>
          <a:p>
            <a:r>
              <a:rPr lang="en-US" sz="3600" dirty="0" smtClean="0"/>
              <a:t>Big enough and high enough for me.</a:t>
            </a:r>
            <a:endParaRPr lang="en-US" sz="3600" dirty="0"/>
          </a:p>
        </p:txBody>
      </p:sp>
    </p:spTree>
    <p:extLst>
      <p:ext uri="{BB962C8B-B14F-4D97-AF65-F5344CB8AC3E}">
        <p14:creationId xmlns:p14="http://schemas.microsoft.com/office/powerpoint/2010/main" val="7367537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Pulpit R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6362700"/>
            <a:ext cx="9220200" cy="2862322"/>
          </a:xfrm>
          <a:prstGeom prst="rect">
            <a:avLst/>
          </a:prstGeom>
          <a:noFill/>
        </p:spPr>
        <p:txBody>
          <a:bodyPr wrap="square" rtlCol="0">
            <a:spAutoFit/>
          </a:bodyPr>
          <a:lstStyle/>
          <a:p>
            <a:r>
              <a:rPr lang="en-US" sz="3600" dirty="0" smtClean="0"/>
              <a:t>But actually, big enough and high enough for many people like me. Owen directs us to think about what it is about God that makes Him like this. Like a great, high rock for our support and relief.</a:t>
            </a:r>
            <a:endParaRPr lang="en-US" sz="3600" dirty="0"/>
          </a:p>
        </p:txBody>
      </p:sp>
    </p:spTree>
    <p:extLst>
      <p:ext uri="{BB962C8B-B14F-4D97-AF65-F5344CB8AC3E}">
        <p14:creationId xmlns:p14="http://schemas.microsoft.com/office/powerpoint/2010/main" val="13568078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4801314"/>
          </a:xfrm>
          <a:prstGeom prst="rect">
            <a:avLst/>
          </a:prstGeom>
          <a:noFill/>
        </p:spPr>
        <p:txBody>
          <a:bodyPr wrap="square" rtlCol="0">
            <a:spAutoFit/>
          </a:bodyPr>
          <a:lstStyle/>
          <a:p>
            <a:r>
              <a:rPr lang="en-US" sz="4800" b="1" dirty="0" smtClean="0">
                <a:solidFill>
                  <a:schemeClr val="bg1"/>
                </a:solidFill>
                <a:latin typeface="Garamond" panose="02020404030301010803" pitchFamily="18" charset="0"/>
              </a:rPr>
              <a:t>	</a:t>
            </a:r>
            <a:r>
              <a:rPr lang="en-US" sz="5400" b="1" dirty="0" smtClean="0">
                <a:solidFill>
                  <a:schemeClr val="bg1"/>
                </a:solidFill>
                <a:latin typeface="Garamond" panose="02020404030301010803" pitchFamily="18" charset="0"/>
              </a:rPr>
              <a:t>God </a:t>
            </a:r>
            <a:r>
              <a:rPr lang="en-US" sz="5400" b="1" dirty="0" smtClean="0">
                <a:solidFill>
                  <a:schemeClr val="bg1"/>
                </a:solidFill>
                <a:latin typeface="Garamond" panose="02020404030301010803" pitchFamily="18" charset="0"/>
              </a:rPr>
              <a:t>The Saints’ </a:t>
            </a:r>
            <a:r>
              <a:rPr lang="en-US" sz="5400" b="1" dirty="0" smtClean="0">
                <a:solidFill>
                  <a:schemeClr val="bg1"/>
                </a:solidFill>
                <a:latin typeface="Garamond" panose="02020404030301010803" pitchFamily="18" charset="0"/>
              </a:rPr>
              <a:t>Rock</a:t>
            </a:r>
            <a:endParaRPr lang="en-US" sz="3600" b="1" i="1" dirty="0" smtClean="0">
              <a:solidFill>
                <a:schemeClr val="bg1"/>
              </a:solidFill>
              <a:latin typeface="Garamond" panose="02020404030301010803" pitchFamily="18" charset="0"/>
            </a:endParaRPr>
          </a:p>
          <a:p>
            <a:pPr marL="1028700" indent="-1028700">
              <a:buAutoNum type="romanUcPeriod"/>
            </a:pPr>
            <a:r>
              <a:rPr lang="en-US" sz="3600" b="1" dirty="0" smtClean="0">
                <a:solidFill>
                  <a:schemeClr val="bg1"/>
                </a:solidFill>
                <a:latin typeface="Garamond" panose="02020404030301010803" pitchFamily="18" charset="0"/>
              </a:rPr>
              <a:t>Some Instances</a:t>
            </a:r>
            <a:r>
              <a:rPr lang="en-US" sz="3600" b="1" dirty="0" smtClean="0">
                <a:solidFill>
                  <a:schemeClr val="bg1"/>
                </a:solidFill>
                <a:latin typeface="Garamond" panose="02020404030301010803" pitchFamily="18" charset="0"/>
              </a:rPr>
              <a:t>:</a:t>
            </a:r>
            <a:endParaRPr lang="en-US" sz="3600" b="1" dirty="0">
              <a:solidFill>
                <a:schemeClr val="bg1"/>
              </a:solidFill>
              <a:latin typeface="Garamond" panose="02020404030301010803" pitchFamily="18" charset="0"/>
            </a:endParaRPr>
          </a:p>
          <a:p>
            <a:r>
              <a:rPr lang="en-US" sz="3600" b="1" dirty="0" smtClean="0">
                <a:solidFill>
                  <a:schemeClr val="bg1"/>
                </a:solidFill>
                <a:latin typeface="Garamond" panose="02020404030301010803" pitchFamily="18" charset="0"/>
              </a:rPr>
              <a:t>II.	The Grounds: Whence it is</a:t>
            </a:r>
          </a:p>
          <a:p>
            <a:r>
              <a:rPr lang="en-US" sz="3600" b="1" dirty="0" smtClean="0">
                <a:solidFill>
                  <a:schemeClr val="bg1"/>
                </a:solidFill>
                <a:latin typeface="Garamond" panose="02020404030301010803" pitchFamily="18" charset="0"/>
              </a:rPr>
              <a:t>	that faith does this</a:t>
            </a:r>
            <a:r>
              <a:rPr lang="en-US" sz="3600" b="1" dirty="0" smtClean="0">
                <a:solidFill>
                  <a:schemeClr val="bg1"/>
                </a:solidFill>
                <a:latin typeface="Garamond" panose="02020404030301010803" pitchFamily="18" charset="0"/>
              </a:rPr>
              <a:t>.</a:t>
            </a:r>
          </a:p>
          <a:p>
            <a:endParaRPr lang="en-US" sz="4800" b="1" dirty="0">
              <a:solidFill>
                <a:schemeClr val="bg1"/>
              </a:solidFill>
              <a:latin typeface="Garamond" panose="02020404030301010803" pitchFamily="18" charset="0"/>
            </a:endParaRPr>
          </a:p>
          <a:p>
            <a:r>
              <a:rPr lang="en-US" sz="4800" b="1" dirty="0" smtClean="0">
                <a:solidFill>
                  <a:schemeClr val="bg1"/>
                </a:solidFill>
                <a:latin typeface="Garamond" panose="02020404030301010803" pitchFamily="18" charset="0"/>
              </a:rPr>
              <a:t>III. What Faith Regards in God </a:t>
            </a:r>
          </a:p>
          <a:p>
            <a:r>
              <a:rPr lang="en-US" sz="4800" b="1" dirty="0">
                <a:solidFill>
                  <a:schemeClr val="bg1"/>
                </a:solidFill>
                <a:latin typeface="Garamond" panose="02020404030301010803" pitchFamily="18" charset="0"/>
              </a:rPr>
              <a:t> </a:t>
            </a:r>
            <a:r>
              <a:rPr lang="en-US" sz="4800" b="1" dirty="0" smtClean="0">
                <a:solidFill>
                  <a:schemeClr val="bg1"/>
                </a:solidFill>
                <a:latin typeface="Garamond" panose="02020404030301010803" pitchFamily="18" charset="0"/>
              </a:rPr>
              <a:t>      </a:t>
            </a:r>
            <a:r>
              <a:rPr lang="en-US" sz="4800" b="1" dirty="0">
                <a:solidFill>
                  <a:schemeClr val="bg1"/>
                </a:solidFill>
                <a:latin typeface="Garamond" panose="02020404030301010803" pitchFamily="18" charset="0"/>
              </a:rPr>
              <a:t>f</a:t>
            </a:r>
            <a:r>
              <a:rPr lang="en-US" sz="4800" b="1" dirty="0" smtClean="0">
                <a:solidFill>
                  <a:schemeClr val="bg1"/>
                </a:solidFill>
                <a:latin typeface="Garamond" panose="02020404030301010803" pitchFamily="18" charset="0"/>
              </a:rPr>
              <a:t>or Support and Relief.</a:t>
            </a:r>
            <a:endParaRPr lang="en-US" sz="4800"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27782543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a:stretch>
            <a:fillRect/>
          </a:stretch>
        </p:blipFill>
        <p:spPr bwMode="auto">
          <a:xfrm>
            <a:off x="-152399" y="-190500"/>
            <a:ext cx="12029560" cy="7543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95600" y="1638300"/>
            <a:ext cx="6019800" cy="1477328"/>
          </a:xfrm>
          <a:prstGeom prst="rect">
            <a:avLst/>
          </a:prstGeom>
          <a:noFill/>
        </p:spPr>
        <p:txBody>
          <a:bodyPr wrap="square" rtlCol="0">
            <a:spAutoFit/>
          </a:bodyPr>
          <a:lstStyle/>
          <a:p>
            <a:r>
              <a:rPr lang="en-US" sz="7200" b="1" dirty="0" smtClean="0">
                <a:latin typeface="Garamond" panose="02020404030301010803" pitchFamily="18" charset="0"/>
              </a:rPr>
              <a:t>  H</a:t>
            </a:r>
            <a:r>
              <a:rPr lang="en-US" sz="6000" b="1" dirty="0" smtClean="0">
                <a:latin typeface="Garamond" panose="02020404030301010803" pitchFamily="18" charset="0"/>
              </a:rPr>
              <a:t>osea</a:t>
            </a:r>
            <a:r>
              <a:rPr lang="en-US" sz="6000" b="1" dirty="0" smtClean="0">
                <a:latin typeface="Garamond" panose="02020404030301010803" pitchFamily="18" charset="0"/>
              </a:rPr>
              <a:t> 11:9</a:t>
            </a:r>
            <a:endParaRPr lang="en-US" sz="6000" b="1" dirty="0" smtClean="0">
              <a:latin typeface="Garamond" panose="02020404030301010803" pitchFamily="18" charset="0"/>
            </a:endParaRPr>
          </a:p>
          <a:p>
            <a:endParaRPr lang="en-US" dirty="0"/>
          </a:p>
        </p:txBody>
      </p:sp>
    </p:spTree>
    <p:extLst>
      <p:ext uri="{BB962C8B-B14F-4D97-AF65-F5344CB8AC3E}">
        <p14:creationId xmlns:p14="http://schemas.microsoft.com/office/powerpoint/2010/main" val="24511690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
            <a:ext cx="10408920" cy="5852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3000" y="6362700"/>
            <a:ext cx="6934200" cy="1754326"/>
          </a:xfrm>
          <a:prstGeom prst="rect">
            <a:avLst/>
          </a:prstGeom>
          <a:noFill/>
        </p:spPr>
        <p:txBody>
          <a:bodyPr wrap="square" rtlCol="0">
            <a:spAutoFit/>
          </a:bodyPr>
          <a:lstStyle/>
          <a:p>
            <a:r>
              <a:rPr lang="en-US" sz="3600" dirty="0" smtClean="0"/>
              <a:t>Truly, we regard Him as our support and relief, precisely because He is not a man like I am. </a:t>
            </a:r>
            <a:endParaRPr lang="en-US" sz="3600" dirty="0"/>
          </a:p>
        </p:txBody>
      </p:sp>
    </p:spTree>
    <p:extLst>
      <p:ext uri="{BB962C8B-B14F-4D97-AF65-F5344CB8AC3E}">
        <p14:creationId xmlns:p14="http://schemas.microsoft.com/office/powerpoint/2010/main" val="16790406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
            <a:ext cx="10408920" cy="5852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419100"/>
            <a:ext cx="6096000" cy="1754326"/>
          </a:xfrm>
          <a:prstGeom prst="rect">
            <a:avLst/>
          </a:prstGeom>
          <a:noFill/>
        </p:spPr>
        <p:txBody>
          <a:bodyPr wrap="square" rtlCol="0">
            <a:spAutoFit/>
          </a:bodyPr>
          <a:lstStyle/>
          <a:p>
            <a:r>
              <a:rPr lang="en-US" sz="3600" i="1" dirty="0" smtClean="0">
                <a:solidFill>
                  <a:schemeClr val="bg1"/>
                </a:solidFill>
              </a:rPr>
              <a:t>   </a:t>
            </a:r>
            <a:r>
              <a:rPr lang="en-US" sz="3600" i="1" dirty="0" smtClean="0"/>
              <a:t>Seek the LORD while He may be found; Call upon Him while He is near. </a:t>
            </a:r>
            <a:endParaRPr lang="en-US" sz="3600" i="1" dirty="0"/>
          </a:p>
        </p:txBody>
      </p:sp>
      <p:sp>
        <p:nvSpPr>
          <p:cNvPr id="3" name="TextBox 2"/>
          <p:cNvSpPr txBox="1"/>
          <p:nvPr/>
        </p:nvSpPr>
        <p:spPr>
          <a:xfrm>
            <a:off x="990600" y="6362700"/>
            <a:ext cx="8915400" cy="1754326"/>
          </a:xfrm>
          <a:prstGeom prst="rect">
            <a:avLst/>
          </a:prstGeom>
          <a:noFill/>
        </p:spPr>
        <p:txBody>
          <a:bodyPr wrap="square" rtlCol="0">
            <a:spAutoFit/>
          </a:bodyPr>
          <a:lstStyle/>
          <a:p>
            <a:r>
              <a:rPr lang="en-US" sz="3600" dirty="0" smtClean="0"/>
              <a:t>This is God’s own encouragement to us when He appeals to us to seek Him even though we are sinful. </a:t>
            </a:r>
            <a:endParaRPr lang="en-US" sz="3600" dirty="0"/>
          </a:p>
        </p:txBody>
      </p:sp>
    </p:spTree>
    <p:extLst>
      <p:ext uri="{BB962C8B-B14F-4D97-AF65-F5344CB8AC3E}">
        <p14:creationId xmlns:p14="http://schemas.microsoft.com/office/powerpoint/2010/main" val="30498019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
            <a:ext cx="10408920" cy="5852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419100"/>
            <a:ext cx="6553200" cy="2308324"/>
          </a:xfrm>
          <a:prstGeom prst="rect">
            <a:avLst/>
          </a:prstGeom>
          <a:noFill/>
        </p:spPr>
        <p:txBody>
          <a:bodyPr wrap="square" rtlCol="0">
            <a:spAutoFit/>
          </a:bodyPr>
          <a:lstStyle/>
          <a:p>
            <a:r>
              <a:rPr lang="en-US" sz="3600" i="1" dirty="0" smtClean="0"/>
              <a:t>Let the wicked forsake His way, </a:t>
            </a:r>
          </a:p>
          <a:p>
            <a:r>
              <a:rPr lang="en-US" sz="3600" i="1" dirty="0"/>
              <a:t>a</a:t>
            </a:r>
            <a:r>
              <a:rPr lang="en-US" sz="3600" i="1" dirty="0" smtClean="0"/>
              <a:t>nd the unrighteous man His thoughts; and let him return</a:t>
            </a:r>
          </a:p>
          <a:p>
            <a:r>
              <a:rPr lang="en-US" sz="3600" i="1" dirty="0"/>
              <a:t>t</a:t>
            </a:r>
            <a:r>
              <a:rPr lang="en-US" sz="3600" i="1" dirty="0" smtClean="0"/>
              <a:t>o the LORD,  </a:t>
            </a:r>
            <a:endParaRPr lang="en-US" sz="3600" i="1" dirty="0"/>
          </a:p>
        </p:txBody>
      </p:sp>
    </p:spTree>
    <p:extLst>
      <p:ext uri="{BB962C8B-B14F-4D97-AF65-F5344CB8AC3E}">
        <p14:creationId xmlns:p14="http://schemas.microsoft.com/office/powerpoint/2010/main" val="38659909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
            <a:ext cx="10408920" cy="5852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419100"/>
            <a:ext cx="6553200" cy="1754326"/>
          </a:xfrm>
          <a:prstGeom prst="rect">
            <a:avLst/>
          </a:prstGeom>
          <a:noFill/>
        </p:spPr>
        <p:txBody>
          <a:bodyPr wrap="square" rtlCol="0">
            <a:spAutoFit/>
          </a:bodyPr>
          <a:lstStyle/>
          <a:p>
            <a:r>
              <a:rPr lang="en-US" sz="3600" i="1" dirty="0" smtClean="0"/>
              <a:t>and He will have compassion on him, and to our God, for He will abundantly pardon. </a:t>
            </a:r>
            <a:endParaRPr lang="en-US" sz="3600" i="1" dirty="0"/>
          </a:p>
        </p:txBody>
      </p:sp>
    </p:spTree>
    <p:extLst>
      <p:ext uri="{BB962C8B-B14F-4D97-AF65-F5344CB8AC3E}">
        <p14:creationId xmlns:p14="http://schemas.microsoft.com/office/powerpoint/2010/main" val="38969568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
            <a:ext cx="10408920" cy="5852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419100"/>
            <a:ext cx="6096000" cy="1754326"/>
          </a:xfrm>
          <a:prstGeom prst="rect">
            <a:avLst/>
          </a:prstGeom>
          <a:noFill/>
        </p:spPr>
        <p:txBody>
          <a:bodyPr wrap="square" rtlCol="0">
            <a:spAutoFit/>
          </a:bodyPr>
          <a:lstStyle/>
          <a:p>
            <a:r>
              <a:rPr lang="en-US" sz="3600" i="1" dirty="0" smtClean="0"/>
              <a:t>For my thoughts are not your thoughts, nor are your ways my ways, declares the LORD. </a:t>
            </a:r>
            <a:endParaRPr lang="en-US" sz="3600" i="1" dirty="0"/>
          </a:p>
        </p:txBody>
      </p:sp>
    </p:spTree>
    <p:extLst>
      <p:ext uri="{BB962C8B-B14F-4D97-AF65-F5344CB8AC3E}">
        <p14:creationId xmlns:p14="http://schemas.microsoft.com/office/powerpoint/2010/main" val="16790406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
            <a:ext cx="10408920" cy="5852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419100"/>
            <a:ext cx="6858000" cy="2308324"/>
          </a:xfrm>
          <a:prstGeom prst="rect">
            <a:avLst/>
          </a:prstGeom>
          <a:noFill/>
        </p:spPr>
        <p:txBody>
          <a:bodyPr wrap="square" rtlCol="0">
            <a:spAutoFit/>
          </a:bodyPr>
          <a:lstStyle/>
          <a:p>
            <a:r>
              <a:rPr lang="en-US" sz="3600" i="1" dirty="0" smtClean="0"/>
              <a:t>For as the heavens are higher than the earth, so are my ways than </a:t>
            </a:r>
          </a:p>
          <a:p>
            <a:r>
              <a:rPr lang="en-US" sz="3600" i="1" dirty="0" smtClean="0"/>
              <a:t>your ways and my thoughts </a:t>
            </a:r>
          </a:p>
          <a:p>
            <a:r>
              <a:rPr lang="en-US" sz="3600" i="1" dirty="0" smtClean="0"/>
              <a:t>than your thoughts. </a:t>
            </a:r>
            <a:endParaRPr lang="en-US" sz="3600" i="1" dirty="0"/>
          </a:p>
        </p:txBody>
      </p:sp>
    </p:spTree>
    <p:extLst>
      <p:ext uri="{BB962C8B-B14F-4D97-AF65-F5344CB8AC3E}">
        <p14:creationId xmlns:p14="http://schemas.microsoft.com/office/powerpoint/2010/main" val="7296214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xmlns="" id="{AC79F4C4-5615-4CC9-A9D6-47B655B85B80}"/>
              </a:ext>
            </a:extLst>
          </p:cNvPr>
          <p:cNvGraphicFramePr>
            <a:graphicFrameLocks noChangeAspect="1"/>
          </p:cNvGraphicFramePr>
          <p:nvPr>
            <p:extLst/>
          </p:nvPr>
        </p:nvGraphicFramePr>
        <p:xfrm>
          <a:off x="0" y="0"/>
          <a:ext cx="9220200" cy="5715000"/>
        </p:xfrm>
        <a:graphic>
          <a:graphicData uri="http://schemas.openxmlformats.org/presentationml/2006/ole">
            <mc:AlternateContent xmlns:mc="http://schemas.openxmlformats.org/markup-compatibility/2006">
              <mc:Choice xmlns:v="urn:schemas-microsoft-com:vml" Requires="v">
                <p:oleObj spid="_x0000_s16388" name="Image" r:id="rId3" imgW="9142560" imgH="6856920" progId="Photoshop.Image.13">
                  <p:embed/>
                </p:oleObj>
              </mc:Choice>
              <mc:Fallback>
                <p:oleObj name="Image" r:id="rId3" imgW="9142560" imgH="6856920" progId="Photoshop.Image.13">
                  <p:embed/>
                  <p:pic>
                    <p:nvPicPr>
                      <p:cNvPr id="0" name=""/>
                      <p:cNvPicPr/>
                      <p:nvPr/>
                    </p:nvPicPr>
                    <p:blipFill>
                      <a:blip r:embed="rId4"/>
                      <a:stretch>
                        <a:fillRect/>
                      </a:stretch>
                    </p:blipFill>
                    <p:spPr>
                      <a:xfrm>
                        <a:off x="0" y="0"/>
                        <a:ext cx="9220200" cy="5715000"/>
                      </a:xfrm>
                      <a:prstGeom prst="rect">
                        <a:avLst/>
                      </a:prstGeom>
                    </p:spPr>
                  </p:pic>
                </p:oleObj>
              </mc:Fallback>
            </mc:AlternateContent>
          </a:graphicData>
        </a:graphic>
      </p:graphicFrame>
      <p:sp>
        <p:nvSpPr>
          <p:cNvPr id="3" name="Rectangle 3"/>
          <p:cNvSpPr>
            <a:spLocks noChangeArrowheads="1"/>
          </p:cNvSpPr>
          <p:nvPr/>
        </p:nvSpPr>
        <p:spPr bwMode="auto">
          <a:xfrm>
            <a:off x="533400" y="740834"/>
            <a:ext cx="708660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400" b="1" dirty="0">
                <a:solidFill>
                  <a:schemeClr val="bg1"/>
                </a:solidFill>
                <a:latin typeface="Aleo Light" charset="0"/>
              </a:rPr>
              <a:t>Jesus Christ executes as our Redeemer </a:t>
            </a:r>
          </a:p>
          <a:p>
            <a:r>
              <a:rPr lang="en-US" sz="2400" b="1" dirty="0">
                <a:solidFill>
                  <a:schemeClr val="bg1"/>
                </a:solidFill>
                <a:latin typeface="Aleo Light" charset="0"/>
              </a:rPr>
              <a:t>the offices of prophet, priest and king, </a:t>
            </a:r>
          </a:p>
          <a:p>
            <a:r>
              <a:rPr lang="en-US" sz="2400" b="1" dirty="0">
                <a:solidFill>
                  <a:schemeClr val="bg1"/>
                </a:solidFill>
                <a:latin typeface="Aleo Light" charset="0"/>
              </a:rPr>
              <a:t>in both His  humiliation and His exaltation. </a:t>
            </a:r>
          </a:p>
          <a:p>
            <a:endParaRPr lang="en-US" sz="2400" b="1" dirty="0">
              <a:solidFill>
                <a:schemeClr val="bg1"/>
              </a:solidFill>
              <a:latin typeface="Aleo Light" charset="0"/>
            </a:endParaRPr>
          </a:p>
          <a:p>
            <a:r>
              <a:rPr lang="en-US" sz="2000" dirty="0">
                <a:solidFill>
                  <a:schemeClr val="bg1"/>
                </a:solidFill>
                <a:latin typeface="Aleo Light" charset="0"/>
              </a:rPr>
              <a:t>(Adapted from </a:t>
            </a:r>
            <a:r>
              <a:rPr lang="en-US" sz="2000" i="1" dirty="0">
                <a:solidFill>
                  <a:schemeClr val="bg1"/>
                </a:solidFill>
                <a:latin typeface="Aleo Light" charset="0"/>
              </a:rPr>
              <a:t>Westminster Shorter Catechism, </a:t>
            </a:r>
            <a:r>
              <a:rPr lang="en-US" sz="2000" dirty="0">
                <a:solidFill>
                  <a:schemeClr val="bg1"/>
                </a:solidFill>
                <a:latin typeface="Aleo Light" charset="0"/>
              </a:rPr>
              <a:t>Q. 23</a:t>
            </a:r>
            <a:r>
              <a:rPr lang="en-US" sz="2000" b="1" dirty="0">
                <a:solidFill>
                  <a:schemeClr val="bg1"/>
                </a:solidFill>
                <a:latin typeface="Aleo Light" charset="0"/>
              </a:rPr>
              <a:t>)</a:t>
            </a:r>
          </a:p>
          <a:p>
            <a:endParaRPr lang="en-US" sz="2400" b="1" dirty="0">
              <a:solidFill>
                <a:schemeClr val="bg1"/>
              </a:solidFill>
              <a:latin typeface="Aleo Light" charset="0"/>
            </a:endParaRPr>
          </a:p>
          <a:p>
            <a:endParaRPr lang="en-US" b="1" dirty="0">
              <a:solidFill>
                <a:schemeClr val="bg1"/>
              </a:solidFill>
              <a:latin typeface="Aleo Light" charset="0"/>
            </a:endParaRPr>
          </a:p>
          <a:p>
            <a:endParaRPr lang="en-US" sz="2000" b="1" dirty="0">
              <a:solidFill>
                <a:schemeClr val="bg1"/>
              </a:solidFill>
              <a:latin typeface="Aleo Light"/>
            </a:endParaRPr>
          </a:p>
          <a:p>
            <a:endParaRPr lang="en-US" sz="2000" b="1" dirty="0">
              <a:solidFill>
                <a:schemeClr val="bg1"/>
              </a:solidFill>
              <a:latin typeface="Aleo Light" charset="0"/>
            </a:endParaRPr>
          </a:p>
          <a:p>
            <a:endParaRPr lang="en-US" sz="1600" b="1" i="1" dirty="0">
              <a:solidFill>
                <a:schemeClr val="bg1"/>
              </a:solidFill>
              <a:latin typeface="Aleo Light" charset="0"/>
            </a:endParaRPr>
          </a:p>
          <a:p>
            <a:endParaRPr lang="en-US" sz="1600" b="1" i="1" dirty="0">
              <a:solidFill>
                <a:schemeClr val="bg1"/>
              </a:solidFill>
              <a:latin typeface="Aleo Light" charset="0"/>
            </a:endParaRPr>
          </a:p>
          <a:p>
            <a:endParaRPr lang="en-US" sz="2400" i="1" dirty="0">
              <a:solidFill>
                <a:schemeClr val="bg1"/>
              </a:solidFill>
              <a:latin typeface="Aleo Light" charset="0"/>
            </a:endParaRPr>
          </a:p>
        </p:txBody>
      </p:sp>
    </p:spTree>
    <p:extLst>
      <p:ext uri="{BB962C8B-B14F-4D97-AF65-F5344CB8AC3E}">
        <p14:creationId xmlns:p14="http://schemas.microsoft.com/office/powerpoint/2010/main" val="13977957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a:stretch>
            <a:fillRect/>
          </a:stretch>
        </p:blipFill>
        <p:spPr bwMode="auto">
          <a:xfrm>
            <a:off x="-152399" y="-190500"/>
            <a:ext cx="12029560" cy="7543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62200" y="1638300"/>
            <a:ext cx="6553200" cy="1477328"/>
          </a:xfrm>
          <a:prstGeom prst="rect">
            <a:avLst/>
          </a:prstGeom>
          <a:noFill/>
        </p:spPr>
        <p:txBody>
          <a:bodyPr wrap="square" rtlCol="0">
            <a:spAutoFit/>
          </a:bodyPr>
          <a:lstStyle/>
          <a:p>
            <a:r>
              <a:rPr lang="en-US" sz="7200" b="1" dirty="0" smtClean="0">
                <a:latin typeface="Garamond" panose="02020404030301010803" pitchFamily="18" charset="0"/>
              </a:rPr>
              <a:t> N</a:t>
            </a:r>
            <a:r>
              <a:rPr lang="en-US" sz="6000" b="1" dirty="0" smtClean="0">
                <a:latin typeface="Garamond" panose="02020404030301010803" pitchFamily="18" charset="0"/>
              </a:rPr>
              <a:t>umbers</a:t>
            </a:r>
            <a:r>
              <a:rPr lang="en-US" sz="7200" b="1" dirty="0" smtClean="0">
                <a:latin typeface="Garamond" panose="02020404030301010803" pitchFamily="18" charset="0"/>
              </a:rPr>
              <a:t> 23:19</a:t>
            </a:r>
            <a:endParaRPr lang="en-US" sz="6000" b="1" dirty="0" smtClean="0">
              <a:latin typeface="Garamond" panose="02020404030301010803" pitchFamily="18" charset="0"/>
            </a:endParaRPr>
          </a:p>
          <a:p>
            <a:endParaRPr lang="en-US" dirty="0"/>
          </a:p>
        </p:txBody>
      </p:sp>
    </p:spTree>
    <p:extLst>
      <p:ext uri="{BB962C8B-B14F-4D97-AF65-F5344CB8AC3E}">
        <p14:creationId xmlns:p14="http://schemas.microsoft.com/office/powerpoint/2010/main" val="8823150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a:stretch>
            <a:fillRect/>
          </a:stretch>
        </p:blipFill>
        <p:spPr bwMode="auto">
          <a:xfrm>
            <a:off x="-152399" y="-190500"/>
            <a:ext cx="12029560" cy="7543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62200" y="1638300"/>
            <a:ext cx="6553200" cy="1477328"/>
          </a:xfrm>
          <a:prstGeom prst="rect">
            <a:avLst/>
          </a:prstGeom>
          <a:noFill/>
        </p:spPr>
        <p:txBody>
          <a:bodyPr wrap="square" rtlCol="0">
            <a:spAutoFit/>
          </a:bodyPr>
          <a:lstStyle/>
          <a:p>
            <a:r>
              <a:rPr lang="en-US" sz="7200" b="1" dirty="0" smtClean="0">
                <a:latin typeface="Garamond" panose="02020404030301010803" pitchFamily="18" charset="0"/>
              </a:rPr>
              <a:t>  II Sam. 24:14</a:t>
            </a:r>
            <a:endParaRPr lang="en-US" sz="6000" b="1" dirty="0" smtClean="0">
              <a:latin typeface="Garamond" panose="02020404030301010803" pitchFamily="18" charset="0"/>
            </a:endParaRPr>
          </a:p>
          <a:p>
            <a:endParaRPr lang="en-US" dirty="0"/>
          </a:p>
        </p:txBody>
      </p:sp>
    </p:spTree>
    <p:extLst>
      <p:ext uri="{BB962C8B-B14F-4D97-AF65-F5344CB8AC3E}">
        <p14:creationId xmlns:p14="http://schemas.microsoft.com/office/powerpoint/2010/main" val="34533317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3046988"/>
          </a:xfrm>
          <a:prstGeom prst="rect">
            <a:avLst/>
          </a:prstGeom>
          <a:noFill/>
        </p:spPr>
        <p:txBody>
          <a:bodyPr wrap="square" rtlCol="0">
            <a:spAutoFit/>
          </a:bodyPr>
          <a:lstStyle/>
          <a:p>
            <a:r>
              <a:rPr lang="en-US" sz="4800" b="1" i="1" dirty="0" smtClean="0">
                <a:solidFill>
                  <a:schemeClr val="bg1"/>
                </a:solidFill>
                <a:latin typeface="Garamond" panose="02020404030301010803" pitchFamily="18" charset="0"/>
              </a:rPr>
              <a:t>   The first thing faith considers, </a:t>
            </a:r>
          </a:p>
          <a:p>
            <a:r>
              <a:rPr lang="en-US" sz="4800" b="1" i="1" dirty="0" smtClean="0">
                <a:solidFill>
                  <a:schemeClr val="bg1"/>
                </a:solidFill>
                <a:latin typeface="Garamond" panose="02020404030301010803" pitchFamily="18" charset="0"/>
              </a:rPr>
              <a:t>in such a condition, is the </a:t>
            </a:r>
          </a:p>
          <a:p>
            <a:r>
              <a:rPr lang="en-US" sz="4800" b="1" i="1" dirty="0" smtClean="0">
                <a:solidFill>
                  <a:schemeClr val="bg1"/>
                </a:solidFill>
                <a:latin typeface="Garamond" panose="02020404030301010803" pitchFamily="18" charset="0"/>
              </a:rPr>
              <a:t>nature of God Himself and </a:t>
            </a:r>
          </a:p>
          <a:p>
            <a:r>
              <a:rPr lang="en-US" sz="4800" b="1" i="1" dirty="0" smtClean="0">
                <a:solidFill>
                  <a:schemeClr val="bg1"/>
                </a:solidFill>
                <a:latin typeface="Garamond" panose="02020404030301010803" pitchFamily="18" charset="0"/>
              </a:rPr>
              <a:t>His </a:t>
            </a:r>
            <a:r>
              <a:rPr lang="en-US" sz="4800" b="1" i="1" dirty="0" err="1" smtClean="0">
                <a:solidFill>
                  <a:schemeClr val="bg1"/>
                </a:solidFill>
                <a:latin typeface="Garamond" panose="02020404030301010803" pitchFamily="18" charset="0"/>
              </a:rPr>
              <a:t>excellencies</a:t>
            </a:r>
            <a:r>
              <a:rPr lang="en-US" sz="4800" b="1" i="1" dirty="0" smtClean="0">
                <a:solidFill>
                  <a:schemeClr val="bg1"/>
                </a:solidFill>
                <a:latin typeface="Garamond" panose="02020404030301010803" pitchFamily="18" charset="0"/>
              </a:rPr>
              <a:t>.</a:t>
            </a:r>
            <a:endParaRPr lang="en-US" sz="3600" b="1" i="1" dirty="0" smtClean="0">
              <a:solidFill>
                <a:schemeClr val="bg1"/>
              </a:solidFill>
              <a:latin typeface="Garamond" panose="02020404030301010803" pitchFamily="18" charset="0"/>
            </a:endParaRPr>
          </a:p>
        </p:txBody>
      </p:sp>
    </p:spTree>
    <p:extLst>
      <p:ext uri="{BB962C8B-B14F-4D97-AF65-F5344CB8AC3E}">
        <p14:creationId xmlns:p14="http://schemas.microsoft.com/office/powerpoint/2010/main" val="17520699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4524315"/>
          </a:xfrm>
          <a:prstGeom prst="rect">
            <a:avLst/>
          </a:prstGeom>
          <a:noFill/>
        </p:spPr>
        <p:txBody>
          <a:bodyPr wrap="square" rtlCol="0">
            <a:spAutoFit/>
          </a:bodyPr>
          <a:lstStyle/>
          <a:p>
            <a:r>
              <a:rPr lang="en-US" sz="4800" b="1" i="1" dirty="0" smtClean="0">
                <a:solidFill>
                  <a:schemeClr val="bg1"/>
                </a:solidFill>
                <a:latin typeface="Garamond" panose="02020404030301010803" pitchFamily="18" charset="0"/>
              </a:rPr>
              <a:t>   There are circumstances that befall us in our distress, that </a:t>
            </a:r>
          </a:p>
          <a:p>
            <a:r>
              <a:rPr lang="en-US" sz="4800" b="1" i="1" dirty="0" smtClean="0">
                <a:solidFill>
                  <a:schemeClr val="bg1"/>
                </a:solidFill>
                <a:latin typeface="Garamond" panose="02020404030301010803" pitchFamily="18" charset="0"/>
              </a:rPr>
              <a:t>faith can get no relief against, </a:t>
            </a:r>
          </a:p>
          <a:p>
            <a:r>
              <a:rPr lang="en-US" sz="4800" b="1" i="1" dirty="0" smtClean="0">
                <a:solidFill>
                  <a:schemeClr val="bg1"/>
                </a:solidFill>
                <a:latin typeface="Garamond" panose="02020404030301010803" pitchFamily="18" charset="0"/>
              </a:rPr>
              <a:t>but from the essential </a:t>
            </a:r>
          </a:p>
          <a:p>
            <a:r>
              <a:rPr lang="en-US" sz="4800" b="1" i="1" dirty="0" smtClean="0">
                <a:solidFill>
                  <a:schemeClr val="bg1"/>
                </a:solidFill>
                <a:latin typeface="Garamond" panose="02020404030301010803" pitchFamily="18" charset="0"/>
              </a:rPr>
              <a:t>properties of the nature </a:t>
            </a:r>
          </a:p>
          <a:p>
            <a:r>
              <a:rPr lang="en-US" sz="4800" b="1" i="1" dirty="0" smtClean="0">
                <a:solidFill>
                  <a:schemeClr val="bg1"/>
                </a:solidFill>
                <a:latin typeface="Garamond" panose="02020404030301010803" pitchFamily="18" charset="0"/>
              </a:rPr>
              <a:t>of God. </a:t>
            </a:r>
          </a:p>
        </p:txBody>
      </p:sp>
    </p:spTree>
    <p:extLst>
      <p:ext uri="{BB962C8B-B14F-4D97-AF65-F5344CB8AC3E}">
        <p14:creationId xmlns:p14="http://schemas.microsoft.com/office/powerpoint/2010/main" val="23566871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254000"/>
            <a:ext cx="10363200" cy="1754326"/>
          </a:xfrm>
          <a:prstGeom prst="rect">
            <a:avLst/>
          </a:prstGeom>
          <a:noFill/>
        </p:spPr>
        <p:txBody>
          <a:bodyPr wrap="square" rtlCol="0">
            <a:spAutoFit/>
          </a:bodyPr>
          <a:lstStyle/>
          <a:p>
            <a:r>
              <a:rPr lang="en-US" sz="4800" b="1" i="1" dirty="0" smtClean="0">
                <a:solidFill>
                  <a:schemeClr val="bg1"/>
                </a:solidFill>
                <a:latin typeface="Garamond" panose="02020404030301010803" pitchFamily="18" charset="0"/>
              </a:rPr>
              <a:t>  </a:t>
            </a:r>
            <a:r>
              <a:rPr lang="en-US" sz="4800" b="1" dirty="0" smtClean="0">
                <a:solidFill>
                  <a:schemeClr val="bg1"/>
                </a:solidFill>
                <a:latin typeface="Garamond" panose="02020404030301010803" pitchFamily="18" charset="0"/>
              </a:rPr>
              <a:t>1.	Distress due to circumstance </a:t>
            </a:r>
          </a:p>
          <a:p>
            <a:r>
              <a:rPr lang="en-US" sz="4800" b="1" i="1" dirty="0">
                <a:solidFill>
                  <a:schemeClr val="bg1"/>
                </a:solidFill>
                <a:latin typeface="Garamond" panose="02020404030301010803" pitchFamily="18" charset="0"/>
              </a:rPr>
              <a:t>	</a:t>
            </a:r>
            <a:r>
              <a:rPr lang="en-US" sz="4800" b="1" dirty="0" smtClean="0">
                <a:solidFill>
                  <a:schemeClr val="bg1"/>
                </a:solidFill>
                <a:latin typeface="Garamond" panose="02020404030301010803" pitchFamily="18" charset="0"/>
              </a:rPr>
              <a:t>of </a:t>
            </a:r>
            <a:r>
              <a:rPr lang="en-US" sz="6000" b="1" dirty="0" smtClean="0">
                <a:solidFill>
                  <a:schemeClr val="bg1"/>
                </a:solidFill>
                <a:latin typeface="Garamond" panose="02020404030301010803" pitchFamily="18" charset="0"/>
              </a:rPr>
              <a:t>place.</a:t>
            </a:r>
            <a:endParaRPr lang="en-US" sz="6000" b="1" i="1" dirty="0" smtClean="0">
              <a:solidFill>
                <a:schemeClr val="bg1"/>
              </a:solidFill>
              <a:latin typeface="Garamond" panose="02020404030301010803" pitchFamily="18" charset="0"/>
            </a:endParaRPr>
          </a:p>
        </p:txBody>
      </p:sp>
      <p:sp>
        <p:nvSpPr>
          <p:cNvPr id="2" name="TextBox 1"/>
          <p:cNvSpPr txBox="1"/>
          <p:nvPr/>
        </p:nvSpPr>
        <p:spPr>
          <a:xfrm>
            <a:off x="0" y="6819900"/>
            <a:ext cx="12573000" cy="1384995"/>
          </a:xfrm>
          <a:prstGeom prst="rect">
            <a:avLst/>
          </a:prstGeom>
          <a:noFill/>
        </p:spPr>
        <p:txBody>
          <a:bodyPr wrap="square" rtlCol="0">
            <a:spAutoFit/>
          </a:bodyPr>
          <a:lstStyle/>
          <a:p>
            <a:r>
              <a:rPr lang="en-US" sz="2800" dirty="0" smtClean="0"/>
              <a:t>Believers may be brought into distress in all places of the world; in a lion’s den with Daniel; in a dungeon with Jeremiah; banished to the ends of the earth with John on Patmos; driven into the wilderness as the woman by the fury of the dragon. </a:t>
            </a:r>
            <a:endParaRPr lang="en-US" sz="2800" dirty="0"/>
          </a:p>
        </p:txBody>
      </p:sp>
    </p:spTree>
    <p:extLst>
      <p:ext uri="{BB962C8B-B14F-4D97-AF65-F5344CB8AC3E}">
        <p14:creationId xmlns:p14="http://schemas.microsoft.com/office/powerpoint/2010/main" val="23566871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a:stretch>
            <a:fillRect/>
          </a:stretch>
        </p:blipFill>
        <p:spPr bwMode="auto">
          <a:xfrm>
            <a:off x="-152399" y="-190500"/>
            <a:ext cx="12029560" cy="7543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62200" y="1638300"/>
            <a:ext cx="6553200" cy="1477328"/>
          </a:xfrm>
          <a:prstGeom prst="rect">
            <a:avLst/>
          </a:prstGeom>
          <a:noFill/>
        </p:spPr>
        <p:txBody>
          <a:bodyPr wrap="square" rtlCol="0">
            <a:spAutoFit/>
          </a:bodyPr>
          <a:lstStyle/>
          <a:p>
            <a:r>
              <a:rPr lang="en-US" sz="7200" b="1" dirty="0" smtClean="0">
                <a:latin typeface="Garamond" panose="02020404030301010803" pitchFamily="18" charset="0"/>
              </a:rPr>
              <a:t> </a:t>
            </a:r>
            <a:r>
              <a:rPr lang="en-US" sz="7200" b="1" dirty="0" err="1" smtClean="0">
                <a:latin typeface="Garamond" panose="02020404030301010803" pitchFamily="18" charset="0"/>
              </a:rPr>
              <a:t>Jerem</a:t>
            </a:r>
            <a:r>
              <a:rPr lang="en-US" sz="7200" b="1" dirty="0" smtClean="0">
                <a:latin typeface="Garamond" panose="02020404030301010803" pitchFamily="18" charset="0"/>
              </a:rPr>
              <a:t>. 23:23-24</a:t>
            </a:r>
            <a:endParaRPr lang="en-US" sz="6000" b="1" dirty="0" smtClean="0">
              <a:latin typeface="Garamond" panose="02020404030301010803" pitchFamily="18" charset="0"/>
            </a:endParaRPr>
          </a:p>
          <a:p>
            <a:endParaRPr lang="en-US" dirty="0"/>
          </a:p>
        </p:txBody>
      </p:sp>
    </p:spTree>
    <p:extLst>
      <p:ext uri="{BB962C8B-B14F-4D97-AF65-F5344CB8AC3E}">
        <p14:creationId xmlns:p14="http://schemas.microsoft.com/office/powerpoint/2010/main" val="33956467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4524315"/>
          </a:xfrm>
          <a:prstGeom prst="rect">
            <a:avLst/>
          </a:prstGeom>
          <a:noFill/>
        </p:spPr>
        <p:txBody>
          <a:bodyPr wrap="square" rtlCol="0">
            <a:spAutoFit/>
          </a:bodyPr>
          <a:lstStyle/>
          <a:p>
            <a:r>
              <a:rPr lang="en-US" sz="4800" b="1" i="1" dirty="0" smtClean="0">
                <a:solidFill>
                  <a:schemeClr val="bg1"/>
                </a:solidFill>
                <a:latin typeface="Garamond" panose="02020404030301010803" pitchFamily="18" charset="0"/>
              </a:rPr>
              <a:t>   The whole church may be </a:t>
            </a:r>
          </a:p>
          <a:p>
            <a:r>
              <a:rPr lang="en-US" sz="4800" b="1" i="1" dirty="0">
                <a:solidFill>
                  <a:schemeClr val="bg1"/>
                </a:solidFill>
                <a:latin typeface="Garamond" panose="02020404030301010803" pitchFamily="18" charset="0"/>
              </a:rPr>
              <a:t>c</a:t>
            </a:r>
            <a:r>
              <a:rPr lang="en-US" sz="4800" b="1" i="1" dirty="0" smtClean="0">
                <a:solidFill>
                  <a:schemeClr val="bg1"/>
                </a:solidFill>
                <a:latin typeface="Garamond" panose="02020404030301010803" pitchFamily="18" charset="0"/>
              </a:rPr>
              <a:t>ast into places where no </a:t>
            </a:r>
          </a:p>
          <a:p>
            <a:r>
              <a:rPr lang="en-US" sz="4800" b="1" i="1" dirty="0">
                <a:solidFill>
                  <a:schemeClr val="bg1"/>
                </a:solidFill>
                <a:latin typeface="Garamond" panose="02020404030301010803" pitchFamily="18" charset="0"/>
              </a:rPr>
              <a:t>e</a:t>
            </a:r>
            <a:r>
              <a:rPr lang="en-US" sz="4800" b="1" i="1" dirty="0" smtClean="0">
                <a:solidFill>
                  <a:schemeClr val="bg1"/>
                </a:solidFill>
                <a:latin typeface="Garamond" panose="02020404030301010803" pitchFamily="18" charset="0"/>
              </a:rPr>
              <a:t>ye can see them, no hand</a:t>
            </a:r>
          </a:p>
          <a:p>
            <a:r>
              <a:rPr lang="en-US" sz="4800" b="1" i="1" dirty="0">
                <a:solidFill>
                  <a:schemeClr val="bg1"/>
                </a:solidFill>
                <a:latin typeface="Garamond" panose="02020404030301010803" pitchFamily="18" charset="0"/>
              </a:rPr>
              <a:t>r</a:t>
            </a:r>
            <a:r>
              <a:rPr lang="en-US" sz="4800" b="1" i="1" dirty="0" smtClean="0">
                <a:solidFill>
                  <a:schemeClr val="bg1"/>
                </a:solidFill>
                <a:latin typeface="Garamond" panose="02020404030301010803" pitchFamily="18" charset="0"/>
              </a:rPr>
              <a:t>elieve them,--where no one</a:t>
            </a:r>
          </a:p>
          <a:p>
            <a:r>
              <a:rPr lang="en-US" sz="4800" b="1" i="1" dirty="0">
                <a:solidFill>
                  <a:schemeClr val="bg1"/>
                </a:solidFill>
                <a:latin typeface="Garamond" panose="02020404030301010803" pitchFamily="18" charset="0"/>
              </a:rPr>
              <a:t>k</a:t>
            </a:r>
            <a:r>
              <a:rPr lang="en-US" sz="4800" b="1" i="1" dirty="0" smtClean="0">
                <a:solidFill>
                  <a:schemeClr val="bg1"/>
                </a:solidFill>
                <a:latin typeface="Garamond" panose="02020404030301010803" pitchFamily="18" charset="0"/>
              </a:rPr>
              <a:t>nows if they are among the</a:t>
            </a:r>
          </a:p>
          <a:p>
            <a:r>
              <a:rPr lang="en-US" sz="4800" b="1" i="1" dirty="0">
                <a:solidFill>
                  <a:schemeClr val="bg1"/>
                </a:solidFill>
                <a:latin typeface="Garamond" panose="02020404030301010803" pitchFamily="18" charset="0"/>
              </a:rPr>
              <a:t>l</a:t>
            </a:r>
            <a:r>
              <a:rPr lang="en-US" sz="4800" b="1" i="1" dirty="0" smtClean="0">
                <a:solidFill>
                  <a:schemeClr val="bg1"/>
                </a:solidFill>
                <a:latin typeface="Garamond" panose="02020404030301010803" pitchFamily="18" charset="0"/>
              </a:rPr>
              <a:t>iving or the dead.</a:t>
            </a:r>
          </a:p>
        </p:txBody>
      </p:sp>
    </p:spTree>
    <p:extLst>
      <p:ext uri="{BB962C8B-B14F-4D97-AF65-F5344CB8AC3E}">
        <p14:creationId xmlns:p14="http://schemas.microsoft.com/office/powerpoint/2010/main" val="23566871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4708981"/>
          </a:xfrm>
          <a:prstGeom prst="rect">
            <a:avLst/>
          </a:prstGeom>
          <a:noFill/>
        </p:spPr>
        <p:txBody>
          <a:bodyPr wrap="square" rtlCol="0">
            <a:spAutoFit/>
          </a:bodyPr>
          <a:lstStyle/>
          <a:p>
            <a:r>
              <a:rPr lang="en-US" sz="4800" b="1" i="1" dirty="0" smtClean="0">
                <a:solidFill>
                  <a:schemeClr val="bg1"/>
                </a:solidFill>
                <a:latin typeface="Garamond" panose="02020404030301010803" pitchFamily="18" charset="0"/>
              </a:rPr>
              <a:t>   What can give relief against</a:t>
            </a:r>
          </a:p>
          <a:p>
            <a:r>
              <a:rPr lang="en-US" sz="4800" b="1" i="1" dirty="0">
                <a:solidFill>
                  <a:schemeClr val="bg1"/>
                </a:solidFill>
                <a:latin typeface="Garamond" panose="02020404030301010803" pitchFamily="18" charset="0"/>
              </a:rPr>
              <a:t>t</a:t>
            </a:r>
            <a:r>
              <a:rPr lang="en-US" sz="4800" b="1" i="1" dirty="0" smtClean="0">
                <a:solidFill>
                  <a:schemeClr val="bg1"/>
                </a:solidFill>
                <a:latin typeface="Garamond" panose="02020404030301010803" pitchFamily="18" charset="0"/>
              </a:rPr>
              <a:t>his circumstance of distress?</a:t>
            </a:r>
          </a:p>
          <a:p>
            <a:r>
              <a:rPr lang="en-US" sz="4800" b="1" i="1" dirty="0" smtClean="0">
                <a:solidFill>
                  <a:schemeClr val="bg1"/>
                </a:solidFill>
                <a:latin typeface="Garamond" panose="02020404030301010803" pitchFamily="18" charset="0"/>
              </a:rPr>
              <a:t>It is all in vain. The essential </a:t>
            </a:r>
          </a:p>
          <a:p>
            <a:r>
              <a:rPr lang="en-US" sz="6000" b="1" i="1" dirty="0">
                <a:solidFill>
                  <a:schemeClr val="bg1"/>
                </a:solidFill>
                <a:latin typeface="Garamond" panose="02020404030301010803" pitchFamily="18" charset="0"/>
              </a:rPr>
              <a:t>o</a:t>
            </a:r>
            <a:r>
              <a:rPr lang="en-US" sz="6000" b="1" i="1" dirty="0" smtClean="0">
                <a:solidFill>
                  <a:schemeClr val="bg1"/>
                </a:solidFill>
                <a:latin typeface="Garamond" panose="02020404030301010803" pitchFamily="18" charset="0"/>
              </a:rPr>
              <a:t>mnipresence of God </a:t>
            </a:r>
            <a:r>
              <a:rPr lang="en-US" sz="4800" b="1" i="1" dirty="0" smtClean="0">
                <a:solidFill>
                  <a:schemeClr val="bg1"/>
                </a:solidFill>
                <a:latin typeface="Garamond" panose="02020404030301010803" pitchFamily="18" charset="0"/>
              </a:rPr>
              <a:t>can alone relieve the souls of </a:t>
            </a:r>
          </a:p>
          <a:p>
            <a:r>
              <a:rPr lang="en-US" sz="4800" b="1" i="1" dirty="0">
                <a:solidFill>
                  <a:schemeClr val="bg1"/>
                </a:solidFill>
                <a:latin typeface="Garamond" panose="02020404030301010803" pitchFamily="18" charset="0"/>
              </a:rPr>
              <a:t>b</a:t>
            </a:r>
            <a:r>
              <a:rPr lang="en-US" sz="4800" b="1" i="1" dirty="0" smtClean="0">
                <a:solidFill>
                  <a:schemeClr val="bg1"/>
                </a:solidFill>
                <a:latin typeface="Garamond" panose="02020404030301010803" pitchFamily="18" charset="0"/>
              </a:rPr>
              <a:t>elievers against this great </a:t>
            </a:r>
          </a:p>
        </p:txBody>
      </p:sp>
    </p:spTree>
    <p:extLst>
      <p:ext uri="{BB962C8B-B14F-4D97-AF65-F5344CB8AC3E}">
        <p14:creationId xmlns:p14="http://schemas.microsoft.com/office/powerpoint/2010/main" val="23566871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3046988"/>
          </a:xfrm>
          <a:prstGeom prst="rect">
            <a:avLst/>
          </a:prstGeom>
          <a:noFill/>
        </p:spPr>
        <p:txBody>
          <a:bodyPr wrap="square" rtlCol="0">
            <a:spAutoFit/>
          </a:bodyPr>
          <a:lstStyle/>
          <a:p>
            <a:r>
              <a:rPr lang="en-US" sz="4800" b="1" i="1" dirty="0">
                <a:solidFill>
                  <a:schemeClr val="bg1"/>
                </a:solidFill>
                <a:latin typeface="Garamond" panose="02020404030301010803" pitchFamily="18" charset="0"/>
              </a:rPr>
              <a:t>c</a:t>
            </a:r>
            <a:r>
              <a:rPr lang="en-US" sz="4800" b="1" i="1" dirty="0" smtClean="0">
                <a:solidFill>
                  <a:schemeClr val="bg1"/>
                </a:solidFill>
                <a:latin typeface="Garamond" panose="02020404030301010803" pitchFamily="18" charset="0"/>
              </a:rPr>
              <a:t>ircumstance </a:t>
            </a:r>
            <a:r>
              <a:rPr lang="en-US" sz="4800" b="1" i="1" dirty="0" smtClean="0">
                <a:solidFill>
                  <a:schemeClr val="bg1"/>
                </a:solidFill>
                <a:latin typeface="Garamond" panose="02020404030301010803" pitchFamily="18" charset="0"/>
              </a:rPr>
              <a:t>of various places, whither they may be driven to </a:t>
            </a:r>
          </a:p>
          <a:p>
            <a:r>
              <a:rPr lang="en-US" sz="4800" b="1" i="1" dirty="0" smtClean="0">
                <a:solidFill>
                  <a:schemeClr val="bg1"/>
                </a:solidFill>
                <a:latin typeface="Garamond" panose="02020404030301010803" pitchFamily="18" charset="0"/>
              </a:rPr>
              <a:t>suffer distresses and be overwhelmed with them. </a:t>
            </a:r>
          </a:p>
        </p:txBody>
      </p:sp>
    </p:spTree>
    <p:extLst>
      <p:ext uri="{BB962C8B-B14F-4D97-AF65-F5344CB8AC3E}">
        <p14:creationId xmlns:p14="http://schemas.microsoft.com/office/powerpoint/2010/main" val="23566871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254000"/>
            <a:ext cx="10363200" cy="3416320"/>
          </a:xfrm>
          <a:prstGeom prst="rect">
            <a:avLst/>
          </a:prstGeom>
          <a:noFill/>
        </p:spPr>
        <p:txBody>
          <a:bodyPr wrap="square" rtlCol="0">
            <a:spAutoFit/>
          </a:bodyPr>
          <a:lstStyle/>
          <a:p>
            <a:r>
              <a:rPr lang="en-US" sz="4800" b="1" i="1" dirty="0" smtClean="0">
                <a:solidFill>
                  <a:schemeClr val="bg1"/>
                </a:solidFill>
                <a:latin typeface="Garamond" panose="02020404030301010803" pitchFamily="18" charset="0"/>
              </a:rPr>
              <a:t>  </a:t>
            </a:r>
            <a:r>
              <a:rPr lang="en-US" sz="4800" b="1" dirty="0" smtClean="0">
                <a:solidFill>
                  <a:schemeClr val="bg1"/>
                </a:solidFill>
                <a:latin typeface="Garamond" panose="02020404030301010803" pitchFamily="18" charset="0"/>
              </a:rPr>
              <a:t>1.	Distress due to circumstance </a:t>
            </a:r>
          </a:p>
          <a:p>
            <a:r>
              <a:rPr lang="en-US" sz="4800" b="1" i="1" dirty="0">
                <a:solidFill>
                  <a:schemeClr val="bg1"/>
                </a:solidFill>
                <a:latin typeface="Garamond" panose="02020404030301010803" pitchFamily="18" charset="0"/>
              </a:rPr>
              <a:t>	</a:t>
            </a:r>
            <a:r>
              <a:rPr lang="en-US" sz="4800" b="1" dirty="0" smtClean="0">
                <a:solidFill>
                  <a:schemeClr val="bg1"/>
                </a:solidFill>
                <a:latin typeface="Garamond" panose="02020404030301010803" pitchFamily="18" charset="0"/>
              </a:rPr>
              <a:t>of </a:t>
            </a:r>
            <a:r>
              <a:rPr lang="en-US" sz="6000" b="1" dirty="0" smtClean="0">
                <a:solidFill>
                  <a:schemeClr val="bg1"/>
                </a:solidFill>
                <a:latin typeface="Garamond" panose="02020404030301010803" pitchFamily="18" charset="0"/>
              </a:rPr>
              <a:t>place.</a:t>
            </a:r>
          </a:p>
          <a:p>
            <a:r>
              <a:rPr lang="en-US" sz="4800" b="1" dirty="0">
                <a:solidFill>
                  <a:schemeClr val="bg1"/>
                </a:solidFill>
                <a:latin typeface="Garamond" panose="02020404030301010803" pitchFamily="18" charset="0"/>
              </a:rPr>
              <a:t> </a:t>
            </a:r>
            <a:r>
              <a:rPr lang="en-US" sz="4800" b="1" dirty="0" smtClean="0">
                <a:solidFill>
                  <a:schemeClr val="bg1"/>
                </a:solidFill>
                <a:latin typeface="Garamond" panose="02020404030301010803" pitchFamily="18" charset="0"/>
              </a:rPr>
              <a:t> 2.	Distress due to circumstance </a:t>
            </a:r>
          </a:p>
          <a:p>
            <a:r>
              <a:rPr lang="en-US" sz="4800" b="1" dirty="0">
                <a:solidFill>
                  <a:schemeClr val="bg1"/>
                </a:solidFill>
                <a:latin typeface="Garamond" panose="02020404030301010803" pitchFamily="18" charset="0"/>
              </a:rPr>
              <a:t>	</a:t>
            </a:r>
            <a:r>
              <a:rPr lang="en-US" sz="4800" b="1" dirty="0" smtClean="0">
                <a:solidFill>
                  <a:schemeClr val="bg1"/>
                </a:solidFill>
                <a:latin typeface="Garamond" panose="02020404030301010803" pitchFamily="18" charset="0"/>
              </a:rPr>
              <a:t>of </a:t>
            </a:r>
            <a:r>
              <a:rPr lang="en-US" sz="6000" b="1" dirty="0" smtClean="0">
                <a:solidFill>
                  <a:schemeClr val="bg1"/>
                </a:solidFill>
                <a:latin typeface="Garamond" panose="02020404030301010803" pitchFamily="18" charset="0"/>
              </a:rPr>
              <a:t>time.</a:t>
            </a:r>
            <a:endParaRPr lang="en-US" sz="4800" b="1" dirty="0" smtClean="0">
              <a:solidFill>
                <a:schemeClr val="bg1"/>
              </a:solidFill>
              <a:latin typeface="Garamond" panose="02020404030301010803" pitchFamily="18" charset="0"/>
            </a:endParaRPr>
          </a:p>
        </p:txBody>
      </p:sp>
    </p:spTree>
    <p:extLst>
      <p:ext uri="{BB962C8B-B14F-4D97-AF65-F5344CB8AC3E}">
        <p14:creationId xmlns:p14="http://schemas.microsoft.com/office/powerpoint/2010/main" val="19433869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4038" y="536222"/>
            <a:ext cx="1870076" cy="232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6"/>
          <p:cNvSpPr txBox="1">
            <a:spLocks noChangeArrowheads="1"/>
          </p:cNvSpPr>
          <p:nvPr/>
        </p:nvSpPr>
        <p:spPr bwMode="auto">
          <a:xfrm>
            <a:off x="1" y="825501"/>
            <a:ext cx="11112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000" b="1" dirty="0">
                <a:solidFill>
                  <a:schemeClr val="bg1"/>
                </a:solidFill>
                <a:latin typeface="Aleo Light" charset="0"/>
                <a:ea typeface="Aleo Light" charset="0"/>
                <a:cs typeface="Aleo Light" charset="0"/>
              </a:rPr>
              <a:t> </a:t>
            </a:r>
            <a:r>
              <a:rPr lang="en-US" altLang="x-none" sz="6000" b="1" dirty="0">
                <a:solidFill>
                  <a:schemeClr val="bg1"/>
                </a:solidFill>
                <a:latin typeface="Aleo Light" charset="0"/>
                <a:ea typeface="Aleo Light" charset="0"/>
                <a:cs typeface="Aleo Light" charset="0"/>
              </a:rPr>
              <a:t>38</a:t>
            </a:r>
          </a:p>
        </p:txBody>
      </p:sp>
      <p:sp>
        <p:nvSpPr>
          <p:cNvPr id="24579" name="Rectangle 7"/>
          <p:cNvSpPr>
            <a:spLocks noChangeArrowheads="1"/>
          </p:cNvSpPr>
          <p:nvPr/>
        </p:nvSpPr>
        <p:spPr bwMode="auto">
          <a:xfrm>
            <a:off x="1338944" y="627791"/>
            <a:ext cx="7424057" cy="468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800" b="1" dirty="0">
                <a:solidFill>
                  <a:srgbClr val="5C8F6A"/>
                </a:solidFill>
                <a:latin typeface="Aleo Light" charset="0"/>
              </a:rPr>
              <a:t>How does Christ execute the office of a prophet</a:t>
            </a:r>
            <a:r>
              <a:rPr lang="en-US" altLang="x-none" sz="2800" b="1" dirty="0">
                <a:solidFill>
                  <a:srgbClr val="5C8F6A"/>
                </a:solidFill>
                <a:latin typeface="Aleo Light" charset="0"/>
              </a:rPr>
              <a:t>?</a:t>
            </a:r>
          </a:p>
          <a:p>
            <a:endParaRPr lang="en-US" sz="1600" dirty="0">
              <a:latin typeface="Myriad Pro" charset="0"/>
              <a:ea typeface="Myriad Pro" charset="0"/>
              <a:cs typeface="Myriad Pro" charset="0"/>
            </a:endParaRPr>
          </a:p>
          <a:p>
            <a:r>
              <a:rPr lang="en-US" dirty="0">
                <a:latin typeface="Myriad Pro" charset="0"/>
              </a:rPr>
              <a:t>God, after He spoke long ago to the fathers in the prophets in many portions and many ways, in these last days has spoken to us in His Son . . . (NASB; Heb. 1:1-2a).</a:t>
            </a:r>
          </a:p>
          <a:p>
            <a:endParaRPr lang="en-US" dirty="0">
              <a:latin typeface="Myriad Pro" charset="0"/>
            </a:endParaRPr>
          </a:p>
          <a:p>
            <a:r>
              <a:rPr lang="en-US" dirty="0">
                <a:latin typeface="Myriad Pro" charset="0"/>
              </a:rPr>
              <a:t>No one has seen God at any time; the only begotten God who is in the bosom of the Father, He has explained </a:t>
            </a:r>
            <a:r>
              <a:rPr lang="en-US" i="1" dirty="0">
                <a:latin typeface="Myriad Pro" charset="0"/>
              </a:rPr>
              <a:t>Him</a:t>
            </a:r>
            <a:r>
              <a:rPr lang="en-US" dirty="0">
                <a:latin typeface="Myriad Pro" charset="0"/>
              </a:rPr>
              <a:t> </a:t>
            </a:r>
          </a:p>
          <a:p>
            <a:r>
              <a:rPr lang="en-US" dirty="0">
                <a:latin typeface="Myriad Pro" charset="0"/>
              </a:rPr>
              <a:t>(NASB; John 1:18).  </a:t>
            </a:r>
          </a:p>
          <a:p>
            <a:endParaRPr lang="en-US" dirty="0">
              <a:latin typeface="Myriad Pro" charset="0"/>
            </a:endParaRPr>
          </a:p>
          <a:p>
            <a:r>
              <a:rPr lang="en-US" dirty="0">
                <a:latin typeface="Myriad Pro" charset="0"/>
              </a:rPr>
              <a:t>. . . all things that I have heard from My Father I have made known to you (NASB; John 15:15b).</a:t>
            </a:r>
          </a:p>
          <a:p>
            <a:endParaRPr lang="en-US" dirty="0">
              <a:latin typeface="Myriad Pro" charset="0"/>
            </a:endParaRPr>
          </a:p>
          <a:p>
            <a:r>
              <a:rPr lang="en-US" dirty="0">
                <a:latin typeface="Myriad Pro" charset="0"/>
              </a:rPr>
              <a:t>John 16:7-15</a:t>
            </a:r>
            <a:endParaRPr lang="en-US" dirty="0">
              <a:latin typeface="Myriad Pro" charset="0"/>
              <a:ea typeface="Myriad Pro" charset="0"/>
              <a:cs typeface="Myriad Pro" charset="0"/>
            </a:endParaRPr>
          </a:p>
          <a:p>
            <a:endParaRPr lang="en-US" sz="800" dirty="0">
              <a:latin typeface="Myriad Pro" charset="0"/>
              <a:ea typeface="Myriad Pro" charset="0"/>
              <a:cs typeface="Myriad Pro" charset="0"/>
            </a:endParaRPr>
          </a:p>
        </p:txBody>
      </p:sp>
    </p:spTree>
    <p:extLst>
      <p:ext uri="{BB962C8B-B14F-4D97-AF65-F5344CB8AC3E}">
        <p14:creationId xmlns:p14="http://schemas.microsoft.com/office/powerpoint/2010/main" val="30462530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254000"/>
            <a:ext cx="10363200" cy="5324535"/>
          </a:xfrm>
          <a:prstGeom prst="rect">
            <a:avLst/>
          </a:prstGeom>
          <a:noFill/>
        </p:spPr>
        <p:txBody>
          <a:bodyPr wrap="square" rtlCol="0">
            <a:spAutoFit/>
          </a:bodyPr>
          <a:lstStyle/>
          <a:p>
            <a:r>
              <a:rPr lang="en-US" sz="4800" b="1" i="1" dirty="0" smtClean="0">
                <a:solidFill>
                  <a:schemeClr val="bg1"/>
                </a:solidFill>
                <a:latin typeface="Garamond" panose="02020404030301010803" pitchFamily="18" charset="0"/>
              </a:rPr>
              <a:t>  </a:t>
            </a:r>
            <a:r>
              <a:rPr lang="en-US" sz="4800" b="1" dirty="0" smtClean="0">
                <a:solidFill>
                  <a:schemeClr val="bg1"/>
                </a:solidFill>
                <a:latin typeface="Garamond" panose="02020404030301010803" pitchFamily="18" charset="0"/>
              </a:rPr>
              <a:t>1.	Distress due to circumstance </a:t>
            </a:r>
          </a:p>
          <a:p>
            <a:r>
              <a:rPr lang="en-US" sz="4800" b="1" i="1" dirty="0">
                <a:solidFill>
                  <a:schemeClr val="bg1"/>
                </a:solidFill>
                <a:latin typeface="Garamond" panose="02020404030301010803" pitchFamily="18" charset="0"/>
              </a:rPr>
              <a:t>	</a:t>
            </a:r>
            <a:r>
              <a:rPr lang="en-US" sz="4800" b="1" dirty="0" smtClean="0">
                <a:solidFill>
                  <a:schemeClr val="bg1"/>
                </a:solidFill>
                <a:latin typeface="Garamond" panose="02020404030301010803" pitchFamily="18" charset="0"/>
              </a:rPr>
              <a:t>of </a:t>
            </a:r>
            <a:r>
              <a:rPr lang="en-US" sz="6000" b="1" dirty="0" smtClean="0">
                <a:solidFill>
                  <a:schemeClr val="bg1"/>
                </a:solidFill>
                <a:latin typeface="Garamond" panose="02020404030301010803" pitchFamily="18" charset="0"/>
              </a:rPr>
              <a:t>place.</a:t>
            </a:r>
          </a:p>
          <a:p>
            <a:r>
              <a:rPr lang="en-US" sz="4800" b="1" dirty="0">
                <a:solidFill>
                  <a:schemeClr val="bg1"/>
                </a:solidFill>
                <a:latin typeface="Garamond" panose="02020404030301010803" pitchFamily="18" charset="0"/>
              </a:rPr>
              <a:t> </a:t>
            </a:r>
            <a:r>
              <a:rPr lang="en-US" sz="4800" b="1" dirty="0" smtClean="0">
                <a:solidFill>
                  <a:schemeClr val="bg1"/>
                </a:solidFill>
                <a:latin typeface="Garamond" panose="02020404030301010803" pitchFamily="18" charset="0"/>
              </a:rPr>
              <a:t> 2.	Distress due to circumstance </a:t>
            </a:r>
          </a:p>
          <a:p>
            <a:r>
              <a:rPr lang="en-US" sz="4800" b="1" dirty="0">
                <a:solidFill>
                  <a:schemeClr val="bg1"/>
                </a:solidFill>
                <a:latin typeface="Garamond" panose="02020404030301010803" pitchFamily="18" charset="0"/>
              </a:rPr>
              <a:t>	</a:t>
            </a:r>
            <a:r>
              <a:rPr lang="en-US" sz="4800" b="1" dirty="0" smtClean="0">
                <a:solidFill>
                  <a:schemeClr val="bg1"/>
                </a:solidFill>
                <a:latin typeface="Garamond" panose="02020404030301010803" pitchFamily="18" charset="0"/>
              </a:rPr>
              <a:t>of </a:t>
            </a:r>
            <a:r>
              <a:rPr lang="en-US" sz="6000" b="1" dirty="0" smtClean="0">
                <a:solidFill>
                  <a:schemeClr val="bg1"/>
                </a:solidFill>
                <a:latin typeface="Garamond" panose="02020404030301010803" pitchFamily="18" charset="0"/>
              </a:rPr>
              <a:t>time.</a:t>
            </a:r>
          </a:p>
          <a:p>
            <a:endParaRPr lang="en-US" sz="1600" b="1" dirty="0">
              <a:solidFill>
                <a:schemeClr val="bg1"/>
              </a:solidFill>
              <a:latin typeface="Garamond" panose="02020404030301010803" pitchFamily="18" charset="0"/>
            </a:endParaRPr>
          </a:p>
          <a:p>
            <a:r>
              <a:rPr lang="en-US" sz="6000" b="1" dirty="0" smtClean="0">
                <a:solidFill>
                  <a:schemeClr val="bg1"/>
                </a:solidFill>
                <a:latin typeface="Garamond" panose="02020404030301010803" pitchFamily="18" charset="0"/>
              </a:rPr>
              <a:t>		</a:t>
            </a:r>
            <a:r>
              <a:rPr lang="en-US" sz="4800" b="1" dirty="0" smtClean="0">
                <a:solidFill>
                  <a:schemeClr val="bg1"/>
                </a:solidFill>
                <a:latin typeface="Garamond" panose="02020404030301010803" pitchFamily="18" charset="0"/>
              </a:rPr>
              <a:t>Deuteronomy 33:26-27</a:t>
            </a:r>
          </a:p>
          <a:p>
            <a:endParaRPr lang="en-US" sz="4800" b="1" dirty="0" smtClean="0">
              <a:solidFill>
                <a:schemeClr val="bg1"/>
              </a:solidFill>
              <a:latin typeface="Garamond" panose="02020404030301010803" pitchFamily="18" charset="0"/>
            </a:endParaRPr>
          </a:p>
        </p:txBody>
      </p:sp>
    </p:spTree>
    <p:extLst>
      <p:ext uri="{BB962C8B-B14F-4D97-AF65-F5344CB8AC3E}">
        <p14:creationId xmlns:p14="http://schemas.microsoft.com/office/powerpoint/2010/main" val="8445111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earth from spa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14" y="-5443"/>
            <a:ext cx="10169676" cy="572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9191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a:stretch>
            <a:fillRect/>
          </a:stretch>
        </p:blipFill>
        <p:spPr bwMode="auto">
          <a:xfrm>
            <a:off x="-2514600" y="-1671847"/>
            <a:ext cx="14391761" cy="90251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190500"/>
            <a:ext cx="8077200" cy="5909310"/>
          </a:xfrm>
          <a:prstGeom prst="rect">
            <a:avLst/>
          </a:prstGeom>
          <a:noFill/>
        </p:spPr>
        <p:txBody>
          <a:bodyPr wrap="square" rtlCol="0">
            <a:spAutoFit/>
          </a:bodyPr>
          <a:lstStyle/>
          <a:p>
            <a:r>
              <a:rPr lang="en-US" sz="4800" b="1" i="1" dirty="0" smtClean="0">
                <a:latin typeface="Garamond" panose="02020404030301010803" pitchFamily="18" charset="0"/>
              </a:rPr>
              <a:t>  </a:t>
            </a:r>
          </a:p>
          <a:p>
            <a:r>
              <a:rPr lang="en-US" sz="4800" b="1" i="1" dirty="0" smtClean="0">
                <a:latin typeface="Garamond" panose="02020404030301010803" pitchFamily="18" charset="0"/>
              </a:rPr>
              <a:t> </a:t>
            </a:r>
            <a:r>
              <a:rPr lang="en-US" sz="4400" b="1" i="1" dirty="0" smtClean="0">
                <a:latin typeface="Garamond" panose="02020404030301010803" pitchFamily="18" charset="0"/>
              </a:rPr>
              <a:t>They did not say, “Where is the LORD, Who brought us up out of the land of Egypt, Who led us through the wilderness, through a land of deserts and of pits, through a land of drought and of deep darkness. . . ?”  </a:t>
            </a:r>
            <a:r>
              <a:rPr lang="en-US" sz="4400" b="1" dirty="0" smtClean="0">
                <a:latin typeface="Garamond" panose="02020404030301010803" pitchFamily="18" charset="0"/>
              </a:rPr>
              <a:t>Jer. 2:6</a:t>
            </a:r>
            <a:endParaRPr lang="en-US" sz="4400" b="1" i="1" dirty="0" smtClean="0">
              <a:latin typeface="Garamond" panose="02020404030301010803" pitchFamily="18" charset="0"/>
            </a:endParaRPr>
          </a:p>
          <a:p>
            <a:endParaRPr lang="en-US" dirty="0"/>
          </a:p>
        </p:txBody>
      </p:sp>
    </p:spTree>
    <p:extLst>
      <p:ext uri="{BB962C8B-B14F-4D97-AF65-F5344CB8AC3E}">
        <p14:creationId xmlns:p14="http://schemas.microsoft.com/office/powerpoint/2010/main" val="14156228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a:stretch>
            <a:fillRect/>
          </a:stretch>
        </p:blipFill>
        <p:spPr bwMode="auto">
          <a:xfrm>
            <a:off x="-2514600" y="-1671847"/>
            <a:ext cx="14391761" cy="90251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190500"/>
            <a:ext cx="8763000" cy="3077766"/>
          </a:xfrm>
          <a:prstGeom prst="rect">
            <a:avLst/>
          </a:prstGeom>
          <a:noFill/>
        </p:spPr>
        <p:txBody>
          <a:bodyPr wrap="square" rtlCol="0">
            <a:spAutoFit/>
          </a:bodyPr>
          <a:lstStyle/>
          <a:p>
            <a:r>
              <a:rPr lang="en-US" sz="4800" b="1" i="1" dirty="0" smtClean="0">
                <a:latin typeface="Garamond" panose="02020404030301010803" pitchFamily="18" charset="0"/>
              </a:rPr>
              <a:t>  </a:t>
            </a:r>
          </a:p>
          <a:p>
            <a:r>
              <a:rPr lang="en-US" sz="4800" b="1" i="1" dirty="0" smtClean="0">
                <a:latin typeface="Garamond" panose="02020404030301010803" pitchFamily="18" charset="0"/>
              </a:rPr>
              <a:t>       </a:t>
            </a:r>
            <a:r>
              <a:rPr lang="en-US" sz="4400" b="1" i="1" dirty="0" smtClean="0">
                <a:latin typeface="Garamond" panose="02020404030301010803" pitchFamily="18" charset="0"/>
              </a:rPr>
              <a:t>As for you, my son Solomon,</a:t>
            </a:r>
          </a:p>
          <a:p>
            <a:r>
              <a:rPr lang="en-US" sz="4400" b="1" i="1" dirty="0" smtClean="0">
                <a:latin typeface="Garamond" panose="02020404030301010803" pitchFamily="18" charset="0"/>
              </a:rPr>
              <a:t>    know the God of your father. . . </a:t>
            </a:r>
          </a:p>
          <a:p>
            <a:r>
              <a:rPr lang="en-US" sz="3600" b="1" dirty="0" smtClean="0">
                <a:latin typeface="Garamond" panose="02020404030301010803" pitchFamily="18" charset="0"/>
              </a:rPr>
              <a:t>				  --I Chron. 28:9</a:t>
            </a:r>
            <a:endParaRPr lang="en-US" sz="3600" b="1" dirty="0" smtClean="0">
              <a:latin typeface="Garamond" panose="02020404030301010803" pitchFamily="18" charset="0"/>
            </a:endParaRPr>
          </a:p>
          <a:p>
            <a:endParaRPr lang="en-US" dirty="0"/>
          </a:p>
        </p:txBody>
      </p:sp>
    </p:spTree>
    <p:extLst>
      <p:ext uri="{BB962C8B-B14F-4D97-AF65-F5344CB8AC3E}">
        <p14:creationId xmlns:p14="http://schemas.microsoft.com/office/powerpoint/2010/main" val="23342952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a:stretch>
            <a:fillRect/>
          </a:stretch>
        </p:blipFill>
        <p:spPr bwMode="auto">
          <a:xfrm>
            <a:off x="-152399" y="-190500"/>
            <a:ext cx="12029560" cy="7543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62200" y="1638300"/>
            <a:ext cx="6553200" cy="1477328"/>
          </a:xfrm>
          <a:prstGeom prst="rect">
            <a:avLst/>
          </a:prstGeom>
          <a:noFill/>
        </p:spPr>
        <p:txBody>
          <a:bodyPr wrap="square" rtlCol="0">
            <a:spAutoFit/>
          </a:bodyPr>
          <a:lstStyle/>
          <a:p>
            <a:r>
              <a:rPr lang="en-US" sz="7200" b="1" dirty="0" smtClean="0">
                <a:latin typeface="Garamond" panose="02020404030301010803" pitchFamily="18" charset="0"/>
              </a:rPr>
              <a:t> 	Psalm 44</a:t>
            </a:r>
            <a:endParaRPr lang="en-US" sz="6000" b="1" dirty="0" smtClean="0">
              <a:latin typeface="Garamond" panose="02020404030301010803" pitchFamily="18" charset="0"/>
            </a:endParaRPr>
          </a:p>
          <a:p>
            <a:endParaRPr lang="en-US" dirty="0"/>
          </a:p>
        </p:txBody>
      </p:sp>
    </p:spTree>
    <p:extLst>
      <p:ext uri="{BB962C8B-B14F-4D97-AF65-F5344CB8AC3E}">
        <p14:creationId xmlns:p14="http://schemas.microsoft.com/office/powerpoint/2010/main" val="9765922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7924800" cy="3785652"/>
          </a:xfrm>
          <a:prstGeom prst="rect">
            <a:avLst/>
          </a:prstGeom>
          <a:noFill/>
        </p:spPr>
        <p:txBody>
          <a:bodyPr wrap="square" rtlCol="0">
            <a:spAutoFit/>
          </a:bodyPr>
          <a:lstStyle/>
          <a:p>
            <a:r>
              <a:rPr lang="en-US" sz="4800" b="1" i="1" dirty="0" smtClean="0">
                <a:solidFill>
                  <a:schemeClr val="bg1"/>
                </a:solidFill>
                <a:latin typeface="Garamond" panose="02020404030301010803" pitchFamily="18" charset="0"/>
              </a:rPr>
              <a:t>   I am leaving the ship of the church in a storm, but while the great Pilot is in it the loss of a poor </a:t>
            </a:r>
            <a:r>
              <a:rPr lang="en-US" sz="4800" b="1" i="1" dirty="0" err="1" smtClean="0">
                <a:solidFill>
                  <a:schemeClr val="bg1"/>
                </a:solidFill>
                <a:latin typeface="Garamond" panose="02020404030301010803" pitchFamily="18" charset="0"/>
              </a:rPr>
              <a:t>underrower</a:t>
            </a:r>
            <a:r>
              <a:rPr lang="en-US" sz="4800" b="1" i="1" dirty="0" smtClean="0">
                <a:solidFill>
                  <a:schemeClr val="bg1"/>
                </a:solidFill>
                <a:latin typeface="Garamond" panose="02020404030301010803" pitchFamily="18" charset="0"/>
              </a:rPr>
              <a:t> will be inconsiderable. </a:t>
            </a:r>
          </a:p>
        </p:txBody>
      </p:sp>
      <p:sp>
        <p:nvSpPr>
          <p:cNvPr id="2" name="TextBox 1"/>
          <p:cNvSpPr txBox="1"/>
          <p:nvPr/>
        </p:nvSpPr>
        <p:spPr>
          <a:xfrm>
            <a:off x="-304800" y="6896100"/>
            <a:ext cx="11049000" cy="1323439"/>
          </a:xfrm>
          <a:prstGeom prst="rect">
            <a:avLst/>
          </a:prstGeom>
          <a:noFill/>
        </p:spPr>
        <p:txBody>
          <a:bodyPr wrap="square" rtlCol="0">
            <a:spAutoFit/>
          </a:bodyPr>
          <a:lstStyle/>
          <a:p>
            <a:r>
              <a:rPr lang="en-US" sz="4000" dirty="0" smtClean="0"/>
              <a:t>Owen’s last surviving letter. Dictated to Charles Fleetwood, Aug. 22, 1683</a:t>
            </a:r>
            <a:r>
              <a:rPr lang="en-US" dirty="0" smtClean="0"/>
              <a:t>.</a:t>
            </a:r>
            <a:endParaRPr lang="en-US" dirty="0"/>
          </a:p>
        </p:txBody>
      </p:sp>
    </p:spTree>
    <p:extLst>
      <p:ext uri="{BB962C8B-B14F-4D97-AF65-F5344CB8AC3E}">
        <p14:creationId xmlns:p14="http://schemas.microsoft.com/office/powerpoint/2010/main" val="23566871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8077200" cy="2308324"/>
          </a:xfrm>
          <a:prstGeom prst="rect">
            <a:avLst/>
          </a:prstGeom>
          <a:noFill/>
        </p:spPr>
        <p:txBody>
          <a:bodyPr wrap="square" rtlCol="0">
            <a:spAutoFit/>
          </a:bodyPr>
          <a:lstStyle/>
          <a:p>
            <a:r>
              <a:rPr lang="en-US" sz="4800" b="1" i="1" dirty="0" smtClean="0">
                <a:solidFill>
                  <a:schemeClr val="bg1"/>
                </a:solidFill>
                <a:latin typeface="Garamond" panose="02020404030301010803" pitchFamily="18" charset="0"/>
              </a:rPr>
              <a:t>Live and pray and hope and wait patiently, and do not despair. </a:t>
            </a:r>
            <a:endParaRPr lang="en-US" sz="4800" b="1" i="1" dirty="0" smtClean="0">
              <a:solidFill>
                <a:schemeClr val="bg1"/>
              </a:solidFill>
              <a:latin typeface="Garamond" panose="02020404030301010803" pitchFamily="18" charset="0"/>
            </a:endParaRPr>
          </a:p>
        </p:txBody>
      </p:sp>
    </p:spTree>
    <p:extLst>
      <p:ext uri="{BB962C8B-B14F-4D97-AF65-F5344CB8AC3E}">
        <p14:creationId xmlns:p14="http://schemas.microsoft.com/office/powerpoint/2010/main" val="23566871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8077200" cy="3785652"/>
          </a:xfrm>
          <a:prstGeom prst="rect">
            <a:avLst/>
          </a:prstGeom>
          <a:noFill/>
        </p:spPr>
        <p:txBody>
          <a:bodyPr wrap="square" rtlCol="0">
            <a:spAutoFit/>
          </a:bodyPr>
          <a:lstStyle/>
          <a:p>
            <a:r>
              <a:rPr lang="en-US" sz="4800" b="1" i="1" dirty="0" smtClean="0">
                <a:solidFill>
                  <a:schemeClr val="bg1"/>
                </a:solidFill>
                <a:latin typeface="Garamond" panose="02020404030301010803" pitchFamily="18" charset="0"/>
              </a:rPr>
              <a:t>Live and pray and hope and wait patiently, and do not despair. </a:t>
            </a:r>
            <a:r>
              <a:rPr lang="en-US" sz="4800" b="1" i="1" dirty="0" smtClean="0">
                <a:solidFill>
                  <a:schemeClr val="bg1"/>
                </a:solidFill>
                <a:latin typeface="Garamond" panose="02020404030301010803" pitchFamily="18" charset="0"/>
              </a:rPr>
              <a:t>The promise stands invincible that he will never leave thee nor forsake thee. </a:t>
            </a:r>
          </a:p>
        </p:txBody>
      </p:sp>
    </p:spTree>
    <p:extLst>
      <p:ext uri="{BB962C8B-B14F-4D97-AF65-F5344CB8AC3E}">
        <p14:creationId xmlns:p14="http://schemas.microsoft.com/office/powerpoint/2010/main" val="4910458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
            <a:ext cx="10408920" cy="5852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190500"/>
            <a:ext cx="6248400" cy="3477875"/>
          </a:xfrm>
          <a:prstGeom prst="rect">
            <a:avLst/>
          </a:prstGeom>
          <a:noFill/>
        </p:spPr>
        <p:txBody>
          <a:bodyPr wrap="square" rtlCol="0">
            <a:spAutoFit/>
          </a:bodyPr>
          <a:lstStyle/>
          <a:p>
            <a:r>
              <a:rPr lang="en-US" sz="4000" i="1" dirty="0" smtClean="0"/>
              <a:t>   F</a:t>
            </a:r>
            <a:r>
              <a:rPr lang="en-US" sz="3600" i="1" dirty="0" smtClean="0"/>
              <a:t>rom the end of the earth I call when my heart is faint;</a:t>
            </a:r>
          </a:p>
          <a:p>
            <a:r>
              <a:rPr lang="en-US" sz="3600" i="1" dirty="0" smtClean="0"/>
              <a:t>Lead me to the rock that is</a:t>
            </a:r>
          </a:p>
          <a:p>
            <a:r>
              <a:rPr lang="en-US" sz="3600" i="1" dirty="0" smtClean="0"/>
              <a:t>higher than I. </a:t>
            </a:r>
          </a:p>
          <a:p>
            <a:r>
              <a:rPr lang="en-US" sz="3600" dirty="0" smtClean="0">
                <a:solidFill>
                  <a:schemeClr val="bg1"/>
                </a:solidFill>
              </a:rPr>
              <a:t>      </a:t>
            </a:r>
          </a:p>
          <a:p>
            <a:r>
              <a:rPr lang="en-US" sz="3600" dirty="0">
                <a:solidFill>
                  <a:schemeClr val="bg1"/>
                </a:solidFill>
              </a:rPr>
              <a:t> </a:t>
            </a:r>
            <a:r>
              <a:rPr lang="en-US" sz="3600" dirty="0" smtClean="0">
                <a:solidFill>
                  <a:schemeClr val="bg1"/>
                </a:solidFill>
              </a:rPr>
              <a:t>         Psalm 61:2</a:t>
            </a:r>
            <a:endParaRPr lang="en-US" sz="3600" dirty="0">
              <a:solidFill>
                <a:schemeClr val="bg1"/>
              </a:solidFill>
            </a:endParaRPr>
          </a:p>
        </p:txBody>
      </p:sp>
    </p:spTree>
    <p:extLst>
      <p:ext uri="{BB962C8B-B14F-4D97-AF65-F5344CB8AC3E}">
        <p14:creationId xmlns:p14="http://schemas.microsoft.com/office/powerpoint/2010/main" val="6281416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xmlns="" id="{AC79F4C4-5615-4CC9-A9D6-47B655B85B80}"/>
              </a:ext>
            </a:extLst>
          </p:cNvPr>
          <p:cNvGraphicFramePr>
            <a:graphicFrameLocks noChangeAspect="1"/>
          </p:cNvGraphicFramePr>
          <p:nvPr>
            <p:extLst/>
          </p:nvPr>
        </p:nvGraphicFramePr>
        <p:xfrm>
          <a:off x="0" y="0"/>
          <a:ext cx="9220200" cy="5715000"/>
        </p:xfrm>
        <a:graphic>
          <a:graphicData uri="http://schemas.openxmlformats.org/presentationml/2006/ole">
            <mc:AlternateContent xmlns:mc="http://schemas.openxmlformats.org/markup-compatibility/2006">
              <mc:Choice xmlns:v="urn:schemas-microsoft-com:vml" Requires="v">
                <p:oleObj spid="_x0000_s17412" name="Image" r:id="rId3" imgW="9142560" imgH="6856920" progId="Photoshop.Image.13">
                  <p:embed/>
                </p:oleObj>
              </mc:Choice>
              <mc:Fallback>
                <p:oleObj name="Image" r:id="rId3" imgW="9142560" imgH="6856920" progId="Photoshop.Image.13">
                  <p:embed/>
                  <p:pic>
                    <p:nvPicPr>
                      <p:cNvPr id="0" name=""/>
                      <p:cNvPicPr/>
                      <p:nvPr/>
                    </p:nvPicPr>
                    <p:blipFill>
                      <a:blip r:embed="rId4"/>
                      <a:stretch>
                        <a:fillRect/>
                      </a:stretch>
                    </p:blipFill>
                    <p:spPr>
                      <a:xfrm>
                        <a:off x="0" y="0"/>
                        <a:ext cx="9220200" cy="5715000"/>
                      </a:xfrm>
                      <a:prstGeom prst="rect">
                        <a:avLst/>
                      </a:prstGeom>
                    </p:spPr>
                  </p:pic>
                </p:oleObj>
              </mc:Fallback>
            </mc:AlternateContent>
          </a:graphicData>
        </a:graphic>
      </p:graphicFrame>
      <p:sp>
        <p:nvSpPr>
          <p:cNvPr id="3" name="Rectangle 3"/>
          <p:cNvSpPr>
            <a:spLocks noChangeArrowheads="1"/>
          </p:cNvSpPr>
          <p:nvPr/>
        </p:nvSpPr>
        <p:spPr bwMode="auto">
          <a:xfrm>
            <a:off x="914400" y="994834"/>
            <a:ext cx="6400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400" b="1" dirty="0">
                <a:solidFill>
                  <a:schemeClr val="bg1"/>
                </a:solidFill>
                <a:latin typeface="Aleo Light" charset="0"/>
              </a:rPr>
              <a:t>Christ executes the office of a prophet in revealing to us, by His Word and Spirit, </a:t>
            </a:r>
          </a:p>
          <a:p>
            <a:r>
              <a:rPr lang="en-US" sz="2400" b="1" dirty="0">
                <a:solidFill>
                  <a:schemeClr val="bg1"/>
                </a:solidFill>
                <a:latin typeface="Aleo Light" charset="0"/>
              </a:rPr>
              <a:t>the will of God for our salvation. </a:t>
            </a:r>
          </a:p>
          <a:p>
            <a:endParaRPr lang="en-US" sz="2400" b="1" dirty="0">
              <a:solidFill>
                <a:schemeClr val="bg1"/>
              </a:solidFill>
              <a:latin typeface="Aleo Light" charset="0"/>
            </a:endParaRPr>
          </a:p>
          <a:p>
            <a:r>
              <a:rPr lang="en-US" sz="2400" dirty="0">
                <a:solidFill>
                  <a:schemeClr val="bg1"/>
                </a:solidFill>
                <a:latin typeface="Aleo Light" charset="0"/>
              </a:rPr>
              <a:t>(</a:t>
            </a:r>
            <a:r>
              <a:rPr lang="en-US" sz="2400" i="1" dirty="0">
                <a:solidFill>
                  <a:schemeClr val="bg1"/>
                </a:solidFill>
                <a:latin typeface="Aleo Light" charset="0"/>
              </a:rPr>
              <a:t>Westminster Shorter Catechism, </a:t>
            </a:r>
            <a:r>
              <a:rPr lang="en-US" sz="2400" dirty="0">
                <a:solidFill>
                  <a:schemeClr val="bg1"/>
                </a:solidFill>
                <a:latin typeface="Aleo Light" charset="0"/>
              </a:rPr>
              <a:t>Q. 24</a:t>
            </a:r>
            <a:r>
              <a:rPr lang="en-US" sz="2400" b="1" dirty="0">
                <a:solidFill>
                  <a:schemeClr val="bg1"/>
                </a:solidFill>
                <a:latin typeface="Aleo Light" charset="0"/>
              </a:rPr>
              <a:t>)</a:t>
            </a:r>
          </a:p>
          <a:p>
            <a:endParaRPr lang="en-US" sz="2400" b="1" dirty="0">
              <a:solidFill>
                <a:schemeClr val="bg1"/>
              </a:solidFill>
              <a:latin typeface="Aleo Light" charset="0"/>
            </a:endParaRPr>
          </a:p>
          <a:p>
            <a:endParaRPr lang="en-US" sz="2400" b="1" dirty="0">
              <a:solidFill>
                <a:schemeClr val="bg1"/>
              </a:solidFill>
              <a:latin typeface="Aleo Light" charset="0"/>
            </a:endParaRPr>
          </a:p>
          <a:p>
            <a:endParaRPr lang="en-US" sz="2400" b="1" dirty="0">
              <a:solidFill>
                <a:schemeClr val="bg1"/>
              </a:solidFill>
              <a:latin typeface="Aleo Light" charset="0"/>
            </a:endParaRPr>
          </a:p>
          <a:p>
            <a:endParaRPr lang="en-US" sz="2000" b="1" dirty="0">
              <a:solidFill>
                <a:schemeClr val="bg1"/>
              </a:solidFill>
              <a:latin typeface="Aleo Light"/>
            </a:endParaRPr>
          </a:p>
          <a:p>
            <a:endParaRPr lang="en-US" sz="2000" b="1" dirty="0">
              <a:solidFill>
                <a:schemeClr val="bg1"/>
              </a:solidFill>
              <a:latin typeface="Aleo Light" charset="0"/>
            </a:endParaRPr>
          </a:p>
          <a:p>
            <a:endParaRPr lang="en-US" sz="1600" b="1" i="1" dirty="0">
              <a:solidFill>
                <a:schemeClr val="bg1"/>
              </a:solidFill>
              <a:latin typeface="Aleo Light" charset="0"/>
            </a:endParaRPr>
          </a:p>
          <a:p>
            <a:endParaRPr lang="en-US" sz="1600" b="1" i="1" dirty="0">
              <a:solidFill>
                <a:schemeClr val="bg1"/>
              </a:solidFill>
              <a:latin typeface="Aleo Light" charset="0"/>
            </a:endParaRPr>
          </a:p>
          <a:p>
            <a:endParaRPr lang="en-US" sz="2400" i="1" dirty="0">
              <a:solidFill>
                <a:schemeClr val="bg1"/>
              </a:solidFill>
              <a:latin typeface="Aleo Light" charset="0"/>
            </a:endParaRPr>
          </a:p>
        </p:txBody>
      </p:sp>
    </p:spTree>
    <p:extLst>
      <p:ext uri="{BB962C8B-B14F-4D97-AF65-F5344CB8AC3E}">
        <p14:creationId xmlns:p14="http://schemas.microsoft.com/office/powerpoint/2010/main" val="8912031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4038" y="536222"/>
            <a:ext cx="1870076" cy="232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6"/>
          <p:cNvSpPr txBox="1">
            <a:spLocks noChangeArrowheads="1"/>
          </p:cNvSpPr>
          <p:nvPr/>
        </p:nvSpPr>
        <p:spPr bwMode="auto">
          <a:xfrm>
            <a:off x="0" y="825501"/>
            <a:ext cx="11112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000" b="1" dirty="0">
                <a:solidFill>
                  <a:schemeClr val="bg1"/>
                </a:solidFill>
                <a:latin typeface="Aleo Light" charset="0"/>
                <a:ea typeface="Aleo Light" charset="0"/>
                <a:cs typeface="Aleo Light" charset="0"/>
              </a:rPr>
              <a:t> </a:t>
            </a:r>
            <a:r>
              <a:rPr lang="en-US" altLang="x-none" sz="6000" b="1" dirty="0" smtClean="0">
                <a:solidFill>
                  <a:schemeClr val="bg1"/>
                </a:solidFill>
                <a:latin typeface="Aleo Light" charset="0"/>
                <a:ea typeface="Aleo Light" charset="0"/>
                <a:cs typeface="Aleo Light" charset="0"/>
              </a:rPr>
              <a:t>39</a:t>
            </a:r>
            <a:endParaRPr lang="en-US" altLang="x-none" sz="6000" b="1" dirty="0">
              <a:solidFill>
                <a:schemeClr val="bg1"/>
              </a:solidFill>
              <a:latin typeface="Aleo Light" charset="0"/>
              <a:ea typeface="Aleo Light" charset="0"/>
              <a:cs typeface="Aleo Light" charset="0"/>
            </a:endParaRPr>
          </a:p>
        </p:txBody>
      </p:sp>
      <p:sp>
        <p:nvSpPr>
          <p:cNvPr id="24579" name="Rectangle 7"/>
          <p:cNvSpPr>
            <a:spLocks noChangeArrowheads="1"/>
          </p:cNvSpPr>
          <p:nvPr/>
        </p:nvSpPr>
        <p:spPr bwMode="auto">
          <a:xfrm>
            <a:off x="1338944" y="627790"/>
            <a:ext cx="7424057"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800" b="1" dirty="0">
                <a:solidFill>
                  <a:srgbClr val="5C8F6A"/>
                </a:solidFill>
                <a:latin typeface="Aleo Light" charset="0"/>
              </a:rPr>
              <a:t>How does Christ execute the office of a </a:t>
            </a:r>
            <a:r>
              <a:rPr lang="en-US" sz="2800" b="1" dirty="0" smtClean="0">
                <a:solidFill>
                  <a:srgbClr val="5C8F6A"/>
                </a:solidFill>
                <a:latin typeface="Aleo Light" charset="0"/>
              </a:rPr>
              <a:t>priest</a:t>
            </a:r>
            <a:r>
              <a:rPr lang="en-US" altLang="x-none" sz="2800" b="1" dirty="0" smtClean="0">
                <a:solidFill>
                  <a:srgbClr val="5C8F6A"/>
                </a:solidFill>
                <a:latin typeface="Aleo Light" charset="0"/>
              </a:rPr>
              <a:t>?</a:t>
            </a:r>
            <a:endParaRPr lang="en-US" altLang="x-none" sz="2800" b="1" dirty="0">
              <a:solidFill>
                <a:srgbClr val="5C8F6A"/>
              </a:solidFill>
              <a:latin typeface="Aleo Light" charset="0"/>
            </a:endParaRPr>
          </a:p>
          <a:p>
            <a:endParaRPr lang="en-US" sz="1600" dirty="0">
              <a:latin typeface="Myriad Pro" charset="0"/>
              <a:ea typeface="Myriad Pro" charset="0"/>
              <a:cs typeface="Myriad Pro" charset="0"/>
            </a:endParaRPr>
          </a:p>
          <a:p>
            <a:r>
              <a:rPr lang="en-US" dirty="0" smtClean="0">
                <a:latin typeface="Myriad Pro" charset="0"/>
              </a:rPr>
              <a:t>Therefore, He had to be made like His brethren in all things, so that He might become a merciful and faithful high priest in things pertaining to God, to make propitiation for the sins of the people (NASB</a:t>
            </a:r>
            <a:r>
              <a:rPr lang="en-US" dirty="0">
                <a:latin typeface="Myriad Pro" charset="0"/>
              </a:rPr>
              <a:t>; Heb. </a:t>
            </a:r>
            <a:r>
              <a:rPr lang="en-US" dirty="0" smtClean="0">
                <a:latin typeface="Myriad Pro" charset="0"/>
              </a:rPr>
              <a:t>2:17).</a:t>
            </a:r>
          </a:p>
          <a:p>
            <a:endParaRPr lang="en-US" dirty="0">
              <a:latin typeface="Myriad Pro" charset="0"/>
            </a:endParaRPr>
          </a:p>
          <a:p>
            <a:r>
              <a:rPr lang="en-US" dirty="0">
                <a:latin typeface="Myriad Pro" charset="0"/>
              </a:rPr>
              <a:t>But He, having offered one sacrifice for sins for all time, SAT DOWN AT THE RIGHT HAND OF GOD (NASB; Heb. 10:12).</a:t>
            </a:r>
            <a:endParaRPr lang="en-US" dirty="0">
              <a:latin typeface="Myriad Pro" charset="0"/>
              <a:ea typeface="Myriad Pro" charset="0"/>
              <a:cs typeface="Myriad Pro" charset="0"/>
            </a:endParaRPr>
          </a:p>
          <a:p>
            <a:endParaRPr lang="en-US" dirty="0">
              <a:latin typeface="Myriad Pro" charset="0"/>
            </a:endParaRPr>
          </a:p>
          <a:p>
            <a:r>
              <a:rPr lang="en-US" dirty="0" smtClean="0">
                <a:latin typeface="Myriad Pro" charset="0"/>
              </a:rPr>
              <a:t>But Jesus. . . because He continues forever, holds His priesthood permanently. Therefore He is able also to save forever those who draw near to God through Him, since He always lives to make intercession for them (NASB</a:t>
            </a:r>
            <a:r>
              <a:rPr lang="en-US" dirty="0">
                <a:latin typeface="Myriad Pro" charset="0"/>
              </a:rPr>
              <a:t>; </a:t>
            </a:r>
            <a:r>
              <a:rPr lang="en-US" dirty="0" smtClean="0">
                <a:latin typeface="Myriad Pro" charset="0"/>
              </a:rPr>
              <a:t>Heb. 7:24-25).  </a:t>
            </a:r>
            <a:endParaRPr lang="en-US" dirty="0">
              <a:latin typeface="Myriad Pro" charset="0"/>
            </a:endParaRPr>
          </a:p>
          <a:p>
            <a:endParaRPr lang="en-US" dirty="0">
              <a:latin typeface="Myriad Pro" charset="0"/>
            </a:endParaRPr>
          </a:p>
          <a:p>
            <a:endParaRPr lang="en-US" sz="800" dirty="0">
              <a:latin typeface="Myriad Pro" charset="0"/>
              <a:ea typeface="Myriad Pro" charset="0"/>
              <a:cs typeface="Myriad Pro" charset="0"/>
            </a:endParaRPr>
          </a:p>
        </p:txBody>
      </p:sp>
    </p:spTree>
    <p:extLst>
      <p:ext uri="{BB962C8B-B14F-4D97-AF65-F5344CB8AC3E}">
        <p14:creationId xmlns:p14="http://schemas.microsoft.com/office/powerpoint/2010/main" val="31415304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xmlns="" id="{AC79F4C4-5615-4CC9-A9D6-47B655B85B80}"/>
              </a:ext>
            </a:extLst>
          </p:cNvPr>
          <p:cNvGraphicFramePr>
            <a:graphicFrameLocks noChangeAspect="1"/>
          </p:cNvGraphicFramePr>
          <p:nvPr>
            <p:extLst/>
          </p:nvPr>
        </p:nvGraphicFramePr>
        <p:xfrm>
          <a:off x="0" y="0"/>
          <a:ext cx="9220200" cy="5715000"/>
        </p:xfrm>
        <a:graphic>
          <a:graphicData uri="http://schemas.openxmlformats.org/presentationml/2006/ole">
            <mc:AlternateContent xmlns:mc="http://schemas.openxmlformats.org/markup-compatibility/2006">
              <mc:Choice xmlns:v="urn:schemas-microsoft-com:vml" Requires="v">
                <p:oleObj spid="_x0000_s18436" name="Image" r:id="rId3" imgW="9142560" imgH="6856920" progId="Photoshop.Image.13">
                  <p:embed/>
                </p:oleObj>
              </mc:Choice>
              <mc:Fallback>
                <p:oleObj name="Image" r:id="rId3" imgW="9142560" imgH="6856920" progId="Photoshop.Image.13">
                  <p:embed/>
                  <p:pic>
                    <p:nvPicPr>
                      <p:cNvPr id="0" name=""/>
                      <p:cNvPicPr/>
                      <p:nvPr/>
                    </p:nvPicPr>
                    <p:blipFill>
                      <a:blip r:embed="rId4"/>
                      <a:stretch>
                        <a:fillRect/>
                      </a:stretch>
                    </p:blipFill>
                    <p:spPr>
                      <a:xfrm>
                        <a:off x="0" y="0"/>
                        <a:ext cx="9220200" cy="5715000"/>
                      </a:xfrm>
                      <a:prstGeom prst="rect">
                        <a:avLst/>
                      </a:prstGeom>
                    </p:spPr>
                  </p:pic>
                </p:oleObj>
              </mc:Fallback>
            </mc:AlternateContent>
          </a:graphicData>
        </a:graphic>
      </p:graphicFrame>
      <p:sp>
        <p:nvSpPr>
          <p:cNvPr id="3" name="Rectangle 3"/>
          <p:cNvSpPr>
            <a:spLocks noChangeArrowheads="1"/>
          </p:cNvSpPr>
          <p:nvPr/>
        </p:nvSpPr>
        <p:spPr bwMode="auto">
          <a:xfrm>
            <a:off x="914400" y="994834"/>
            <a:ext cx="64008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400" b="1" dirty="0">
                <a:solidFill>
                  <a:schemeClr val="bg1"/>
                </a:solidFill>
                <a:latin typeface="Aleo Light" charset="0"/>
              </a:rPr>
              <a:t>Christ executes the office of a </a:t>
            </a:r>
            <a:r>
              <a:rPr lang="en-US" sz="2400" b="1" dirty="0" smtClean="0">
                <a:solidFill>
                  <a:schemeClr val="bg1"/>
                </a:solidFill>
                <a:latin typeface="Aleo Light" charset="0"/>
              </a:rPr>
              <a:t>priest in offering up Himself as the once-for-all sacrifice to satisfy Divine justice </a:t>
            </a:r>
            <a:r>
              <a:rPr lang="en-US" sz="2400" b="1" smtClean="0">
                <a:solidFill>
                  <a:schemeClr val="bg1"/>
                </a:solidFill>
                <a:latin typeface="Aleo Light" charset="0"/>
              </a:rPr>
              <a:t>and to reconcile </a:t>
            </a:r>
            <a:r>
              <a:rPr lang="en-US" sz="2400" b="1" dirty="0" smtClean="0">
                <a:solidFill>
                  <a:schemeClr val="bg1"/>
                </a:solidFill>
                <a:latin typeface="Aleo Light" charset="0"/>
              </a:rPr>
              <a:t>us to God, and in making continual intercession for us. </a:t>
            </a:r>
            <a:endParaRPr lang="en-US" sz="2400" b="1" dirty="0">
              <a:solidFill>
                <a:schemeClr val="bg1"/>
              </a:solidFill>
              <a:latin typeface="Aleo Light" charset="0"/>
            </a:endParaRPr>
          </a:p>
          <a:p>
            <a:endParaRPr lang="en-US" sz="2400" b="1" dirty="0">
              <a:solidFill>
                <a:schemeClr val="bg1"/>
              </a:solidFill>
              <a:latin typeface="Aleo Light" charset="0"/>
            </a:endParaRPr>
          </a:p>
          <a:p>
            <a:r>
              <a:rPr lang="en-US" sz="2400" dirty="0" smtClean="0">
                <a:solidFill>
                  <a:schemeClr val="bg1"/>
                </a:solidFill>
                <a:latin typeface="Aleo Light" charset="0"/>
              </a:rPr>
              <a:t>(</a:t>
            </a:r>
            <a:r>
              <a:rPr lang="en-US" sz="2400" dirty="0">
                <a:solidFill>
                  <a:schemeClr val="bg1"/>
                </a:solidFill>
                <a:latin typeface="Aleo Light" charset="0"/>
              </a:rPr>
              <a:t>a</a:t>
            </a:r>
            <a:r>
              <a:rPr lang="en-US" sz="2400" dirty="0" smtClean="0">
                <a:solidFill>
                  <a:schemeClr val="bg1"/>
                </a:solidFill>
                <a:latin typeface="Aleo Light" charset="0"/>
              </a:rPr>
              <a:t>dapted from </a:t>
            </a:r>
            <a:r>
              <a:rPr lang="en-US" sz="2400" i="1" dirty="0" smtClean="0">
                <a:solidFill>
                  <a:schemeClr val="bg1"/>
                </a:solidFill>
                <a:latin typeface="Aleo Light" charset="0"/>
              </a:rPr>
              <a:t>Westminster </a:t>
            </a:r>
            <a:r>
              <a:rPr lang="en-US" sz="2400" i="1" dirty="0">
                <a:solidFill>
                  <a:schemeClr val="bg1"/>
                </a:solidFill>
                <a:latin typeface="Aleo Light" charset="0"/>
              </a:rPr>
              <a:t>Shorter Catechism, </a:t>
            </a:r>
            <a:r>
              <a:rPr lang="en-US" sz="2400" dirty="0">
                <a:solidFill>
                  <a:schemeClr val="bg1"/>
                </a:solidFill>
                <a:latin typeface="Aleo Light" charset="0"/>
              </a:rPr>
              <a:t>Q. </a:t>
            </a:r>
            <a:r>
              <a:rPr lang="en-US" sz="2400" dirty="0" smtClean="0">
                <a:solidFill>
                  <a:schemeClr val="bg1"/>
                </a:solidFill>
                <a:latin typeface="Aleo Light" charset="0"/>
              </a:rPr>
              <a:t>25</a:t>
            </a:r>
            <a:r>
              <a:rPr lang="en-US" sz="2400" b="1" dirty="0" smtClean="0">
                <a:solidFill>
                  <a:schemeClr val="bg1"/>
                </a:solidFill>
                <a:latin typeface="Aleo Light" charset="0"/>
              </a:rPr>
              <a:t>)</a:t>
            </a:r>
            <a:endParaRPr lang="en-US" sz="2400" b="1" dirty="0">
              <a:solidFill>
                <a:schemeClr val="bg1"/>
              </a:solidFill>
              <a:latin typeface="Aleo Light" charset="0"/>
            </a:endParaRPr>
          </a:p>
          <a:p>
            <a:endParaRPr lang="en-US" sz="2400" b="1" dirty="0">
              <a:solidFill>
                <a:schemeClr val="bg1"/>
              </a:solidFill>
              <a:latin typeface="Aleo Light" charset="0"/>
            </a:endParaRPr>
          </a:p>
          <a:p>
            <a:endParaRPr lang="en-US" sz="2400" b="1" dirty="0">
              <a:solidFill>
                <a:schemeClr val="bg1"/>
              </a:solidFill>
              <a:latin typeface="Aleo Light" charset="0"/>
            </a:endParaRPr>
          </a:p>
          <a:p>
            <a:endParaRPr lang="en-US" sz="2400" b="1" dirty="0">
              <a:solidFill>
                <a:schemeClr val="bg1"/>
              </a:solidFill>
              <a:latin typeface="Aleo Light" charset="0"/>
            </a:endParaRPr>
          </a:p>
          <a:p>
            <a:endParaRPr lang="en-US" sz="2000" b="1" dirty="0">
              <a:solidFill>
                <a:schemeClr val="bg1"/>
              </a:solidFill>
              <a:latin typeface="Aleo Light"/>
            </a:endParaRPr>
          </a:p>
          <a:p>
            <a:endParaRPr lang="en-US" sz="2000" b="1" dirty="0">
              <a:solidFill>
                <a:schemeClr val="bg1"/>
              </a:solidFill>
              <a:latin typeface="Aleo Light" charset="0"/>
            </a:endParaRPr>
          </a:p>
          <a:p>
            <a:endParaRPr lang="en-US" sz="1600" b="1" i="1" dirty="0">
              <a:solidFill>
                <a:schemeClr val="bg1"/>
              </a:solidFill>
              <a:latin typeface="Aleo Light" charset="0"/>
            </a:endParaRPr>
          </a:p>
          <a:p>
            <a:endParaRPr lang="en-US" sz="1600" b="1" i="1" dirty="0">
              <a:solidFill>
                <a:schemeClr val="bg1"/>
              </a:solidFill>
              <a:latin typeface="Aleo Light" charset="0"/>
            </a:endParaRPr>
          </a:p>
          <a:p>
            <a:endParaRPr lang="en-US" sz="2400" i="1" dirty="0">
              <a:solidFill>
                <a:schemeClr val="bg1"/>
              </a:solidFill>
              <a:latin typeface="Aleo Light" charset="0"/>
            </a:endParaRPr>
          </a:p>
        </p:txBody>
      </p:sp>
    </p:spTree>
    <p:extLst>
      <p:ext uri="{BB962C8B-B14F-4D97-AF65-F5344CB8AC3E}">
        <p14:creationId xmlns:p14="http://schemas.microsoft.com/office/powerpoint/2010/main" val="4488952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4038" y="536222"/>
            <a:ext cx="1870076" cy="232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6"/>
          <p:cNvSpPr txBox="1">
            <a:spLocks noChangeArrowheads="1"/>
          </p:cNvSpPr>
          <p:nvPr/>
        </p:nvSpPr>
        <p:spPr bwMode="auto">
          <a:xfrm>
            <a:off x="1" y="825501"/>
            <a:ext cx="11112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000" b="1" dirty="0">
                <a:solidFill>
                  <a:schemeClr val="bg1"/>
                </a:solidFill>
                <a:latin typeface="Aleo Light" charset="0"/>
                <a:ea typeface="Aleo Light" charset="0"/>
                <a:cs typeface="Aleo Light" charset="0"/>
              </a:rPr>
              <a:t> </a:t>
            </a:r>
            <a:r>
              <a:rPr lang="en-US" altLang="x-none" sz="6000" b="1" dirty="0">
                <a:solidFill>
                  <a:schemeClr val="bg1"/>
                </a:solidFill>
                <a:latin typeface="Aleo Light" charset="0"/>
                <a:ea typeface="Aleo Light" charset="0"/>
                <a:cs typeface="Aleo Light" charset="0"/>
              </a:rPr>
              <a:t>40</a:t>
            </a:r>
          </a:p>
        </p:txBody>
      </p:sp>
      <p:sp>
        <p:nvSpPr>
          <p:cNvPr id="24579" name="Rectangle 7"/>
          <p:cNvSpPr>
            <a:spLocks noChangeArrowheads="1"/>
          </p:cNvSpPr>
          <p:nvPr/>
        </p:nvSpPr>
        <p:spPr bwMode="auto">
          <a:xfrm>
            <a:off x="1338944" y="627790"/>
            <a:ext cx="7424057"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800" b="1" dirty="0">
                <a:solidFill>
                  <a:srgbClr val="5C8F6A"/>
                </a:solidFill>
                <a:latin typeface="Aleo Light" charset="0"/>
              </a:rPr>
              <a:t>How does Christ execute the office of a king</a:t>
            </a:r>
            <a:r>
              <a:rPr lang="en-US" altLang="x-none" sz="2800" b="1" dirty="0">
                <a:solidFill>
                  <a:srgbClr val="5C8F6A"/>
                </a:solidFill>
                <a:latin typeface="Aleo Light" charset="0"/>
              </a:rPr>
              <a:t>?</a:t>
            </a:r>
          </a:p>
          <a:p>
            <a:endParaRPr lang="en-US" sz="1400" dirty="0">
              <a:latin typeface="Myriad Pro" charset="0"/>
              <a:ea typeface="Myriad Pro" charset="0"/>
              <a:cs typeface="Myriad Pro" charset="0"/>
            </a:endParaRPr>
          </a:p>
          <a:p>
            <a:r>
              <a:rPr lang="en-US" dirty="0">
                <a:latin typeface="Myriad Pro" charset="0"/>
                <a:ea typeface="Myriad Pro" charset="0"/>
                <a:cs typeface="Myriad Pro" charset="0"/>
              </a:rPr>
              <a:t>“Turn to Me and be saved, all the ends of the earth; for I am God, and there is no other. I have sworn by Myself, the word has gone forth from My mouth in righteousness and will not turn back, that to Me every knee will bow, every tongue will swear </a:t>
            </a:r>
            <a:r>
              <a:rPr lang="en-US" i="1" dirty="0">
                <a:latin typeface="Myriad Pro" charset="0"/>
                <a:ea typeface="Myriad Pro" charset="0"/>
                <a:cs typeface="Myriad Pro" charset="0"/>
              </a:rPr>
              <a:t>allegiance” </a:t>
            </a:r>
            <a:r>
              <a:rPr lang="en-US" dirty="0">
                <a:latin typeface="Myriad Pro" charset="0"/>
                <a:ea typeface="Myriad Pro" charset="0"/>
                <a:cs typeface="Myriad Pro" charset="0"/>
              </a:rPr>
              <a:t>(NASB; Is. 45:22-23; see Phil. 2:9-11). </a:t>
            </a:r>
          </a:p>
          <a:p>
            <a:endParaRPr lang="en-US" dirty="0">
              <a:latin typeface="Myriad Pro" charset="0"/>
              <a:ea typeface="Myriad Pro" charset="0"/>
              <a:cs typeface="Myriad Pro" charset="0"/>
            </a:endParaRPr>
          </a:p>
          <a:p>
            <a:r>
              <a:rPr lang="en-US" dirty="0">
                <a:latin typeface="Myriad Pro" charset="0"/>
                <a:ea typeface="Myriad Pro" charset="0"/>
                <a:cs typeface="Myriad Pro" charset="0"/>
              </a:rPr>
              <a:t>Do homage to the Son. . . (NASB; Ps. 2:12a). </a:t>
            </a:r>
          </a:p>
          <a:p>
            <a:endParaRPr lang="en-US" dirty="0">
              <a:latin typeface="Myriad Pro" charset="0"/>
              <a:ea typeface="Myriad Pro" charset="0"/>
              <a:cs typeface="Myriad Pro" charset="0"/>
            </a:endParaRPr>
          </a:p>
          <a:p>
            <a:r>
              <a:rPr lang="en-US" dirty="0">
                <a:latin typeface="Myriad Pro" charset="0"/>
                <a:ea typeface="Myriad Pro" charset="0"/>
                <a:cs typeface="Myriad Pro" charset="0"/>
              </a:rPr>
              <a:t>The LORD says to my Lord: “Sit at My right hand until I make Your enemies a footstool for Your feet” (NASB; Ps. 110:1).</a:t>
            </a:r>
          </a:p>
          <a:p>
            <a:endParaRPr lang="en-US" dirty="0">
              <a:latin typeface="Myriad Pro" charset="0"/>
              <a:ea typeface="Myriad Pro" charset="0"/>
              <a:cs typeface="Myriad Pro" charset="0"/>
            </a:endParaRPr>
          </a:p>
          <a:p>
            <a:r>
              <a:rPr lang="en-US" dirty="0">
                <a:latin typeface="Myriad Pro" charset="0"/>
                <a:cs typeface="Myriad Pro" charset="0"/>
              </a:rPr>
              <a:t>For He must reign until He has put all His enemies under His feet. The last enemy that will be abolished is death (NASB; I Cor. 15:25-26).</a:t>
            </a:r>
            <a:endParaRPr lang="en-US" dirty="0">
              <a:latin typeface="Myriad Pro" charset="0"/>
              <a:ea typeface="Myriad Pro" charset="0"/>
              <a:cs typeface="Myriad Pro" charset="0"/>
            </a:endParaRPr>
          </a:p>
        </p:txBody>
      </p:sp>
    </p:spTree>
    <p:extLst>
      <p:ext uri="{BB962C8B-B14F-4D97-AF65-F5344CB8AC3E}">
        <p14:creationId xmlns:p14="http://schemas.microsoft.com/office/powerpoint/2010/main" val="40008624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TotalTime>
  <Words>1535</Words>
  <Application>Microsoft Office PowerPoint</Application>
  <PresentationFormat>On-screen Show (16:10)</PresentationFormat>
  <Paragraphs>230</Paragraphs>
  <Slides>58</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0" baseType="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Minnick</dc:creator>
  <cp:lastModifiedBy>Mark Minnick</cp:lastModifiedBy>
  <cp:revision>19</cp:revision>
  <dcterms:created xsi:type="dcterms:W3CDTF">2018-03-28T15:05:19Z</dcterms:created>
  <dcterms:modified xsi:type="dcterms:W3CDTF">2018-03-28T22:18:13Z</dcterms:modified>
</cp:coreProperties>
</file>