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357" r:id="rId3"/>
    <p:sldId id="264" r:id="rId4"/>
    <p:sldId id="260" r:id="rId5"/>
    <p:sldId id="263" r:id="rId6"/>
    <p:sldId id="290" r:id="rId7"/>
    <p:sldId id="261" r:id="rId8"/>
    <p:sldId id="265" r:id="rId9"/>
    <p:sldId id="291" r:id="rId10"/>
    <p:sldId id="292" r:id="rId11"/>
    <p:sldId id="310" r:id="rId12"/>
    <p:sldId id="293" r:id="rId13"/>
    <p:sldId id="311" r:id="rId14"/>
    <p:sldId id="312" r:id="rId15"/>
    <p:sldId id="313" r:id="rId16"/>
    <p:sldId id="314" r:id="rId17"/>
    <p:sldId id="335" r:id="rId18"/>
    <p:sldId id="336" r:id="rId19"/>
    <p:sldId id="315" r:id="rId20"/>
    <p:sldId id="337" r:id="rId21"/>
    <p:sldId id="343" r:id="rId22"/>
    <p:sldId id="338" r:id="rId23"/>
    <p:sldId id="344" r:id="rId24"/>
    <p:sldId id="339" r:id="rId25"/>
    <p:sldId id="345" r:id="rId26"/>
    <p:sldId id="346" r:id="rId27"/>
    <p:sldId id="347" r:id="rId28"/>
    <p:sldId id="340" r:id="rId29"/>
    <p:sldId id="341" r:id="rId30"/>
    <p:sldId id="342" r:id="rId31"/>
    <p:sldId id="316" r:id="rId32"/>
    <p:sldId id="348" r:id="rId33"/>
    <p:sldId id="349" r:id="rId34"/>
    <p:sldId id="350" r:id="rId35"/>
    <p:sldId id="352" r:id="rId36"/>
    <p:sldId id="355" r:id="rId37"/>
    <p:sldId id="356" r:id="rId38"/>
    <p:sldId id="353" r:id="rId39"/>
    <p:sldId id="354" r:id="rId40"/>
    <p:sldId id="351" r:id="rId41"/>
    <p:sldId id="317" r:id="rId42"/>
    <p:sldId id="318" r:id="rId43"/>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40" d="100"/>
          <a:sy n="40" d="100"/>
        </p:scale>
        <p:origin x="-2674" y="-123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F2AD6C5-799F-42F4-9CED-9F6ED3BEDD1C}" type="datetimeFigureOut">
              <a:rPr lang="en-US" smtClean="0"/>
              <a:t>12/19/2018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CED658-89CB-42FE-8263-8FAF22C544E0}" type="slidenum">
              <a:rPr lang="en-US" smtClean="0"/>
              <a:t>‹#›</a:t>
            </a:fld>
            <a:endParaRPr lang="en-US"/>
          </a:p>
        </p:txBody>
      </p:sp>
    </p:spTree>
    <p:extLst>
      <p:ext uri="{BB962C8B-B14F-4D97-AF65-F5344CB8AC3E}">
        <p14:creationId xmlns:p14="http://schemas.microsoft.com/office/powerpoint/2010/main" val="23717291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2AD6C5-799F-42F4-9CED-9F6ED3BEDD1C}" type="datetimeFigureOut">
              <a:rPr lang="en-US" smtClean="0"/>
              <a:t>12/19/2018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CED658-89CB-42FE-8263-8FAF22C544E0}" type="slidenum">
              <a:rPr lang="en-US" smtClean="0"/>
              <a:t>‹#›</a:t>
            </a:fld>
            <a:endParaRPr lang="en-US"/>
          </a:p>
        </p:txBody>
      </p:sp>
    </p:spTree>
    <p:extLst>
      <p:ext uri="{BB962C8B-B14F-4D97-AF65-F5344CB8AC3E}">
        <p14:creationId xmlns:p14="http://schemas.microsoft.com/office/powerpoint/2010/main" val="35770145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2AD6C5-799F-42F4-9CED-9F6ED3BEDD1C}" type="datetimeFigureOut">
              <a:rPr lang="en-US" smtClean="0"/>
              <a:t>12/19/2018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CED658-89CB-42FE-8263-8FAF22C544E0}" type="slidenum">
              <a:rPr lang="en-US" smtClean="0"/>
              <a:t>‹#›</a:t>
            </a:fld>
            <a:endParaRPr lang="en-US"/>
          </a:p>
        </p:txBody>
      </p:sp>
    </p:spTree>
    <p:extLst>
      <p:ext uri="{BB962C8B-B14F-4D97-AF65-F5344CB8AC3E}">
        <p14:creationId xmlns:p14="http://schemas.microsoft.com/office/powerpoint/2010/main" val="31287590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2AD6C5-799F-42F4-9CED-9F6ED3BEDD1C}" type="datetimeFigureOut">
              <a:rPr lang="en-US" smtClean="0"/>
              <a:t>12/19/2018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CED658-89CB-42FE-8263-8FAF22C544E0}" type="slidenum">
              <a:rPr lang="en-US" smtClean="0"/>
              <a:t>‹#›</a:t>
            </a:fld>
            <a:endParaRPr lang="en-US"/>
          </a:p>
        </p:txBody>
      </p:sp>
    </p:spTree>
    <p:extLst>
      <p:ext uri="{BB962C8B-B14F-4D97-AF65-F5344CB8AC3E}">
        <p14:creationId xmlns:p14="http://schemas.microsoft.com/office/powerpoint/2010/main" val="7723540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F2AD6C5-799F-42F4-9CED-9F6ED3BEDD1C}" type="datetimeFigureOut">
              <a:rPr lang="en-US" smtClean="0"/>
              <a:t>12/19/2018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CED658-89CB-42FE-8263-8FAF22C544E0}" type="slidenum">
              <a:rPr lang="en-US" smtClean="0"/>
              <a:t>‹#›</a:t>
            </a:fld>
            <a:endParaRPr lang="en-US"/>
          </a:p>
        </p:txBody>
      </p:sp>
    </p:spTree>
    <p:extLst>
      <p:ext uri="{BB962C8B-B14F-4D97-AF65-F5344CB8AC3E}">
        <p14:creationId xmlns:p14="http://schemas.microsoft.com/office/powerpoint/2010/main" val="27312204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F2AD6C5-799F-42F4-9CED-9F6ED3BEDD1C}" type="datetimeFigureOut">
              <a:rPr lang="en-US" smtClean="0"/>
              <a:t>12/19/2018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CED658-89CB-42FE-8263-8FAF22C544E0}" type="slidenum">
              <a:rPr lang="en-US" smtClean="0"/>
              <a:t>‹#›</a:t>
            </a:fld>
            <a:endParaRPr lang="en-US"/>
          </a:p>
        </p:txBody>
      </p:sp>
    </p:spTree>
    <p:extLst>
      <p:ext uri="{BB962C8B-B14F-4D97-AF65-F5344CB8AC3E}">
        <p14:creationId xmlns:p14="http://schemas.microsoft.com/office/powerpoint/2010/main" val="5023991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F2AD6C5-799F-42F4-9CED-9F6ED3BEDD1C}" type="datetimeFigureOut">
              <a:rPr lang="en-US" smtClean="0"/>
              <a:t>12/19/2018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CCED658-89CB-42FE-8263-8FAF22C544E0}" type="slidenum">
              <a:rPr lang="en-US" smtClean="0"/>
              <a:t>‹#›</a:t>
            </a:fld>
            <a:endParaRPr lang="en-US"/>
          </a:p>
        </p:txBody>
      </p:sp>
    </p:spTree>
    <p:extLst>
      <p:ext uri="{BB962C8B-B14F-4D97-AF65-F5344CB8AC3E}">
        <p14:creationId xmlns:p14="http://schemas.microsoft.com/office/powerpoint/2010/main" val="29102948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F2AD6C5-799F-42F4-9CED-9F6ED3BEDD1C}" type="datetimeFigureOut">
              <a:rPr lang="en-US" smtClean="0"/>
              <a:t>12/19/2018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CCED658-89CB-42FE-8263-8FAF22C544E0}" type="slidenum">
              <a:rPr lang="en-US" smtClean="0"/>
              <a:t>‹#›</a:t>
            </a:fld>
            <a:endParaRPr lang="en-US"/>
          </a:p>
        </p:txBody>
      </p:sp>
    </p:spTree>
    <p:extLst>
      <p:ext uri="{BB962C8B-B14F-4D97-AF65-F5344CB8AC3E}">
        <p14:creationId xmlns:p14="http://schemas.microsoft.com/office/powerpoint/2010/main" val="196514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2AD6C5-799F-42F4-9CED-9F6ED3BEDD1C}" type="datetimeFigureOut">
              <a:rPr lang="en-US" smtClean="0"/>
              <a:t>12/19/2018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CCED658-89CB-42FE-8263-8FAF22C544E0}" type="slidenum">
              <a:rPr lang="en-US" smtClean="0"/>
              <a:t>‹#›</a:t>
            </a:fld>
            <a:endParaRPr lang="en-US"/>
          </a:p>
        </p:txBody>
      </p:sp>
    </p:spTree>
    <p:extLst>
      <p:ext uri="{BB962C8B-B14F-4D97-AF65-F5344CB8AC3E}">
        <p14:creationId xmlns:p14="http://schemas.microsoft.com/office/powerpoint/2010/main" val="29840248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2AD6C5-799F-42F4-9CED-9F6ED3BEDD1C}" type="datetimeFigureOut">
              <a:rPr lang="en-US" smtClean="0"/>
              <a:t>12/19/2018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CED658-89CB-42FE-8263-8FAF22C544E0}" type="slidenum">
              <a:rPr lang="en-US" smtClean="0"/>
              <a:t>‹#›</a:t>
            </a:fld>
            <a:endParaRPr lang="en-US"/>
          </a:p>
        </p:txBody>
      </p:sp>
    </p:spTree>
    <p:extLst>
      <p:ext uri="{BB962C8B-B14F-4D97-AF65-F5344CB8AC3E}">
        <p14:creationId xmlns:p14="http://schemas.microsoft.com/office/powerpoint/2010/main" val="26431140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2AD6C5-799F-42F4-9CED-9F6ED3BEDD1C}" type="datetimeFigureOut">
              <a:rPr lang="en-US" smtClean="0"/>
              <a:t>12/19/2018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CED658-89CB-42FE-8263-8FAF22C544E0}" type="slidenum">
              <a:rPr lang="en-US" smtClean="0"/>
              <a:t>‹#›</a:t>
            </a:fld>
            <a:endParaRPr lang="en-US"/>
          </a:p>
        </p:txBody>
      </p:sp>
    </p:spTree>
    <p:extLst>
      <p:ext uri="{BB962C8B-B14F-4D97-AF65-F5344CB8AC3E}">
        <p14:creationId xmlns:p14="http://schemas.microsoft.com/office/powerpoint/2010/main" val="38941174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8F2AD6C5-799F-42F4-9CED-9F6ED3BEDD1C}" type="datetimeFigureOut">
              <a:rPr lang="en-US" smtClean="0"/>
              <a:t>12/19/2018</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CCED658-89CB-42FE-8263-8FAF22C544E0}" type="slidenum">
              <a:rPr lang="en-US" smtClean="0"/>
              <a:t>‹#›</a:t>
            </a:fld>
            <a:endParaRPr lang="en-US"/>
          </a:p>
        </p:txBody>
      </p:sp>
    </p:spTree>
    <p:extLst>
      <p:ext uri="{BB962C8B-B14F-4D97-AF65-F5344CB8AC3E}">
        <p14:creationId xmlns:p14="http://schemas.microsoft.com/office/powerpoint/2010/main" val="1525160992"/>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www.google.com/url?sa=i&amp;rct=j&amp;q=&amp;esrc=s&amp;source=images&amp;cd=&amp;cad=rja&amp;uact=8&amp;ved=2ahUKEwi_vKKh5KzfAhUMn-AKHVlKBPsQjRx6BAgBEAU&amp;url=https%3A%2F%2Fwww.ttil.tv%2F1509tv&amp;psig=AOvVaw04mcsAaqP9XBq6M9h4KSTg&amp;ust=1545339434498933" TargetMode="Externa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google.com/url?sa=i&amp;rct=j&amp;q=&amp;esrc=s&amp;source=images&amp;cd=&amp;cad=rja&amp;uact=8&amp;ved=2ahUKEwjagMDa6KzfAhWkSt8KHUNgBggQjRx6BAgBEAU&amp;url=http%3A%2F%2Fbestrocktumbler.com%2F&amp;psig=AOvVaw2QHHZjSN7R4pQq8ZqKpbWM&amp;ust=1545340602466771"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google.com/url?sa=i&amp;rct=j&amp;q=&amp;esrc=s&amp;source=images&amp;cd=&amp;cad=rja&amp;uact=8&amp;ved=2ahUKEwjagMDa6KzfAhWkSt8KHUNgBggQjRx6BAgBEAU&amp;url=http%3A%2F%2Fbestrocktumbler.com%2F&amp;psig=AOvVaw2QHHZjSN7R4pQq8ZqKpbWM&amp;ust=1545340602466771"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google.com/url?sa=i&amp;rct=j&amp;q=&amp;esrc=s&amp;source=images&amp;cd=&amp;cad=rja&amp;uact=8&amp;ved=2ahUKEwjagMDa6KzfAhWkSt8KHUNgBggQjRx6BAgBEAU&amp;url=http%3A%2F%2Fbestrocktumbler.com%2F&amp;psig=AOvVaw2QHHZjSN7R4pQq8ZqKpbWM&amp;ust=1545340602466771"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google.com/url?sa=i&amp;rct=j&amp;q=&amp;esrc=s&amp;source=images&amp;cd=&amp;cad=rja&amp;uact=8&amp;ved=2ahUKEwjagMDa6KzfAhWkSt8KHUNgBggQjRx6BAgBEAU&amp;url=http%3A%2F%2Fbestrocktumbler.com%2F&amp;psig=AOvVaw2QHHZjSN7R4pQq8ZqKpbWM&amp;ust=1545340602466771"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google.com/url?sa=i&amp;rct=j&amp;q=&amp;esrc=s&amp;source=images&amp;cd=&amp;cad=rja&amp;uact=8&amp;ved=2ahUKEwjagMDa6KzfAhWkSt8KHUNgBggQjRx6BAgBEAU&amp;url=http%3A%2F%2Fbestrocktumbler.com%2F&amp;psig=AOvVaw2QHHZjSN7R4pQq8ZqKpbWM&amp;ust=1545340602466771"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google.com/url?sa=i&amp;rct=j&amp;q=&amp;esrc=s&amp;source=images&amp;cd=&amp;cad=rja&amp;uact=8&amp;ved=2ahUKEwjagMDa6KzfAhWkSt8KHUNgBggQjRx6BAgBEAU&amp;url=http%3A%2F%2Fbestrocktumbler.com%2F&amp;psig=AOvVaw2QHHZjSN7R4pQq8ZqKpbWM&amp;ust=1545340602466771"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google.com/url?sa=i&amp;rct=j&amp;q=&amp;esrc=s&amp;source=images&amp;cd=&amp;cad=rja&amp;uact=8&amp;ved=2ahUKEwjagMDa6KzfAhWkSt8KHUNgBggQjRx6BAgBEAU&amp;url=http%3A%2F%2Fbestrocktumbler.com%2F&amp;psig=AOvVaw2QHHZjSN7R4pQq8ZqKpbWM&amp;ust=1545340602466771" TargetMode="Externa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google.com/url?sa=i&amp;rct=j&amp;q=&amp;esrc=s&amp;source=images&amp;cd=&amp;cad=rja&amp;uact=8&amp;ved=2ahUKEwjagMDa6KzfAhWkSt8KHUNgBggQjRx6BAgBEAU&amp;url=http%3A%2F%2Fbestrocktumbler.com%2F&amp;psig=AOvVaw2QHHZjSN7R4pQq8ZqKpbWM&amp;ust=1545340602466771" TargetMode="Externa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google.com/url?sa=i&amp;rct=j&amp;q=&amp;esrc=s&amp;source=images&amp;cd=&amp;cad=rja&amp;uact=8&amp;ved=2ahUKEwjagMDa6KzfAhWkSt8KHUNgBggQjRx6BAgBEAU&amp;url=http%3A%2F%2Fbestrocktumbler.com%2F&amp;psig=AOvVaw2QHHZjSN7R4pQq8ZqKpbWM&amp;ust=1545340602466771" TargetMode="Externa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google.com/url?sa=i&amp;rct=j&amp;q=&amp;esrc=s&amp;source=images&amp;cd=&amp;cad=rja&amp;uact=8&amp;ved=2ahUKEwjagMDa6KzfAhWkSt8KHUNgBggQjRx6BAgBEAU&amp;url=http%3A%2F%2Fbestrocktumbler.com%2F&amp;psig=AOvVaw2QHHZjSN7R4pQq8ZqKpbWM&amp;ust=1545340602466771"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google.com/url?sa=i&amp;rct=j&amp;q=&amp;esrc=s&amp;source=images&amp;cd=&amp;cad=rja&amp;uact=8&amp;ved=2ahUKEwjagMDa6KzfAhWkSt8KHUNgBggQjRx6BAgBEAU&amp;url=http%3A%2F%2Fbestrocktumbler.com%2F&amp;psig=AOvVaw2QHHZjSN7R4pQq8ZqKpbWM&amp;ust=1545340602466771" TargetMode="Externa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google.com/url?sa=i&amp;rct=j&amp;q=&amp;esrc=s&amp;source=images&amp;cd=&amp;cad=rja&amp;uact=8&amp;ved=2ahUKEwjagMDa6KzfAhWkSt8KHUNgBggQjRx6BAgBEAU&amp;url=http%3A%2F%2Fbestrocktumbler.com%2F&amp;psig=AOvVaw2QHHZjSN7R4pQq8ZqKpbWM&amp;ust=1545340602466771" TargetMode="Externa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google.com/url?sa=i&amp;rct=j&amp;q=&amp;esrc=s&amp;source=images&amp;cd=&amp;cad=rja&amp;uact=8&amp;ved=2ahUKEwjagMDa6KzfAhWkSt8KHUNgBggQjRx6BAgBEAU&amp;url=http%3A%2F%2Fbestrocktumbler.com%2F&amp;psig=AOvVaw2QHHZjSN7R4pQq8ZqKpbWM&amp;ust=1545340602466771" TargetMode="Externa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google.com/url?sa=i&amp;rct=j&amp;q=&amp;esrc=s&amp;source=images&amp;cd=&amp;cad=rja&amp;uact=8&amp;ved=2ahUKEwjagMDa6KzfAhWkSt8KHUNgBggQjRx6BAgBEAU&amp;url=http%3A%2F%2Fbestrocktumbler.com%2F&amp;psig=AOvVaw2QHHZjSN7R4pQq8ZqKpbWM&amp;ust=1545340602466771" TargetMode="Externa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google.com/url?sa=i&amp;rct=j&amp;q=&amp;esrc=s&amp;source=images&amp;cd=&amp;cad=rja&amp;uact=8&amp;ved=2ahUKEwjagMDa6KzfAhWkSt8KHUNgBggQjRx6BAgBEAU&amp;url=http%3A%2F%2Fbestrocktumbler.com%2F&amp;psig=AOvVaw2QHHZjSN7R4pQq8ZqKpbWM&amp;ust=1545340602466771" TargetMode="Externa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google.com/url?sa=i&amp;rct=j&amp;q=&amp;esrc=s&amp;source=images&amp;cd=&amp;cad=rja&amp;uact=8&amp;ved=2ahUKEwjagMDa6KzfAhWkSt8KHUNgBggQjRx6BAgBEAU&amp;url=http%3A%2F%2Fbestrocktumbler.com%2F&amp;psig=AOvVaw2QHHZjSN7R4pQq8ZqKpbWM&amp;ust=1545340602466771" TargetMode="Externa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google.com/url?sa=i&amp;rct=j&amp;q=&amp;esrc=s&amp;source=images&amp;cd=&amp;cad=rja&amp;uact=8&amp;ved=2ahUKEwjagMDa6KzfAhWkSt8KHUNgBggQjRx6BAgBEAU&amp;url=http%3A%2F%2Fbestrocktumbler.com%2F&amp;psig=AOvVaw2QHHZjSN7R4pQq8ZqKpbWM&amp;ust=1545340602466771" TargetMode="Externa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google.com/url?sa=i&amp;rct=j&amp;q=&amp;esrc=s&amp;source=images&amp;cd=&amp;cad=rja&amp;uact=8&amp;ved=2ahUKEwjagMDa6KzfAhWkSt8KHUNgBggQjRx6BAgBEAU&amp;url=http%3A%2F%2Fbestrocktumbler.com%2F&amp;psig=AOvVaw2QHHZjSN7R4pQq8ZqKpbWM&amp;ust=1545340602466771" TargetMode="Externa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google.com/url?sa=i&amp;rct=j&amp;q=&amp;esrc=s&amp;source=images&amp;cd=&amp;cad=rja&amp;uact=8&amp;ved=2ahUKEwjagMDa6KzfAhWkSt8KHUNgBggQjRx6BAgBEAU&amp;url=http%3A%2F%2Fbestrocktumbler.com%2F&amp;psig=AOvVaw2QHHZjSN7R4pQq8ZqKpbWM&amp;ust=1545340602466771" TargetMode="Externa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google.com/url?sa=i&amp;rct=j&amp;q=&amp;esrc=s&amp;source=images&amp;cd=&amp;cad=rja&amp;uact=8&amp;ved=2ahUKEwjagMDa6KzfAhWkSt8KHUNgBggQjRx6BAgBEAU&amp;url=http%3A%2F%2Fbestrocktumbler.com%2F&amp;psig=AOvVaw2QHHZjSN7R4pQq8ZqKpbWM&amp;ust=1545340602466771"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google.com/url?sa=i&amp;rct=j&amp;q=&amp;esrc=s&amp;source=images&amp;cd=&amp;cad=rja&amp;uact=8&amp;ved=2ahUKEwjagMDa6KzfAhWkSt8KHUNgBggQjRx6BAgBEAU&amp;url=http%3A%2F%2Fbestrocktumbler.com%2F&amp;psig=AOvVaw2QHHZjSN7R4pQq8ZqKpbWM&amp;ust=1545340602466771" TargetMode="Externa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google.com/url?sa=i&amp;rct=j&amp;q=&amp;esrc=s&amp;source=images&amp;cd=&amp;cad=rja&amp;uact=8&amp;ved=2ahUKEwjagMDa6KzfAhWkSt8KHUNgBggQjRx6BAgBEAU&amp;url=http%3A%2F%2Fbestrocktumbler.com%2F&amp;psig=AOvVaw2QHHZjSN7R4pQq8ZqKpbWM&amp;ust=1545340602466771" TargetMode="Externa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google.com/url?sa=i&amp;rct=j&amp;q=&amp;esrc=s&amp;source=images&amp;cd=&amp;cad=rja&amp;uact=8&amp;ved=2ahUKEwjagMDa6KzfAhWkSt8KHUNgBggQjRx6BAgBEAU&amp;url=http%3A%2F%2Fbestrocktumbler.com%2F&amp;psig=AOvVaw2QHHZjSN7R4pQq8ZqKpbWM&amp;ust=1545340602466771" TargetMode="Externa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google.com/url?sa=i&amp;rct=j&amp;q=&amp;esrc=s&amp;source=images&amp;cd=&amp;cad=rja&amp;uact=8&amp;ved=2ahUKEwjagMDa6KzfAhWkSt8KHUNgBggQjRx6BAgBEAU&amp;url=http%3A%2F%2Fbestrocktumbler.com%2F&amp;psig=AOvVaw2QHHZjSN7R4pQq8ZqKpbWM&amp;ust=1545340602466771" TargetMode="Externa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google.com/url?sa=i&amp;rct=j&amp;q=&amp;esrc=s&amp;source=images&amp;cd=&amp;cad=rja&amp;uact=8&amp;ved=2ahUKEwjagMDa6KzfAhWkSt8KHUNgBggQjRx6BAgBEAU&amp;url=http%3A%2F%2Fbestrocktumbler.com%2F&amp;psig=AOvVaw2QHHZjSN7R4pQq8ZqKpbWM&amp;ust=1545340602466771" TargetMode="Externa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google.com/url?sa=i&amp;rct=j&amp;q=&amp;esrc=s&amp;source=images&amp;cd=&amp;cad=rja&amp;uact=8&amp;ved=2ahUKEwjagMDa6KzfAhWkSt8KHUNgBggQjRx6BAgBEAU&amp;url=http%3A%2F%2Fbestrocktumbler.com%2F&amp;psig=AOvVaw2QHHZjSN7R4pQq8ZqKpbWM&amp;ust=1545340602466771" TargetMode="Externa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google.com/url?sa=i&amp;rct=j&amp;q=&amp;esrc=s&amp;source=images&amp;cd=&amp;cad=rja&amp;uact=8&amp;ved=2ahUKEwjagMDa6KzfAhWkSt8KHUNgBggQjRx6BAgBEAU&amp;url=http%3A%2F%2Fbestrocktumbler.com%2F&amp;psig=AOvVaw2QHHZjSN7R4pQq8ZqKpbWM&amp;ust=1545340602466771" TargetMode="Externa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google.com/url?sa=i&amp;rct=j&amp;q=&amp;esrc=s&amp;source=images&amp;cd=&amp;cad=rja&amp;uact=8&amp;ved=2ahUKEwjagMDa6KzfAhWkSt8KHUNgBggQjRx6BAgBEAU&amp;url=http%3A%2F%2Fbestrocktumbler.com%2F&amp;psig=AOvVaw2QHHZjSN7R4pQq8ZqKpbWM&amp;ust=1545340602466771" TargetMode="Externa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google.com/url?sa=i&amp;rct=j&amp;q=&amp;esrc=s&amp;source=images&amp;cd=&amp;cad=rja&amp;uact=8&amp;ved=2ahUKEwjagMDa6KzfAhWkSt8KHUNgBggQjRx6BAgBEAU&amp;url=http%3A%2F%2Fbestrocktumbler.com%2F&amp;psig=AOvVaw2QHHZjSN7R4pQq8ZqKpbWM&amp;ust=1545340602466771" TargetMode="Externa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google.com/url?sa=i&amp;rct=j&amp;q=&amp;esrc=s&amp;source=images&amp;cd=&amp;cad=rja&amp;uact=8&amp;ved=2ahUKEwjagMDa6KzfAhWkSt8KHUNgBggQjRx6BAgBEAU&amp;url=http%3A%2F%2Fbestrocktumbler.com%2F&amp;psig=AOvVaw2QHHZjSN7R4pQq8ZqKpbWM&amp;ust=1545340602466771" TargetMode="Externa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4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google.com/url?sa=i&amp;rct=j&amp;q=&amp;esrc=s&amp;source=images&amp;cd=&amp;cad=rja&amp;uact=8&amp;ved=2ahUKEwjagMDa6KzfAhWkSt8KHUNgBggQjRx6BAgBEAU&amp;url=http%3A%2F%2Fbestrocktumbler.com%2F&amp;psig=AOvVaw2QHHZjSN7R4pQq8ZqKpbWM&amp;ust=1545340602466771" TargetMode="Externa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google.com/url?sa=i&amp;rct=j&amp;q=&amp;esrc=s&amp;source=images&amp;cd=&amp;cad=rja&amp;uact=8&amp;ved=2ahUKEwjagMDa6KzfAhWkSt8KHUNgBggQjRx6BAgBEAU&amp;url=http%3A%2F%2Fbestrocktumbler.com%2F&amp;psig=AOvVaw2QHHZjSN7R4pQq8ZqKpbWM&amp;ust=1545340602466771" TargetMode="Externa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google.com/url?sa=i&amp;rct=j&amp;q=&amp;esrc=s&amp;source=images&amp;cd=&amp;cad=rja&amp;uact=8&amp;ved=2ahUKEwjagMDa6KzfAhWkSt8KHUNgBggQjRx6BAgBEAU&amp;url=http%3A%2F%2Fbestrocktumbler.com%2F&amp;psig=AOvVaw2QHHZjSN7R4pQq8ZqKpbWM&amp;ust=1545340602466771"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google.com/url?sa=i&amp;rct=j&amp;q=&amp;esrc=s&amp;source=images&amp;cd=&amp;cad=rja&amp;uact=8&amp;ved=2ahUKEwjagMDa6KzfAhWkSt8KHUNgBggQjRx6BAgBEAU&amp;url=http%3A%2F%2Fbestrocktumbler.com%2F&amp;psig=AOvVaw2QHHZjSN7R4pQq8ZqKpbWM&amp;ust=1545340602466771"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google.com/url?sa=i&amp;rct=j&amp;q=&amp;esrc=s&amp;source=images&amp;cd=&amp;cad=rja&amp;uact=8&amp;ved=2ahUKEwjagMDa6KzfAhWkSt8KHUNgBggQjRx6BAgBEAU&amp;url=http%3A%2F%2Fbestrocktumbler.com%2F&amp;psig=AOvVaw2QHHZjSN7R4pQq8ZqKpbWM&amp;ust=1545340602466771"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google.com/url?sa=i&amp;rct=j&amp;q=&amp;esrc=s&amp;source=images&amp;cd=&amp;cad=rja&amp;uact=8&amp;ved=2ahUKEwjagMDa6KzfAhWkSt8KHUNgBggQjRx6BAgBEAU&amp;url=http%3A%2F%2Fbestrocktumbler.com%2F&amp;psig=AOvVaw2QHHZjSN7R4pQq8ZqKpbWM&amp;ust=1545340602466771"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Related image">
            <a:hlinkClick r:id="rId2"/>
          </p:cNvPr>
          <p:cNvSpPr>
            <a:spLocks noChangeAspect="1" noChangeArrowheads="1"/>
          </p:cNvSpPr>
          <p:nvPr/>
        </p:nvSpPr>
        <p:spPr bwMode="auto">
          <a:xfrm>
            <a:off x="101600" y="-1765698"/>
            <a:ext cx="8210550" cy="346472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Related image">
            <a:hlinkClick r:id="rId2"/>
          </p:cNvPr>
          <p:cNvSpPr>
            <a:spLocks noChangeAspect="1" noChangeArrowheads="1"/>
          </p:cNvSpPr>
          <p:nvPr/>
        </p:nvSpPr>
        <p:spPr bwMode="auto">
          <a:xfrm>
            <a:off x="254000" y="-1651398"/>
            <a:ext cx="8210550" cy="346472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6" descr="Related image">
            <a:hlinkClick r:id="rId2"/>
          </p:cNvPr>
          <p:cNvSpPr>
            <a:spLocks noChangeAspect="1" noChangeArrowheads="1"/>
          </p:cNvSpPr>
          <p:nvPr/>
        </p:nvSpPr>
        <p:spPr bwMode="auto">
          <a:xfrm>
            <a:off x="406400" y="-1537098"/>
            <a:ext cx="8210550" cy="346472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6" name="Picture 8" descr="https://i0.wp.com/www.ttil.tv/wp-content/uploads/2016/07/molten-metal.jpg?zoom=1.5625&amp;resize=1080%2C608&amp;ssl=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82324" y="-33338"/>
            <a:ext cx="17539784" cy="740568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06400" y="571500"/>
            <a:ext cx="8737600" cy="2308324"/>
          </a:xfrm>
          <a:prstGeom prst="rect">
            <a:avLst/>
          </a:prstGeom>
          <a:noFill/>
        </p:spPr>
        <p:txBody>
          <a:bodyPr wrap="square" rtlCol="0">
            <a:spAutoFit/>
          </a:bodyPr>
          <a:lstStyle/>
          <a:p>
            <a:r>
              <a:rPr lang="en-US" sz="3600" i="1" dirty="0" smtClean="0"/>
              <a:t>I am exceedingly afflicted: </a:t>
            </a:r>
          </a:p>
          <a:p>
            <a:r>
              <a:rPr lang="en-US" sz="3600" i="1" dirty="0" smtClean="0"/>
              <a:t>Revive me, O LORD, according to Your word. </a:t>
            </a:r>
          </a:p>
          <a:p>
            <a:endParaRPr lang="en-US" sz="3600" i="1" dirty="0" smtClean="0"/>
          </a:p>
          <a:p>
            <a:r>
              <a:rPr lang="en-US" sz="3600" i="1" dirty="0"/>
              <a:t>	</a:t>
            </a:r>
            <a:r>
              <a:rPr lang="en-US" sz="3600" i="1" dirty="0" smtClean="0"/>
              <a:t>				</a:t>
            </a:r>
            <a:r>
              <a:rPr lang="en-US" sz="3600" dirty="0" smtClean="0"/>
              <a:t>--Psalm 119:107</a:t>
            </a:r>
            <a:endParaRPr lang="en-US" sz="3600" i="1" dirty="0"/>
          </a:p>
        </p:txBody>
      </p:sp>
    </p:spTree>
    <p:extLst>
      <p:ext uri="{BB962C8B-B14F-4D97-AF65-F5344CB8AC3E}">
        <p14:creationId xmlns:p14="http://schemas.microsoft.com/office/powerpoint/2010/main" val="27094472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Related imag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2286000"/>
            <a:ext cx="20345400" cy="1143839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33400" y="-228600"/>
            <a:ext cx="12573000" cy="3416320"/>
          </a:xfrm>
          <a:prstGeom prst="rect">
            <a:avLst/>
          </a:prstGeom>
          <a:noFill/>
        </p:spPr>
        <p:txBody>
          <a:bodyPr wrap="square" rtlCol="0">
            <a:spAutoFit/>
          </a:bodyPr>
          <a:lstStyle/>
          <a:p>
            <a:endParaRPr lang="en-US" sz="3600" dirty="0" smtClean="0">
              <a:solidFill>
                <a:schemeClr val="bg1"/>
              </a:solidFill>
            </a:endParaRPr>
          </a:p>
          <a:p>
            <a:r>
              <a:rPr lang="en-US" sz="3600" b="1" dirty="0" smtClean="0"/>
              <a:t>Our wants, griefs, burdens of every kind; </a:t>
            </a:r>
          </a:p>
          <a:p>
            <a:r>
              <a:rPr lang="en-US" sz="3600" b="1" dirty="0" smtClean="0"/>
              <a:t>we roll them all upon him, with special</a:t>
            </a:r>
          </a:p>
          <a:p>
            <a:r>
              <a:rPr lang="en-US" sz="3600" b="1" dirty="0"/>
              <a:t>r</a:t>
            </a:r>
            <a:r>
              <a:rPr lang="en-US" sz="3600" b="1" dirty="0" smtClean="0"/>
              <a:t>elief in the hour of affliction.  </a:t>
            </a:r>
            <a:endParaRPr lang="en-US" sz="3600" b="1" i="1" dirty="0" smtClean="0"/>
          </a:p>
          <a:p>
            <a:endParaRPr lang="en-US" sz="3600" dirty="0">
              <a:solidFill>
                <a:schemeClr val="bg1"/>
              </a:solidFill>
            </a:endParaRPr>
          </a:p>
          <a:p>
            <a:r>
              <a:rPr lang="en-US" sz="3600" dirty="0" smtClean="0">
                <a:solidFill>
                  <a:schemeClr val="bg1"/>
                </a:solidFill>
              </a:rPr>
              <a:t> </a:t>
            </a:r>
            <a:endParaRPr lang="en-US" sz="3600" dirty="0">
              <a:solidFill>
                <a:schemeClr val="bg1"/>
              </a:solidFill>
            </a:endParaRPr>
          </a:p>
        </p:txBody>
      </p:sp>
    </p:spTree>
    <p:extLst>
      <p:ext uri="{BB962C8B-B14F-4D97-AF65-F5344CB8AC3E}">
        <p14:creationId xmlns:p14="http://schemas.microsoft.com/office/powerpoint/2010/main" val="13477471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Related imag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2286000"/>
            <a:ext cx="20345400" cy="1143839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33400" y="-228600"/>
            <a:ext cx="12573000" cy="5632311"/>
          </a:xfrm>
          <a:prstGeom prst="rect">
            <a:avLst/>
          </a:prstGeom>
          <a:noFill/>
        </p:spPr>
        <p:txBody>
          <a:bodyPr wrap="square" rtlCol="0">
            <a:spAutoFit/>
          </a:bodyPr>
          <a:lstStyle/>
          <a:p>
            <a:endParaRPr lang="en-US" sz="3600" dirty="0" smtClean="0">
              <a:solidFill>
                <a:schemeClr val="bg1"/>
              </a:solidFill>
            </a:endParaRPr>
          </a:p>
          <a:p>
            <a:r>
              <a:rPr lang="en-US" sz="3600" b="1" dirty="0" smtClean="0"/>
              <a:t>An affecting</a:t>
            </a:r>
            <a:r>
              <a:rPr lang="en-US" sz="3600" b="1" dirty="0"/>
              <a:t> </a:t>
            </a:r>
            <a:r>
              <a:rPr lang="en-US" sz="3600" b="1" dirty="0" smtClean="0"/>
              <a:t>contrast to those who are </a:t>
            </a:r>
          </a:p>
          <a:p>
            <a:r>
              <a:rPr lang="en-US" sz="3600" b="1" dirty="0" smtClean="0"/>
              <a:t>indeed </a:t>
            </a:r>
            <a:r>
              <a:rPr lang="en-US" sz="3600" b="1" i="1" dirty="0" smtClean="0"/>
              <a:t>afflicted very much</a:t>
            </a:r>
            <a:r>
              <a:rPr lang="en-US" sz="3600" b="1" dirty="0" smtClean="0"/>
              <a:t>; whose souls, </a:t>
            </a:r>
          </a:p>
          <a:p>
            <a:r>
              <a:rPr lang="en-US" sz="3600" b="1" i="1" dirty="0" smtClean="0"/>
              <a:t>drawing near unto death</a:t>
            </a:r>
            <a:r>
              <a:rPr lang="en-US" sz="3600" b="1" dirty="0" smtClean="0"/>
              <a:t>, and knowing </a:t>
            </a:r>
          </a:p>
          <a:p>
            <a:r>
              <a:rPr lang="en-US" sz="3600" b="1" dirty="0" smtClean="0"/>
              <a:t>no refuge, are ready to burst with their</a:t>
            </a:r>
          </a:p>
          <a:p>
            <a:r>
              <a:rPr lang="en-US" sz="3600" b="1" dirty="0" smtClean="0"/>
              <a:t>own sorrows, </a:t>
            </a:r>
            <a:r>
              <a:rPr lang="en-US" sz="3600" b="1" i="1" dirty="0" smtClean="0"/>
              <a:t>the sorrow of the world</a:t>
            </a:r>
          </a:p>
          <a:p>
            <a:r>
              <a:rPr lang="en-US" sz="3600" b="1" i="1" dirty="0" smtClean="0"/>
              <a:t>—</a:t>
            </a:r>
            <a:r>
              <a:rPr lang="en-US" sz="3600" b="1" dirty="0" smtClean="0"/>
              <a:t>unmitigated, unrelieved, w</a:t>
            </a:r>
            <a:r>
              <a:rPr lang="en-US" sz="3600" b="1" i="1" dirty="0" smtClean="0"/>
              <a:t>orking </a:t>
            </a:r>
          </a:p>
          <a:p>
            <a:r>
              <a:rPr lang="en-US" sz="3600" b="1" i="1" dirty="0" smtClean="0"/>
              <a:t>death </a:t>
            </a:r>
            <a:r>
              <a:rPr lang="en-US" sz="3600" b="1" dirty="0" smtClean="0"/>
              <a:t>(II Cor. 7:10). </a:t>
            </a:r>
            <a:endParaRPr lang="en-US" sz="3600" b="1" i="1" dirty="0" smtClean="0"/>
          </a:p>
          <a:p>
            <a:endParaRPr lang="en-US" sz="3600" dirty="0">
              <a:solidFill>
                <a:schemeClr val="bg1"/>
              </a:solidFill>
            </a:endParaRPr>
          </a:p>
          <a:p>
            <a:r>
              <a:rPr lang="en-US" sz="3600" dirty="0" smtClean="0">
                <a:solidFill>
                  <a:schemeClr val="bg1"/>
                </a:solidFill>
              </a:rPr>
              <a:t> </a:t>
            </a:r>
            <a:endParaRPr lang="en-US" sz="3600" dirty="0">
              <a:solidFill>
                <a:schemeClr val="bg1"/>
              </a:solidFill>
            </a:endParaRPr>
          </a:p>
        </p:txBody>
      </p:sp>
    </p:spTree>
    <p:extLst>
      <p:ext uri="{BB962C8B-B14F-4D97-AF65-F5344CB8AC3E}">
        <p14:creationId xmlns:p14="http://schemas.microsoft.com/office/powerpoint/2010/main" val="29075713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Related imag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2286000"/>
            <a:ext cx="20345400" cy="1143839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33400" y="-228600"/>
            <a:ext cx="8382000" cy="4524315"/>
          </a:xfrm>
          <a:prstGeom prst="rect">
            <a:avLst/>
          </a:prstGeom>
          <a:noFill/>
        </p:spPr>
        <p:txBody>
          <a:bodyPr wrap="square" rtlCol="0">
            <a:spAutoFit/>
          </a:bodyPr>
          <a:lstStyle/>
          <a:p>
            <a:endParaRPr lang="en-US" sz="3600" dirty="0" smtClean="0">
              <a:solidFill>
                <a:schemeClr val="bg1"/>
              </a:solidFill>
            </a:endParaRPr>
          </a:p>
          <a:p>
            <a:r>
              <a:rPr lang="en-US" sz="3600" b="1" dirty="0" smtClean="0"/>
              <a:t>There is a “needs-be” (I Pet. 1:6, 7) for the</a:t>
            </a:r>
          </a:p>
          <a:p>
            <a:r>
              <a:rPr lang="en-US" sz="3600" b="1" dirty="0"/>
              <a:t>a</a:t>
            </a:r>
            <a:r>
              <a:rPr lang="en-US" sz="3600" b="1" dirty="0" smtClean="0"/>
              <a:t>fflictions of the Lord’s people. The stones</a:t>
            </a:r>
          </a:p>
          <a:p>
            <a:r>
              <a:rPr lang="en-US" sz="3600" b="1" dirty="0"/>
              <a:t>o</a:t>
            </a:r>
            <a:r>
              <a:rPr lang="en-US" sz="3600" b="1" dirty="0" smtClean="0"/>
              <a:t>f the spiritual temple cannot be polished or fitted to their place without the strokes of the hammer. </a:t>
            </a:r>
          </a:p>
          <a:p>
            <a:endParaRPr lang="en-US" sz="3600" dirty="0">
              <a:solidFill>
                <a:schemeClr val="bg1"/>
              </a:solidFill>
            </a:endParaRPr>
          </a:p>
          <a:p>
            <a:r>
              <a:rPr lang="en-US" sz="3600" dirty="0" smtClean="0">
                <a:solidFill>
                  <a:schemeClr val="bg1"/>
                </a:solidFill>
              </a:rPr>
              <a:t> </a:t>
            </a:r>
            <a:endParaRPr lang="en-US" sz="3600" dirty="0">
              <a:solidFill>
                <a:schemeClr val="bg1"/>
              </a:solidFill>
            </a:endParaRPr>
          </a:p>
        </p:txBody>
      </p:sp>
    </p:spTree>
    <p:extLst>
      <p:ext uri="{BB962C8B-B14F-4D97-AF65-F5344CB8AC3E}">
        <p14:creationId xmlns:p14="http://schemas.microsoft.com/office/powerpoint/2010/main" val="13477471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Related imag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2286000"/>
            <a:ext cx="20345400" cy="1143839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33400" y="-228600"/>
            <a:ext cx="8382000" cy="3416320"/>
          </a:xfrm>
          <a:prstGeom prst="rect">
            <a:avLst/>
          </a:prstGeom>
          <a:noFill/>
        </p:spPr>
        <p:txBody>
          <a:bodyPr wrap="square" rtlCol="0">
            <a:spAutoFit/>
          </a:bodyPr>
          <a:lstStyle/>
          <a:p>
            <a:endParaRPr lang="en-US" sz="3600" dirty="0" smtClean="0">
              <a:solidFill>
                <a:schemeClr val="bg1"/>
              </a:solidFill>
            </a:endParaRPr>
          </a:p>
          <a:p>
            <a:r>
              <a:rPr lang="en-US" sz="3600" b="1" dirty="0" smtClean="0"/>
              <a:t>The gold cannot be purified without the furnace. The vine must be pruned for greater fruitfulness (John 15:2). </a:t>
            </a:r>
          </a:p>
          <a:p>
            <a:endParaRPr lang="en-US" sz="3600" dirty="0">
              <a:solidFill>
                <a:schemeClr val="bg1"/>
              </a:solidFill>
            </a:endParaRPr>
          </a:p>
          <a:p>
            <a:r>
              <a:rPr lang="en-US" sz="3600" dirty="0" smtClean="0">
                <a:solidFill>
                  <a:schemeClr val="bg1"/>
                </a:solidFill>
              </a:rPr>
              <a:t> </a:t>
            </a:r>
            <a:endParaRPr lang="en-US" sz="3600" dirty="0">
              <a:solidFill>
                <a:schemeClr val="bg1"/>
              </a:solidFill>
            </a:endParaRPr>
          </a:p>
        </p:txBody>
      </p:sp>
    </p:spTree>
    <p:extLst>
      <p:ext uri="{BB962C8B-B14F-4D97-AF65-F5344CB8AC3E}">
        <p14:creationId xmlns:p14="http://schemas.microsoft.com/office/powerpoint/2010/main" val="23047247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Related imag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2286000"/>
            <a:ext cx="20345400" cy="1143839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33400" y="-228600"/>
            <a:ext cx="8382000" cy="2862322"/>
          </a:xfrm>
          <a:prstGeom prst="rect">
            <a:avLst/>
          </a:prstGeom>
          <a:noFill/>
        </p:spPr>
        <p:txBody>
          <a:bodyPr wrap="square" rtlCol="0">
            <a:spAutoFit/>
          </a:bodyPr>
          <a:lstStyle/>
          <a:p>
            <a:endParaRPr lang="en-US" sz="3600" dirty="0" smtClean="0">
              <a:solidFill>
                <a:schemeClr val="bg1"/>
              </a:solidFill>
            </a:endParaRPr>
          </a:p>
          <a:p>
            <a:r>
              <a:rPr lang="en-US" sz="3600" b="1" dirty="0" smtClean="0"/>
              <a:t>The measure of discipline varies indefinitely. </a:t>
            </a:r>
          </a:p>
          <a:p>
            <a:endParaRPr lang="en-US" sz="3600" dirty="0">
              <a:solidFill>
                <a:schemeClr val="bg1"/>
              </a:solidFill>
            </a:endParaRPr>
          </a:p>
          <a:p>
            <a:r>
              <a:rPr lang="en-US" sz="3600" dirty="0" smtClean="0">
                <a:solidFill>
                  <a:schemeClr val="bg1"/>
                </a:solidFill>
              </a:rPr>
              <a:t> </a:t>
            </a:r>
            <a:endParaRPr lang="en-US" sz="3600" dirty="0">
              <a:solidFill>
                <a:schemeClr val="bg1"/>
              </a:solidFill>
            </a:endParaRPr>
          </a:p>
        </p:txBody>
      </p:sp>
    </p:spTree>
    <p:extLst>
      <p:ext uri="{BB962C8B-B14F-4D97-AF65-F5344CB8AC3E}">
        <p14:creationId xmlns:p14="http://schemas.microsoft.com/office/powerpoint/2010/main" val="23047247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Related imag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2286000"/>
            <a:ext cx="20345400" cy="1143839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33400" y="-228600"/>
            <a:ext cx="8382000" cy="3416320"/>
          </a:xfrm>
          <a:prstGeom prst="rect">
            <a:avLst/>
          </a:prstGeom>
          <a:noFill/>
        </p:spPr>
        <p:txBody>
          <a:bodyPr wrap="square" rtlCol="0">
            <a:spAutoFit/>
          </a:bodyPr>
          <a:lstStyle/>
          <a:p>
            <a:endParaRPr lang="en-US" sz="3600" dirty="0" smtClean="0">
              <a:solidFill>
                <a:schemeClr val="bg1"/>
              </a:solidFill>
            </a:endParaRPr>
          </a:p>
          <a:p>
            <a:r>
              <a:rPr lang="en-US" sz="3600" b="1" dirty="0" smtClean="0"/>
              <a:t>But such is the inveteracy of fleshly lusts, that </a:t>
            </a:r>
            <a:r>
              <a:rPr lang="en-US" sz="3600" b="1" i="1" dirty="0" smtClean="0"/>
              <a:t>very much affliction </a:t>
            </a:r>
            <a:r>
              <a:rPr lang="en-US" sz="3600" b="1" dirty="0" smtClean="0"/>
              <a:t>may be the needful regimen (II Cor. 12:7). </a:t>
            </a:r>
          </a:p>
          <a:p>
            <a:endParaRPr lang="en-US" sz="3600" dirty="0">
              <a:solidFill>
                <a:schemeClr val="bg1"/>
              </a:solidFill>
            </a:endParaRPr>
          </a:p>
          <a:p>
            <a:r>
              <a:rPr lang="en-US" sz="3600" dirty="0" smtClean="0">
                <a:solidFill>
                  <a:schemeClr val="bg1"/>
                </a:solidFill>
              </a:rPr>
              <a:t> </a:t>
            </a:r>
            <a:endParaRPr lang="en-US" sz="3600" dirty="0">
              <a:solidFill>
                <a:schemeClr val="bg1"/>
              </a:solidFill>
            </a:endParaRPr>
          </a:p>
        </p:txBody>
      </p:sp>
    </p:spTree>
    <p:extLst>
      <p:ext uri="{BB962C8B-B14F-4D97-AF65-F5344CB8AC3E}">
        <p14:creationId xmlns:p14="http://schemas.microsoft.com/office/powerpoint/2010/main" val="23047247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Related imag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2286000"/>
            <a:ext cx="20345400" cy="1143839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33400" y="-228600"/>
            <a:ext cx="8382000" cy="2862322"/>
          </a:xfrm>
          <a:prstGeom prst="rect">
            <a:avLst/>
          </a:prstGeom>
          <a:noFill/>
        </p:spPr>
        <p:txBody>
          <a:bodyPr wrap="square" rtlCol="0">
            <a:spAutoFit/>
          </a:bodyPr>
          <a:lstStyle/>
          <a:p>
            <a:endParaRPr lang="en-US" sz="3600" dirty="0" smtClean="0">
              <a:solidFill>
                <a:schemeClr val="bg1"/>
              </a:solidFill>
            </a:endParaRPr>
          </a:p>
          <a:p>
            <a:r>
              <a:rPr lang="en-US" sz="3600" b="1" dirty="0" smtClean="0"/>
              <a:t>Yet it will be tempered by One who knows the precise measure,</a:t>
            </a:r>
          </a:p>
          <a:p>
            <a:endParaRPr lang="en-US" sz="3600" dirty="0">
              <a:solidFill>
                <a:schemeClr val="bg1"/>
              </a:solidFill>
            </a:endParaRPr>
          </a:p>
          <a:p>
            <a:r>
              <a:rPr lang="en-US" sz="3600" dirty="0" smtClean="0">
                <a:solidFill>
                  <a:schemeClr val="bg1"/>
                </a:solidFill>
              </a:rPr>
              <a:t> </a:t>
            </a:r>
            <a:endParaRPr lang="en-US" sz="3600" dirty="0">
              <a:solidFill>
                <a:schemeClr val="bg1"/>
              </a:solidFill>
            </a:endParaRPr>
          </a:p>
        </p:txBody>
      </p:sp>
    </p:spTree>
    <p:extLst>
      <p:ext uri="{BB962C8B-B14F-4D97-AF65-F5344CB8AC3E}">
        <p14:creationId xmlns:p14="http://schemas.microsoft.com/office/powerpoint/2010/main" val="23047247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Related imag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2286000"/>
            <a:ext cx="20345400" cy="1143839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33400" y="-228600"/>
            <a:ext cx="8382000" cy="3416320"/>
          </a:xfrm>
          <a:prstGeom prst="rect">
            <a:avLst/>
          </a:prstGeom>
          <a:noFill/>
        </p:spPr>
        <p:txBody>
          <a:bodyPr wrap="square" rtlCol="0">
            <a:spAutoFit/>
          </a:bodyPr>
          <a:lstStyle/>
          <a:p>
            <a:endParaRPr lang="en-US" sz="3600" dirty="0" smtClean="0">
              <a:solidFill>
                <a:schemeClr val="bg1"/>
              </a:solidFill>
            </a:endParaRPr>
          </a:p>
          <a:p>
            <a:r>
              <a:rPr lang="en-US" sz="3600" b="1" dirty="0" smtClean="0"/>
              <a:t>Yet it will be tempered by One who knows the precise measure, who can make no mistakes in our constitutions, </a:t>
            </a:r>
          </a:p>
          <a:p>
            <a:endParaRPr lang="en-US" sz="3600" dirty="0">
              <a:solidFill>
                <a:schemeClr val="bg1"/>
              </a:solidFill>
            </a:endParaRPr>
          </a:p>
          <a:p>
            <a:r>
              <a:rPr lang="en-US" sz="3600" dirty="0" smtClean="0">
                <a:solidFill>
                  <a:schemeClr val="bg1"/>
                </a:solidFill>
              </a:rPr>
              <a:t> </a:t>
            </a:r>
            <a:endParaRPr lang="en-US" sz="3600" dirty="0">
              <a:solidFill>
                <a:schemeClr val="bg1"/>
              </a:solidFill>
            </a:endParaRPr>
          </a:p>
        </p:txBody>
      </p:sp>
    </p:spTree>
    <p:extLst>
      <p:ext uri="{BB962C8B-B14F-4D97-AF65-F5344CB8AC3E}">
        <p14:creationId xmlns:p14="http://schemas.microsoft.com/office/powerpoint/2010/main" val="5054451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Related imag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2286000"/>
            <a:ext cx="20345400" cy="1143839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33400" y="-228600"/>
            <a:ext cx="8382000" cy="5078313"/>
          </a:xfrm>
          <a:prstGeom prst="rect">
            <a:avLst/>
          </a:prstGeom>
          <a:noFill/>
        </p:spPr>
        <p:txBody>
          <a:bodyPr wrap="square" rtlCol="0">
            <a:spAutoFit/>
          </a:bodyPr>
          <a:lstStyle/>
          <a:p>
            <a:endParaRPr lang="en-US" sz="3600" dirty="0" smtClean="0">
              <a:solidFill>
                <a:schemeClr val="bg1"/>
              </a:solidFill>
            </a:endParaRPr>
          </a:p>
          <a:p>
            <a:r>
              <a:rPr lang="en-US" sz="3600" b="1" dirty="0" smtClean="0"/>
              <a:t>Yet it will be tempered by One who knows the precise measure, who can make no mistakes in our constitutions, and whose fatherly pity will chasten </a:t>
            </a:r>
            <a:r>
              <a:rPr lang="en-US" sz="3600" b="1" i="1" dirty="0" smtClean="0"/>
              <a:t>not for his pleasure but for our profit </a:t>
            </a:r>
            <a:r>
              <a:rPr lang="en-US" sz="3600" b="1" dirty="0" smtClean="0"/>
              <a:t>(Ps. 103:13-14; Heb. 12:10). </a:t>
            </a:r>
          </a:p>
          <a:p>
            <a:endParaRPr lang="en-US" sz="3600" dirty="0">
              <a:solidFill>
                <a:schemeClr val="bg1"/>
              </a:solidFill>
            </a:endParaRPr>
          </a:p>
          <a:p>
            <a:r>
              <a:rPr lang="en-US" sz="3600" dirty="0" smtClean="0">
                <a:solidFill>
                  <a:schemeClr val="bg1"/>
                </a:solidFill>
              </a:rPr>
              <a:t> </a:t>
            </a:r>
            <a:endParaRPr lang="en-US" sz="3600" dirty="0">
              <a:solidFill>
                <a:schemeClr val="bg1"/>
              </a:solidFill>
            </a:endParaRPr>
          </a:p>
        </p:txBody>
      </p:sp>
    </p:spTree>
    <p:extLst>
      <p:ext uri="{BB962C8B-B14F-4D97-AF65-F5344CB8AC3E}">
        <p14:creationId xmlns:p14="http://schemas.microsoft.com/office/powerpoint/2010/main" val="5054451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Related imag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2286000"/>
            <a:ext cx="20345400" cy="1143839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33400" y="-228600"/>
            <a:ext cx="8382000" cy="3416320"/>
          </a:xfrm>
          <a:prstGeom prst="rect">
            <a:avLst/>
          </a:prstGeom>
          <a:noFill/>
        </p:spPr>
        <p:txBody>
          <a:bodyPr wrap="square" rtlCol="0">
            <a:spAutoFit/>
          </a:bodyPr>
          <a:lstStyle/>
          <a:p>
            <a:endParaRPr lang="en-US" sz="3600" dirty="0" smtClean="0">
              <a:solidFill>
                <a:schemeClr val="bg1"/>
              </a:solidFill>
            </a:endParaRPr>
          </a:p>
          <a:p>
            <a:r>
              <a:rPr lang="en-US" sz="3600" b="1" dirty="0" smtClean="0"/>
              <a:t>And need we speak of the afflictions of our trials, that they are infinitely disproportioned to our deserts—</a:t>
            </a:r>
          </a:p>
          <a:p>
            <a:endParaRPr lang="en-US" sz="3600" dirty="0">
              <a:solidFill>
                <a:schemeClr val="bg1"/>
              </a:solidFill>
            </a:endParaRPr>
          </a:p>
          <a:p>
            <a:r>
              <a:rPr lang="en-US" sz="3600" dirty="0" smtClean="0">
                <a:solidFill>
                  <a:schemeClr val="bg1"/>
                </a:solidFill>
              </a:rPr>
              <a:t> </a:t>
            </a:r>
            <a:endParaRPr lang="en-US" sz="3600" dirty="0">
              <a:solidFill>
                <a:schemeClr val="bg1"/>
              </a:solidFill>
            </a:endParaRPr>
          </a:p>
        </p:txBody>
      </p:sp>
    </p:spTree>
    <p:extLst>
      <p:ext uri="{BB962C8B-B14F-4D97-AF65-F5344CB8AC3E}">
        <p14:creationId xmlns:p14="http://schemas.microsoft.com/office/powerpoint/2010/main" val="23047247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666750"/>
            <a:ext cx="7848600" cy="1938992"/>
          </a:xfrm>
          <a:prstGeom prst="rect">
            <a:avLst/>
          </a:prstGeom>
          <a:noFill/>
        </p:spPr>
        <p:txBody>
          <a:bodyPr wrap="square" rtlCol="0">
            <a:spAutoFit/>
          </a:bodyPr>
          <a:lstStyle/>
          <a:p>
            <a:r>
              <a:rPr lang="en-US" sz="4000" dirty="0" smtClean="0"/>
              <a:t>You also, as living stones, are being built up as a spiritual house. . . </a:t>
            </a:r>
          </a:p>
          <a:p>
            <a:r>
              <a:rPr lang="en-US" sz="4000" dirty="0" smtClean="0"/>
              <a:t>(I Peter 2:5). </a:t>
            </a:r>
            <a:endParaRPr lang="en-US" sz="4000" dirty="0"/>
          </a:p>
        </p:txBody>
      </p:sp>
    </p:spTree>
    <p:extLst>
      <p:ext uri="{BB962C8B-B14F-4D97-AF65-F5344CB8AC3E}">
        <p14:creationId xmlns:p14="http://schemas.microsoft.com/office/powerpoint/2010/main" val="23109146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Related imag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2286000"/>
            <a:ext cx="20345400" cy="1143839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33400" y="-228600"/>
            <a:ext cx="8382000" cy="2308324"/>
          </a:xfrm>
          <a:prstGeom prst="rect">
            <a:avLst/>
          </a:prstGeom>
          <a:noFill/>
        </p:spPr>
        <p:txBody>
          <a:bodyPr wrap="square" rtlCol="0">
            <a:spAutoFit/>
          </a:bodyPr>
          <a:lstStyle/>
          <a:p>
            <a:endParaRPr lang="en-US" sz="3600" dirty="0" smtClean="0">
              <a:solidFill>
                <a:schemeClr val="bg1"/>
              </a:solidFill>
            </a:endParaRPr>
          </a:p>
          <a:p>
            <a:r>
              <a:rPr lang="en-US" sz="3600" b="1" dirty="0" smtClean="0"/>
              <a:t>—that they are </a:t>
            </a:r>
            <a:r>
              <a:rPr lang="en-US" sz="3600" b="1" i="1" dirty="0" smtClean="0"/>
              <a:t>light and but for a moment</a:t>
            </a:r>
            <a:endParaRPr lang="en-US" sz="3600" b="1" dirty="0" smtClean="0"/>
          </a:p>
          <a:p>
            <a:endParaRPr lang="en-US" sz="3600" dirty="0">
              <a:solidFill>
                <a:schemeClr val="bg1"/>
              </a:solidFill>
            </a:endParaRPr>
          </a:p>
          <a:p>
            <a:r>
              <a:rPr lang="en-US" sz="3600" dirty="0" smtClean="0">
                <a:solidFill>
                  <a:schemeClr val="bg1"/>
                </a:solidFill>
              </a:rPr>
              <a:t> </a:t>
            </a:r>
            <a:endParaRPr lang="en-US" sz="3600" dirty="0">
              <a:solidFill>
                <a:schemeClr val="bg1"/>
              </a:solidFill>
            </a:endParaRPr>
          </a:p>
        </p:txBody>
      </p:sp>
    </p:spTree>
    <p:extLst>
      <p:ext uri="{BB962C8B-B14F-4D97-AF65-F5344CB8AC3E}">
        <p14:creationId xmlns:p14="http://schemas.microsoft.com/office/powerpoint/2010/main" val="159124486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Related imag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2286000"/>
            <a:ext cx="20345400" cy="1143839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33400" y="-228600"/>
            <a:ext cx="8382000" cy="3416320"/>
          </a:xfrm>
          <a:prstGeom prst="rect">
            <a:avLst/>
          </a:prstGeom>
          <a:noFill/>
        </p:spPr>
        <p:txBody>
          <a:bodyPr wrap="square" rtlCol="0">
            <a:spAutoFit/>
          </a:bodyPr>
          <a:lstStyle/>
          <a:p>
            <a:endParaRPr lang="en-US" sz="3600" dirty="0" smtClean="0">
              <a:solidFill>
                <a:schemeClr val="bg1"/>
              </a:solidFill>
            </a:endParaRPr>
          </a:p>
          <a:p>
            <a:r>
              <a:rPr lang="en-US" sz="3600" b="1" dirty="0" smtClean="0"/>
              <a:t>—that they are </a:t>
            </a:r>
            <a:r>
              <a:rPr lang="en-US" sz="3600" b="1" i="1" dirty="0" smtClean="0"/>
              <a:t>light and but for a moment </a:t>
            </a:r>
            <a:r>
              <a:rPr lang="en-US" sz="3600" b="1" dirty="0" smtClean="0"/>
              <a:t>when compared with eternity (II Cor. 4:17)—</a:t>
            </a:r>
          </a:p>
          <a:p>
            <a:endParaRPr lang="en-US" sz="3600" dirty="0">
              <a:solidFill>
                <a:schemeClr val="bg1"/>
              </a:solidFill>
            </a:endParaRPr>
          </a:p>
          <a:p>
            <a:r>
              <a:rPr lang="en-US" sz="3600" dirty="0" smtClean="0">
                <a:solidFill>
                  <a:schemeClr val="bg1"/>
                </a:solidFill>
              </a:rPr>
              <a:t> </a:t>
            </a:r>
            <a:endParaRPr lang="en-US" sz="3600" dirty="0">
              <a:solidFill>
                <a:schemeClr val="bg1"/>
              </a:solidFill>
            </a:endParaRPr>
          </a:p>
        </p:txBody>
      </p:sp>
    </p:spTree>
    <p:extLst>
      <p:ext uri="{BB962C8B-B14F-4D97-AF65-F5344CB8AC3E}">
        <p14:creationId xmlns:p14="http://schemas.microsoft.com/office/powerpoint/2010/main" val="198831220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Related imag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2286000"/>
            <a:ext cx="20345400" cy="1143839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33400" y="-228600"/>
            <a:ext cx="8382000" cy="3970318"/>
          </a:xfrm>
          <a:prstGeom prst="rect">
            <a:avLst/>
          </a:prstGeom>
          <a:noFill/>
        </p:spPr>
        <p:txBody>
          <a:bodyPr wrap="square" rtlCol="0">
            <a:spAutoFit/>
          </a:bodyPr>
          <a:lstStyle/>
          <a:p>
            <a:endParaRPr lang="en-US" sz="3600" dirty="0" smtClean="0">
              <a:solidFill>
                <a:schemeClr val="bg1"/>
              </a:solidFill>
            </a:endParaRPr>
          </a:p>
          <a:p>
            <a:r>
              <a:rPr lang="en-US" sz="3600" b="1" dirty="0" smtClean="0"/>
              <a:t>—that greater comfort is vouchsafed in the endurance of them than we even ventured to anticipate from their removal (II Cor. 12:8-10)—</a:t>
            </a:r>
          </a:p>
          <a:p>
            <a:endParaRPr lang="en-US" sz="3600" dirty="0">
              <a:solidFill>
                <a:schemeClr val="bg1"/>
              </a:solidFill>
            </a:endParaRPr>
          </a:p>
          <a:p>
            <a:r>
              <a:rPr lang="en-US" sz="3600" dirty="0" smtClean="0">
                <a:solidFill>
                  <a:schemeClr val="bg1"/>
                </a:solidFill>
              </a:rPr>
              <a:t> </a:t>
            </a:r>
            <a:endParaRPr lang="en-US" sz="3600" dirty="0">
              <a:solidFill>
                <a:schemeClr val="bg1"/>
              </a:solidFill>
            </a:endParaRPr>
          </a:p>
        </p:txBody>
      </p:sp>
    </p:spTree>
    <p:extLst>
      <p:ext uri="{BB962C8B-B14F-4D97-AF65-F5344CB8AC3E}">
        <p14:creationId xmlns:p14="http://schemas.microsoft.com/office/powerpoint/2010/main" val="159124486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Related imag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2286000"/>
            <a:ext cx="20345400" cy="1143839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33400" y="-228600"/>
            <a:ext cx="8382000" cy="2862322"/>
          </a:xfrm>
          <a:prstGeom prst="rect">
            <a:avLst/>
          </a:prstGeom>
          <a:noFill/>
        </p:spPr>
        <p:txBody>
          <a:bodyPr wrap="square" rtlCol="0">
            <a:spAutoFit/>
          </a:bodyPr>
          <a:lstStyle/>
          <a:p>
            <a:endParaRPr lang="en-US" sz="3600" dirty="0">
              <a:solidFill>
                <a:schemeClr val="bg1"/>
              </a:solidFill>
            </a:endParaRPr>
          </a:p>
          <a:p>
            <a:r>
              <a:rPr lang="en-US" sz="3600" b="1" dirty="0" smtClean="0"/>
              <a:t>—that the fruit at the end more than balances the trials themselves? </a:t>
            </a:r>
          </a:p>
          <a:p>
            <a:endParaRPr lang="en-US" sz="3600" dirty="0">
              <a:solidFill>
                <a:schemeClr val="bg1"/>
              </a:solidFill>
            </a:endParaRPr>
          </a:p>
          <a:p>
            <a:r>
              <a:rPr lang="en-US" sz="3600" dirty="0" smtClean="0">
                <a:solidFill>
                  <a:schemeClr val="bg1"/>
                </a:solidFill>
              </a:rPr>
              <a:t> </a:t>
            </a:r>
            <a:endParaRPr lang="en-US" sz="3600" dirty="0">
              <a:solidFill>
                <a:schemeClr val="bg1"/>
              </a:solidFill>
            </a:endParaRPr>
          </a:p>
        </p:txBody>
      </p:sp>
    </p:spTree>
    <p:extLst>
      <p:ext uri="{BB962C8B-B14F-4D97-AF65-F5344CB8AC3E}">
        <p14:creationId xmlns:p14="http://schemas.microsoft.com/office/powerpoint/2010/main" val="252406421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Related imag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2286000"/>
            <a:ext cx="20345400" cy="1143839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33400" y="-228600"/>
            <a:ext cx="8382000" cy="3416320"/>
          </a:xfrm>
          <a:prstGeom prst="rect">
            <a:avLst/>
          </a:prstGeom>
          <a:noFill/>
        </p:spPr>
        <p:txBody>
          <a:bodyPr wrap="square" rtlCol="0">
            <a:spAutoFit/>
          </a:bodyPr>
          <a:lstStyle/>
          <a:p>
            <a:endParaRPr lang="en-US" sz="3600" dirty="0" smtClean="0">
              <a:solidFill>
                <a:schemeClr val="bg1"/>
              </a:solidFill>
            </a:endParaRPr>
          </a:p>
          <a:p>
            <a:r>
              <a:rPr lang="en-US" sz="3600" b="1" dirty="0" smtClean="0"/>
              <a:t>Need we say—how richly they ought to be prized, as conforming us to the image of</a:t>
            </a:r>
          </a:p>
          <a:p>
            <a:r>
              <a:rPr lang="en-US" sz="3600" b="1" dirty="0"/>
              <a:t>o</a:t>
            </a:r>
            <a:r>
              <a:rPr lang="en-US" sz="3600" b="1" dirty="0" smtClean="0"/>
              <a:t>ur suffering Lord (I Pet. 4:13); </a:t>
            </a:r>
          </a:p>
          <a:p>
            <a:endParaRPr lang="en-US" sz="3600" dirty="0">
              <a:solidFill>
                <a:schemeClr val="bg1"/>
              </a:solidFill>
            </a:endParaRPr>
          </a:p>
          <a:p>
            <a:r>
              <a:rPr lang="en-US" sz="3600" dirty="0" smtClean="0">
                <a:solidFill>
                  <a:schemeClr val="bg1"/>
                </a:solidFill>
              </a:rPr>
              <a:t> </a:t>
            </a:r>
            <a:endParaRPr lang="en-US" sz="3600" dirty="0">
              <a:solidFill>
                <a:schemeClr val="bg1"/>
              </a:solidFill>
            </a:endParaRPr>
          </a:p>
        </p:txBody>
      </p:sp>
    </p:spTree>
    <p:extLst>
      <p:ext uri="{BB962C8B-B14F-4D97-AF65-F5344CB8AC3E}">
        <p14:creationId xmlns:p14="http://schemas.microsoft.com/office/powerpoint/2010/main" val="159124486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Related imag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2286000"/>
            <a:ext cx="20345400" cy="1143839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33400" y="-228600"/>
            <a:ext cx="8382000" cy="3416320"/>
          </a:xfrm>
          <a:prstGeom prst="rect">
            <a:avLst/>
          </a:prstGeom>
          <a:noFill/>
        </p:spPr>
        <p:txBody>
          <a:bodyPr wrap="square" rtlCol="0">
            <a:spAutoFit/>
          </a:bodyPr>
          <a:lstStyle/>
          <a:p>
            <a:endParaRPr lang="en-US" sz="3600" dirty="0">
              <a:solidFill>
                <a:schemeClr val="bg1"/>
              </a:solidFill>
            </a:endParaRPr>
          </a:p>
          <a:p>
            <a:r>
              <a:rPr lang="en-US" sz="3600" b="1" dirty="0" smtClean="0"/>
              <a:t>how clearly we shall one day read in them our Father’s commission, as messengers of love; </a:t>
            </a:r>
          </a:p>
          <a:p>
            <a:endParaRPr lang="en-US" sz="3600" dirty="0">
              <a:solidFill>
                <a:schemeClr val="bg1"/>
              </a:solidFill>
            </a:endParaRPr>
          </a:p>
          <a:p>
            <a:r>
              <a:rPr lang="en-US" sz="3600" dirty="0" smtClean="0">
                <a:solidFill>
                  <a:schemeClr val="bg1"/>
                </a:solidFill>
              </a:rPr>
              <a:t> </a:t>
            </a:r>
            <a:endParaRPr lang="en-US" sz="3600" dirty="0">
              <a:solidFill>
                <a:schemeClr val="bg1"/>
              </a:solidFill>
            </a:endParaRPr>
          </a:p>
        </p:txBody>
      </p:sp>
    </p:spTree>
    <p:extLst>
      <p:ext uri="{BB962C8B-B14F-4D97-AF65-F5344CB8AC3E}">
        <p14:creationId xmlns:p14="http://schemas.microsoft.com/office/powerpoint/2010/main" val="192802945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Related imag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2286000"/>
            <a:ext cx="20345400" cy="1143839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33400" y="-228600"/>
            <a:ext cx="8382000" cy="3416320"/>
          </a:xfrm>
          <a:prstGeom prst="rect">
            <a:avLst/>
          </a:prstGeom>
          <a:noFill/>
        </p:spPr>
        <p:txBody>
          <a:bodyPr wrap="square" rtlCol="0">
            <a:spAutoFit/>
          </a:bodyPr>
          <a:lstStyle/>
          <a:p>
            <a:endParaRPr lang="en-US" sz="3600" dirty="0" smtClean="0">
              <a:solidFill>
                <a:schemeClr val="bg1"/>
              </a:solidFill>
            </a:endParaRPr>
          </a:p>
          <a:p>
            <a:r>
              <a:rPr lang="en-US" sz="3600" b="1" dirty="0" smtClean="0"/>
              <a:t>and how certainly </a:t>
            </a:r>
            <a:r>
              <a:rPr lang="en-US" sz="3600" b="1" i="1" dirty="0" smtClean="0"/>
              <a:t>the end of the Lord </a:t>
            </a:r>
            <a:r>
              <a:rPr lang="en-US" sz="3600" b="1" dirty="0" smtClean="0"/>
              <a:t>will be </a:t>
            </a:r>
            <a:r>
              <a:rPr lang="en-US" sz="3600" b="1" i="1" dirty="0" smtClean="0"/>
              <a:t>that the Lord is very pitiful and of tender mercy</a:t>
            </a:r>
            <a:r>
              <a:rPr lang="en-US" sz="3600" b="1" dirty="0" smtClean="0"/>
              <a:t>? (Jam. 5:11; Job 42:10-12).</a:t>
            </a:r>
          </a:p>
          <a:p>
            <a:endParaRPr lang="en-US" sz="3600" dirty="0">
              <a:solidFill>
                <a:schemeClr val="bg1"/>
              </a:solidFill>
            </a:endParaRPr>
          </a:p>
          <a:p>
            <a:r>
              <a:rPr lang="en-US" sz="3600" dirty="0" smtClean="0">
                <a:solidFill>
                  <a:schemeClr val="bg1"/>
                </a:solidFill>
              </a:rPr>
              <a:t> </a:t>
            </a:r>
            <a:endParaRPr lang="en-US" sz="3600" dirty="0">
              <a:solidFill>
                <a:schemeClr val="bg1"/>
              </a:solidFill>
            </a:endParaRPr>
          </a:p>
        </p:txBody>
      </p:sp>
    </p:spTree>
    <p:extLst>
      <p:ext uri="{BB962C8B-B14F-4D97-AF65-F5344CB8AC3E}">
        <p14:creationId xmlns:p14="http://schemas.microsoft.com/office/powerpoint/2010/main" val="192802945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Related imag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2286000"/>
            <a:ext cx="20345400" cy="1143839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33400" y="-228600"/>
            <a:ext cx="8382000" cy="4524315"/>
          </a:xfrm>
          <a:prstGeom prst="rect">
            <a:avLst/>
          </a:prstGeom>
          <a:noFill/>
        </p:spPr>
        <p:txBody>
          <a:bodyPr wrap="square" rtlCol="0">
            <a:spAutoFit/>
          </a:bodyPr>
          <a:lstStyle/>
          <a:p>
            <a:endParaRPr lang="en-US" sz="3600" dirty="0" smtClean="0">
              <a:solidFill>
                <a:schemeClr val="bg1"/>
              </a:solidFill>
            </a:endParaRPr>
          </a:p>
          <a:p>
            <a:r>
              <a:rPr lang="en-US" sz="3600" b="1" dirty="0" smtClean="0"/>
              <a:t>Perhaps affliction—at least </a:t>
            </a:r>
            <a:r>
              <a:rPr lang="en-US" sz="3600" b="1" i="1" dirty="0" smtClean="0"/>
              <a:t>very much affliction</a:t>
            </a:r>
            <a:r>
              <a:rPr lang="en-US" sz="3600" b="1" dirty="0" smtClean="0"/>
              <a:t>—may not be our present lot. Yet it is our duty and wisdom, as the good soldier in the time of truce, to burnish our armor for the fight. </a:t>
            </a:r>
          </a:p>
          <a:p>
            <a:endParaRPr lang="en-US" sz="3600" dirty="0">
              <a:solidFill>
                <a:schemeClr val="bg1"/>
              </a:solidFill>
            </a:endParaRPr>
          </a:p>
          <a:p>
            <a:r>
              <a:rPr lang="en-US" sz="3600" dirty="0" smtClean="0">
                <a:solidFill>
                  <a:schemeClr val="bg1"/>
                </a:solidFill>
              </a:rPr>
              <a:t> </a:t>
            </a:r>
            <a:endParaRPr lang="en-US" sz="3600" dirty="0">
              <a:solidFill>
                <a:schemeClr val="bg1"/>
              </a:solidFill>
            </a:endParaRPr>
          </a:p>
        </p:txBody>
      </p:sp>
    </p:spTree>
    <p:extLst>
      <p:ext uri="{BB962C8B-B14F-4D97-AF65-F5344CB8AC3E}">
        <p14:creationId xmlns:p14="http://schemas.microsoft.com/office/powerpoint/2010/main" val="192802945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Related imag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2286000"/>
            <a:ext cx="20345400" cy="1143839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33400" y="-228600"/>
            <a:ext cx="8382000" cy="5632311"/>
          </a:xfrm>
          <a:prstGeom prst="rect">
            <a:avLst/>
          </a:prstGeom>
          <a:noFill/>
        </p:spPr>
        <p:txBody>
          <a:bodyPr wrap="square" rtlCol="0">
            <a:spAutoFit/>
          </a:bodyPr>
          <a:lstStyle/>
          <a:p>
            <a:endParaRPr lang="en-US" sz="3600" dirty="0" smtClean="0">
              <a:solidFill>
                <a:schemeClr val="bg1"/>
              </a:solidFill>
            </a:endParaRPr>
          </a:p>
          <a:p>
            <a:r>
              <a:rPr lang="en-US" sz="3600" b="1" i="1" dirty="0" smtClean="0"/>
              <a:t>Because the wicked have no changes, therefore they fear not God </a:t>
            </a:r>
            <a:r>
              <a:rPr lang="en-US" sz="3600" b="1" dirty="0" smtClean="0"/>
              <a:t>(Ps. 55:19). The continual changes in Christian experience may well remind us of the necessity of </a:t>
            </a:r>
            <a:r>
              <a:rPr lang="en-US" sz="3600" b="1" i="1" dirty="0" smtClean="0"/>
              <a:t>walking humbly with God</a:t>
            </a:r>
            <a:r>
              <a:rPr lang="en-US" sz="3600" b="1" dirty="0" smtClean="0"/>
              <a:t> that we may not, by an unprepared spirit, lose the blessing of the sanctified cross. </a:t>
            </a:r>
            <a:endParaRPr lang="en-US" sz="3600" b="1" i="1" dirty="0" smtClean="0"/>
          </a:p>
          <a:p>
            <a:endParaRPr lang="en-US" sz="3600" dirty="0">
              <a:solidFill>
                <a:schemeClr val="bg1"/>
              </a:solidFill>
            </a:endParaRPr>
          </a:p>
          <a:p>
            <a:r>
              <a:rPr lang="en-US" sz="3600" dirty="0" smtClean="0">
                <a:solidFill>
                  <a:schemeClr val="bg1"/>
                </a:solidFill>
              </a:rPr>
              <a:t> </a:t>
            </a:r>
            <a:endParaRPr lang="en-US" sz="3600" dirty="0">
              <a:solidFill>
                <a:schemeClr val="bg1"/>
              </a:solidFill>
            </a:endParaRPr>
          </a:p>
        </p:txBody>
      </p:sp>
    </p:spTree>
    <p:extLst>
      <p:ext uri="{BB962C8B-B14F-4D97-AF65-F5344CB8AC3E}">
        <p14:creationId xmlns:p14="http://schemas.microsoft.com/office/powerpoint/2010/main" val="159124486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Related imag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2286000"/>
            <a:ext cx="20345400" cy="1143839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33400" y="-228600"/>
            <a:ext cx="8382000" cy="3970318"/>
          </a:xfrm>
          <a:prstGeom prst="rect">
            <a:avLst/>
          </a:prstGeom>
          <a:noFill/>
        </p:spPr>
        <p:txBody>
          <a:bodyPr wrap="square" rtlCol="0">
            <a:spAutoFit/>
          </a:bodyPr>
          <a:lstStyle/>
          <a:p>
            <a:endParaRPr lang="en-US" sz="3600" dirty="0" smtClean="0">
              <a:solidFill>
                <a:schemeClr val="bg1"/>
              </a:solidFill>
            </a:endParaRPr>
          </a:p>
          <a:p>
            <a:r>
              <a:rPr lang="en-US" sz="3600" b="1" dirty="0" smtClean="0"/>
              <a:t>How many of the Lord’s dear children may bear Ephraim’s name—</a:t>
            </a:r>
            <a:r>
              <a:rPr lang="en-US" sz="3600" b="1" i="1" dirty="0" smtClean="0"/>
              <a:t>For God hath caused me to be fruitful in the land of my affliction </a:t>
            </a:r>
            <a:r>
              <a:rPr lang="en-US" sz="3600" b="1" dirty="0" smtClean="0"/>
              <a:t>(Gen. 41:52)? </a:t>
            </a:r>
          </a:p>
          <a:p>
            <a:endParaRPr lang="en-US" sz="3600" dirty="0">
              <a:solidFill>
                <a:schemeClr val="bg1"/>
              </a:solidFill>
            </a:endParaRPr>
          </a:p>
          <a:p>
            <a:r>
              <a:rPr lang="en-US" sz="3600" dirty="0" smtClean="0">
                <a:solidFill>
                  <a:schemeClr val="bg1"/>
                </a:solidFill>
              </a:rPr>
              <a:t> </a:t>
            </a:r>
            <a:endParaRPr lang="en-US" sz="3600" dirty="0">
              <a:solidFill>
                <a:schemeClr val="bg1"/>
              </a:solidFill>
            </a:endParaRPr>
          </a:p>
        </p:txBody>
      </p:sp>
    </p:spTree>
    <p:extLst>
      <p:ext uri="{BB962C8B-B14F-4D97-AF65-F5344CB8AC3E}">
        <p14:creationId xmlns:p14="http://schemas.microsoft.com/office/powerpoint/2010/main" val="15912448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Related image">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 y="0"/>
            <a:ext cx="10063583" cy="5657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476270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Related imag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2286000"/>
            <a:ext cx="20345400" cy="1143839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33400" y="-228600"/>
            <a:ext cx="8382000" cy="3970318"/>
          </a:xfrm>
          <a:prstGeom prst="rect">
            <a:avLst/>
          </a:prstGeom>
          <a:noFill/>
        </p:spPr>
        <p:txBody>
          <a:bodyPr wrap="square" rtlCol="0">
            <a:spAutoFit/>
          </a:bodyPr>
          <a:lstStyle/>
          <a:p>
            <a:endParaRPr lang="en-US" sz="3600" dirty="0" smtClean="0">
              <a:solidFill>
                <a:schemeClr val="bg1"/>
              </a:solidFill>
            </a:endParaRPr>
          </a:p>
          <a:p>
            <a:r>
              <a:rPr lang="en-US" sz="3600" b="1" dirty="0" smtClean="0"/>
              <a:t>Sometimes they are so conscious of the present good, that they dread affliction</a:t>
            </a:r>
          </a:p>
          <a:p>
            <a:r>
              <a:rPr lang="en-US" sz="3600" b="1" u="sng" dirty="0" smtClean="0"/>
              <a:t>leaving</a:t>
            </a:r>
            <a:r>
              <a:rPr lang="en-US" sz="3600" b="1" dirty="0" smtClean="0"/>
              <a:t> them, more than the inexperienced professor dreads its </a:t>
            </a:r>
            <a:r>
              <a:rPr lang="en-US" sz="3600" b="1" u="sng" dirty="0" smtClean="0"/>
              <a:t>coming</a:t>
            </a:r>
            <a:r>
              <a:rPr lang="en-US" sz="3600" b="1" i="1" u="sng" dirty="0" smtClean="0"/>
              <a:t>. </a:t>
            </a:r>
            <a:endParaRPr lang="en-US" sz="3600" b="1" u="sng" dirty="0" smtClean="0"/>
          </a:p>
          <a:p>
            <a:endParaRPr lang="en-US" sz="3600" dirty="0">
              <a:solidFill>
                <a:schemeClr val="bg1"/>
              </a:solidFill>
            </a:endParaRPr>
          </a:p>
          <a:p>
            <a:r>
              <a:rPr lang="en-US" sz="3600" dirty="0" smtClean="0">
                <a:solidFill>
                  <a:schemeClr val="bg1"/>
                </a:solidFill>
              </a:rPr>
              <a:t> </a:t>
            </a:r>
            <a:endParaRPr lang="en-US" sz="3600" dirty="0">
              <a:solidFill>
                <a:schemeClr val="bg1"/>
              </a:solidFill>
            </a:endParaRPr>
          </a:p>
        </p:txBody>
      </p:sp>
    </p:spTree>
    <p:extLst>
      <p:ext uri="{BB962C8B-B14F-4D97-AF65-F5344CB8AC3E}">
        <p14:creationId xmlns:p14="http://schemas.microsoft.com/office/powerpoint/2010/main" val="159124486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Related imag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2286000"/>
            <a:ext cx="20345400" cy="1143839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33400" y="-228600"/>
            <a:ext cx="8382000" cy="5078313"/>
          </a:xfrm>
          <a:prstGeom prst="rect">
            <a:avLst/>
          </a:prstGeom>
          <a:noFill/>
        </p:spPr>
        <p:txBody>
          <a:bodyPr wrap="square" rtlCol="0">
            <a:spAutoFit/>
          </a:bodyPr>
          <a:lstStyle/>
          <a:p>
            <a:endParaRPr lang="en-US" sz="3600" dirty="0" smtClean="0">
              <a:solidFill>
                <a:schemeClr val="bg1"/>
              </a:solidFill>
            </a:endParaRPr>
          </a:p>
          <a:p>
            <a:r>
              <a:rPr lang="en-US" sz="3600" b="1" dirty="0" smtClean="0"/>
              <a:t>But great affliction is as hard to bear as great prosperity. Some whose Christian profession had drawn out the esteem of others, have shown by </a:t>
            </a:r>
            <a:r>
              <a:rPr lang="en-US" sz="3600" b="1" i="1" dirty="0" smtClean="0"/>
              <a:t>faintness in the day of adversity their strength to be small </a:t>
            </a:r>
            <a:r>
              <a:rPr lang="en-US" sz="3600" b="1" dirty="0" smtClean="0"/>
              <a:t>(Prov. 24:10), </a:t>
            </a:r>
          </a:p>
          <a:p>
            <a:endParaRPr lang="en-US" sz="3600" dirty="0">
              <a:solidFill>
                <a:schemeClr val="bg1"/>
              </a:solidFill>
            </a:endParaRPr>
          </a:p>
          <a:p>
            <a:r>
              <a:rPr lang="en-US" sz="3600" dirty="0" smtClean="0">
                <a:solidFill>
                  <a:schemeClr val="bg1"/>
                </a:solidFill>
              </a:rPr>
              <a:t> </a:t>
            </a:r>
            <a:endParaRPr lang="en-US" sz="3600" dirty="0">
              <a:solidFill>
                <a:schemeClr val="bg1"/>
              </a:solidFill>
            </a:endParaRPr>
          </a:p>
        </p:txBody>
      </p:sp>
    </p:spTree>
    <p:extLst>
      <p:ext uri="{BB962C8B-B14F-4D97-AF65-F5344CB8AC3E}">
        <p14:creationId xmlns:p14="http://schemas.microsoft.com/office/powerpoint/2010/main" val="230472479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Related imag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2286000"/>
            <a:ext cx="20345400" cy="1143839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33400" y="-228600"/>
            <a:ext cx="8382000" cy="5078313"/>
          </a:xfrm>
          <a:prstGeom prst="rect">
            <a:avLst/>
          </a:prstGeom>
          <a:noFill/>
        </p:spPr>
        <p:txBody>
          <a:bodyPr wrap="square" rtlCol="0">
            <a:spAutoFit/>
          </a:bodyPr>
          <a:lstStyle/>
          <a:p>
            <a:endParaRPr lang="en-US" sz="3600" dirty="0" smtClean="0">
              <a:solidFill>
                <a:schemeClr val="bg1"/>
              </a:solidFill>
            </a:endParaRPr>
          </a:p>
          <a:p>
            <a:r>
              <a:rPr lang="en-US" sz="3600" b="1" dirty="0" smtClean="0"/>
              <a:t>and themselves almost untaught in this school of discipline—shaken, confused, broken. Special need indeed have we under the smart of the rod, of </a:t>
            </a:r>
            <a:r>
              <a:rPr lang="en-US" sz="3600" b="1" i="1" dirty="0" smtClean="0"/>
              <a:t>reviving </a:t>
            </a:r>
            <a:r>
              <a:rPr lang="en-US" sz="3600" b="1" dirty="0" smtClean="0"/>
              <a:t>grace to preserve us from stout-heartedness or dejection. </a:t>
            </a:r>
          </a:p>
          <a:p>
            <a:endParaRPr lang="en-US" sz="3600" dirty="0">
              <a:solidFill>
                <a:schemeClr val="bg1"/>
              </a:solidFill>
            </a:endParaRPr>
          </a:p>
          <a:p>
            <a:r>
              <a:rPr lang="en-US" sz="3600" dirty="0" smtClean="0">
                <a:solidFill>
                  <a:schemeClr val="bg1"/>
                </a:solidFill>
              </a:rPr>
              <a:t> </a:t>
            </a:r>
            <a:endParaRPr lang="en-US" sz="3600" dirty="0">
              <a:solidFill>
                <a:schemeClr val="bg1"/>
              </a:solidFill>
            </a:endParaRPr>
          </a:p>
        </p:txBody>
      </p:sp>
    </p:spTree>
    <p:extLst>
      <p:ext uri="{BB962C8B-B14F-4D97-AF65-F5344CB8AC3E}">
        <p14:creationId xmlns:p14="http://schemas.microsoft.com/office/powerpoint/2010/main" val="18298180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Related imag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2286000"/>
            <a:ext cx="20345400" cy="1143839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33400" y="-228600"/>
            <a:ext cx="8382000" cy="4524315"/>
          </a:xfrm>
          <a:prstGeom prst="rect">
            <a:avLst/>
          </a:prstGeom>
          <a:noFill/>
        </p:spPr>
        <p:txBody>
          <a:bodyPr wrap="square" rtlCol="0">
            <a:spAutoFit/>
          </a:bodyPr>
          <a:lstStyle/>
          <a:p>
            <a:endParaRPr lang="en-US" sz="3600" dirty="0" smtClean="0">
              <a:solidFill>
                <a:schemeClr val="bg1"/>
              </a:solidFill>
            </a:endParaRPr>
          </a:p>
          <a:p>
            <a:r>
              <a:rPr lang="en-US" sz="3600" b="1" dirty="0" smtClean="0"/>
              <a:t>We think we could bear the stroke, did we know it to be paternal, not judicial. Have we, then, </a:t>
            </a:r>
            <a:r>
              <a:rPr lang="en-US" sz="3600" b="1" i="1" dirty="0" smtClean="0"/>
              <a:t>forgotten the exhortation which </a:t>
            </a:r>
            <a:r>
              <a:rPr lang="en-US" sz="3600" b="1" i="1" dirty="0" err="1" smtClean="0"/>
              <a:t>speaketh</a:t>
            </a:r>
            <a:r>
              <a:rPr lang="en-US" sz="3600" b="1" i="1" dirty="0" smtClean="0"/>
              <a:t> unto us as unto children? </a:t>
            </a:r>
            <a:r>
              <a:rPr lang="en-US" sz="3600" b="1" dirty="0" smtClean="0"/>
              <a:t>Do </a:t>
            </a:r>
            <a:r>
              <a:rPr lang="en-US" sz="3600" b="1" i="1" dirty="0" smtClean="0"/>
              <a:t>we despise the chastening of the Lord? </a:t>
            </a:r>
            <a:endParaRPr lang="en-US" sz="3600" b="1" dirty="0" smtClean="0"/>
          </a:p>
          <a:p>
            <a:endParaRPr lang="en-US" sz="3600" dirty="0">
              <a:solidFill>
                <a:schemeClr val="bg1"/>
              </a:solidFill>
            </a:endParaRPr>
          </a:p>
          <a:p>
            <a:r>
              <a:rPr lang="en-US" sz="3600" dirty="0" smtClean="0">
                <a:solidFill>
                  <a:schemeClr val="bg1"/>
                </a:solidFill>
              </a:rPr>
              <a:t> </a:t>
            </a:r>
            <a:endParaRPr lang="en-US" sz="3600" dirty="0">
              <a:solidFill>
                <a:schemeClr val="bg1"/>
              </a:solidFill>
            </a:endParaRPr>
          </a:p>
        </p:txBody>
      </p:sp>
    </p:spTree>
    <p:extLst>
      <p:ext uri="{BB962C8B-B14F-4D97-AF65-F5344CB8AC3E}">
        <p14:creationId xmlns:p14="http://schemas.microsoft.com/office/powerpoint/2010/main" val="18298180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Related imag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2286000"/>
            <a:ext cx="20345400" cy="1143839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33400" y="-228600"/>
            <a:ext cx="8382000" cy="2862322"/>
          </a:xfrm>
          <a:prstGeom prst="rect">
            <a:avLst/>
          </a:prstGeom>
          <a:noFill/>
        </p:spPr>
        <p:txBody>
          <a:bodyPr wrap="square" rtlCol="0">
            <a:spAutoFit/>
          </a:bodyPr>
          <a:lstStyle/>
          <a:p>
            <a:endParaRPr lang="en-US" sz="3600" dirty="0" smtClean="0">
              <a:solidFill>
                <a:schemeClr val="bg1"/>
              </a:solidFill>
            </a:endParaRPr>
          </a:p>
          <a:p>
            <a:r>
              <a:rPr lang="en-US" sz="3600" b="1" i="1" dirty="0" smtClean="0"/>
              <a:t>Revive me, Lord</a:t>
            </a:r>
            <a:r>
              <a:rPr lang="en-US" sz="3600" b="1" dirty="0" smtClean="0"/>
              <a:t>, that I may be preserved in a humble, wakeful, listening posture to hear and improve the message of thy blessing of the sanctified cross. </a:t>
            </a:r>
            <a:endParaRPr lang="en-US" sz="3600" i="1" dirty="0">
              <a:solidFill>
                <a:schemeClr val="bg1"/>
              </a:solidFill>
            </a:endParaRPr>
          </a:p>
        </p:txBody>
      </p:sp>
    </p:spTree>
    <p:extLst>
      <p:ext uri="{BB962C8B-B14F-4D97-AF65-F5344CB8AC3E}">
        <p14:creationId xmlns:p14="http://schemas.microsoft.com/office/powerpoint/2010/main" val="18298180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Related imag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2286000"/>
            <a:ext cx="20345400" cy="1143839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33400" y="-228600"/>
            <a:ext cx="8382000" cy="3416320"/>
          </a:xfrm>
          <a:prstGeom prst="rect">
            <a:avLst/>
          </a:prstGeom>
          <a:noFill/>
        </p:spPr>
        <p:txBody>
          <a:bodyPr wrap="square" rtlCol="0">
            <a:spAutoFit/>
          </a:bodyPr>
          <a:lstStyle/>
          <a:p>
            <a:endParaRPr lang="en-US" sz="3600" dirty="0" smtClean="0">
              <a:solidFill>
                <a:schemeClr val="bg1"/>
              </a:solidFill>
            </a:endParaRPr>
          </a:p>
          <a:p>
            <a:r>
              <a:rPr lang="en-US" sz="3600" b="1" i="1" dirty="0" smtClean="0"/>
              <a:t>Revive me, O Lord</a:t>
            </a:r>
            <a:r>
              <a:rPr lang="en-US" sz="3600" b="1" dirty="0" smtClean="0"/>
              <a:t>, that I sink not under the blow of thy hand. Thus will this Divine influence save us from the horrible sin of being offended with God in our fretting spirit. </a:t>
            </a:r>
            <a:endParaRPr lang="en-US" sz="3600" i="1" dirty="0">
              <a:solidFill>
                <a:schemeClr val="bg1"/>
              </a:solidFill>
            </a:endParaRPr>
          </a:p>
        </p:txBody>
      </p:sp>
    </p:spTree>
    <p:extLst>
      <p:ext uri="{BB962C8B-B14F-4D97-AF65-F5344CB8AC3E}">
        <p14:creationId xmlns:p14="http://schemas.microsoft.com/office/powerpoint/2010/main" val="225764842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Related imag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2286000"/>
            <a:ext cx="20345400" cy="1143839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33400" y="-228600"/>
            <a:ext cx="8382000" cy="3416320"/>
          </a:xfrm>
          <a:prstGeom prst="rect">
            <a:avLst/>
          </a:prstGeom>
          <a:noFill/>
        </p:spPr>
        <p:txBody>
          <a:bodyPr wrap="square" rtlCol="0">
            <a:spAutoFit/>
          </a:bodyPr>
          <a:lstStyle/>
          <a:p>
            <a:endParaRPr lang="en-US" sz="3600" dirty="0" smtClean="0">
              <a:solidFill>
                <a:schemeClr val="bg1"/>
              </a:solidFill>
            </a:endParaRPr>
          </a:p>
          <a:p>
            <a:r>
              <a:rPr lang="en-US" sz="3600" b="1" dirty="0" smtClean="0"/>
              <a:t>We shall receive his chastisement with humility without </a:t>
            </a:r>
            <a:r>
              <a:rPr lang="en-US" sz="3600" b="1" dirty="0" err="1" smtClean="0"/>
              <a:t>dispondency</a:t>
            </a:r>
            <a:r>
              <a:rPr lang="en-US" sz="3600" b="1" dirty="0" smtClean="0"/>
              <a:t>, and with reverence without distrust: hearkening to the voice that speaks, while we tremble under the rod which strikes;  </a:t>
            </a:r>
            <a:endParaRPr lang="en-US" sz="3600" i="1" dirty="0">
              <a:solidFill>
                <a:schemeClr val="bg1"/>
              </a:solidFill>
            </a:endParaRPr>
          </a:p>
        </p:txBody>
      </p:sp>
    </p:spTree>
    <p:extLst>
      <p:ext uri="{BB962C8B-B14F-4D97-AF65-F5344CB8AC3E}">
        <p14:creationId xmlns:p14="http://schemas.microsoft.com/office/powerpoint/2010/main" val="256004981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Related imag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2286000"/>
            <a:ext cx="20345400" cy="1143839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33400" y="-228600"/>
            <a:ext cx="8382000" cy="2862322"/>
          </a:xfrm>
          <a:prstGeom prst="rect">
            <a:avLst/>
          </a:prstGeom>
          <a:noFill/>
        </p:spPr>
        <p:txBody>
          <a:bodyPr wrap="square" rtlCol="0">
            <a:spAutoFit/>
          </a:bodyPr>
          <a:lstStyle/>
          <a:p>
            <a:endParaRPr lang="en-US" sz="3600" dirty="0">
              <a:solidFill>
                <a:schemeClr val="bg1"/>
              </a:solidFill>
            </a:endParaRPr>
          </a:p>
          <a:p>
            <a:r>
              <a:rPr lang="en-US" sz="3600" b="1" dirty="0" smtClean="0"/>
              <a:t>yet so mingling fear with confidence, that we may at the same moment adore the hand which we feel, and rest in mercy that is promised (Mic. 7:8-9). </a:t>
            </a:r>
            <a:endParaRPr lang="en-US" sz="3600" i="1" dirty="0">
              <a:solidFill>
                <a:schemeClr val="bg1"/>
              </a:solidFill>
            </a:endParaRPr>
          </a:p>
        </p:txBody>
      </p:sp>
    </p:spTree>
    <p:extLst>
      <p:ext uri="{BB962C8B-B14F-4D97-AF65-F5344CB8AC3E}">
        <p14:creationId xmlns:p14="http://schemas.microsoft.com/office/powerpoint/2010/main" val="160056562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438150"/>
            <a:ext cx="7924800" cy="2062103"/>
          </a:xfrm>
          <a:prstGeom prst="rect">
            <a:avLst/>
          </a:prstGeom>
          <a:noFill/>
        </p:spPr>
        <p:txBody>
          <a:bodyPr wrap="square" rtlCol="0">
            <a:spAutoFit/>
          </a:bodyPr>
          <a:lstStyle/>
          <a:p>
            <a:r>
              <a:rPr lang="en-US" sz="3200" b="1" dirty="0" smtClean="0"/>
              <a:t>Do not rejoice over me, O my enemy. </a:t>
            </a:r>
          </a:p>
          <a:p>
            <a:r>
              <a:rPr lang="en-US" sz="3200" b="1" dirty="0" smtClean="0"/>
              <a:t>Thou I fall I will rise; </a:t>
            </a:r>
          </a:p>
          <a:p>
            <a:r>
              <a:rPr lang="en-US" sz="3200" b="1" dirty="0" smtClean="0"/>
              <a:t>Though I dwell in darkness, the Lord is light for me.</a:t>
            </a:r>
          </a:p>
        </p:txBody>
      </p:sp>
    </p:spTree>
    <p:extLst>
      <p:ext uri="{BB962C8B-B14F-4D97-AF65-F5344CB8AC3E}">
        <p14:creationId xmlns:p14="http://schemas.microsoft.com/office/powerpoint/2010/main" val="267832038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438150"/>
            <a:ext cx="7924800" cy="2554545"/>
          </a:xfrm>
          <a:prstGeom prst="rect">
            <a:avLst/>
          </a:prstGeom>
          <a:noFill/>
        </p:spPr>
        <p:txBody>
          <a:bodyPr wrap="square" rtlCol="0">
            <a:spAutoFit/>
          </a:bodyPr>
          <a:lstStyle/>
          <a:p>
            <a:r>
              <a:rPr lang="en-US" sz="3200" b="1" dirty="0" smtClean="0"/>
              <a:t>I will bear the indignation of the LORD </a:t>
            </a:r>
          </a:p>
          <a:p>
            <a:r>
              <a:rPr lang="en-US" sz="3200" b="1" dirty="0"/>
              <a:t>b</a:t>
            </a:r>
            <a:r>
              <a:rPr lang="en-US" sz="3200" b="1" dirty="0" smtClean="0"/>
              <a:t>ecause I have sinned against Him, until He pleads my case and executes justice for me. </a:t>
            </a:r>
          </a:p>
          <a:p>
            <a:r>
              <a:rPr lang="en-US" sz="3200" b="1" dirty="0" smtClean="0"/>
              <a:t>He will bring me out to the light, and I will see His righteousness.</a:t>
            </a:r>
            <a:endParaRPr lang="en-US" sz="3200" b="1" dirty="0"/>
          </a:p>
        </p:txBody>
      </p:sp>
    </p:spTree>
    <p:extLst>
      <p:ext uri="{BB962C8B-B14F-4D97-AF65-F5344CB8AC3E}">
        <p14:creationId xmlns:p14="http://schemas.microsoft.com/office/powerpoint/2010/main" val="37199063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Related image">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352016" cy="52578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Related image">
            <a:hlinkClick r:id="rId2"/>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7200" y="-2286000"/>
            <a:ext cx="20345400" cy="114383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138921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Related imag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2286000"/>
            <a:ext cx="20345400" cy="1143839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33400" y="-228600"/>
            <a:ext cx="8382000" cy="4524315"/>
          </a:xfrm>
          <a:prstGeom prst="rect">
            <a:avLst/>
          </a:prstGeom>
          <a:noFill/>
        </p:spPr>
        <p:txBody>
          <a:bodyPr wrap="square" rtlCol="0">
            <a:spAutoFit/>
          </a:bodyPr>
          <a:lstStyle/>
          <a:p>
            <a:endParaRPr lang="en-US" sz="3600" dirty="0" smtClean="0">
              <a:solidFill>
                <a:schemeClr val="bg1"/>
              </a:solidFill>
            </a:endParaRPr>
          </a:p>
          <a:p>
            <a:r>
              <a:rPr lang="en-US" sz="3600" b="1" dirty="0" smtClean="0"/>
              <a:t>Our best support in the depths of affliction is prayer for </a:t>
            </a:r>
            <a:r>
              <a:rPr lang="en-US" sz="3600" b="1" i="1" dirty="0" smtClean="0"/>
              <a:t>reviving according to Your word. </a:t>
            </a:r>
            <a:r>
              <a:rPr lang="en-US" sz="3600" b="1" dirty="0" smtClean="0"/>
              <a:t>And which of the exercised children of God has ever found one jot or one tittle of it to fail? </a:t>
            </a:r>
          </a:p>
          <a:p>
            <a:endParaRPr lang="en-US" sz="3600" dirty="0">
              <a:solidFill>
                <a:schemeClr val="bg1"/>
              </a:solidFill>
            </a:endParaRPr>
          </a:p>
          <a:p>
            <a:r>
              <a:rPr lang="en-US" sz="3600" dirty="0" smtClean="0">
                <a:solidFill>
                  <a:schemeClr val="bg1"/>
                </a:solidFill>
              </a:rPr>
              <a:t> </a:t>
            </a:r>
            <a:endParaRPr lang="en-US" sz="3600" dirty="0">
              <a:solidFill>
                <a:schemeClr val="bg1"/>
              </a:solidFill>
            </a:endParaRPr>
          </a:p>
        </p:txBody>
      </p:sp>
    </p:spTree>
    <p:extLst>
      <p:ext uri="{BB962C8B-B14F-4D97-AF65-F5344CB8AC3E}">
        <p14:creationId xmlns:p14="http://schemas.microsoft.com/office/powerpoint/2010/main" val="18298180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Related imag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2286000"/>
            <a:ext cx="20345400" cy="1143839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33400" y="-228600"/>
            <a:ext cx="8382000" cy="3416320"/>
          </a:xfrm>
          <a:prstGeom prst="rect">
            <a:avLst/>
          </a:prstGeom>
          <a:noFill/>
        </p:spPr>
        <p:txBody>
          <a:bodyPr wrap="square" rtlCol="0">
            <a:spAutoFit/>
          </a:bodyPr>
          <a:lstStyle/>
          <a:p>
            <a:endParaRPr lang="en-US" sz="3600" dirty="0" smtClean="0">
              <a:solidFill>
                <a:schemeClr val="bg1"/>
              </a:solidFill>
            </a:endParaRPr>
          </a:p>
          <a:p>
            <a:r>
              <a:rPr lang="en-US" sz="3600" i="1" dirty="0" smtClean="0"/>
              <a:t>Tribulation brings about perseverance; and perseverance, proven character; and proven character, hope; and hope does not disappoint </a:t>
            </a:r>
            <a:r>
              <a:rPr lang="en-US" sz="3600" dirty="0" smtClean="0"/>
              <a:t>(Rom. 5:3b-5a).</a:t>
            </a:r>
            <a:endParaRPr lang="en-US" sz="3600" i="1" dirty="0"/>
          </a:p>
          <a:p>
            <a:r>
              <a:rPr lang="en-US" sz="3600" dirty="0" smtClean="0">
                <a:solidFill>
                  <a:schemeClr val="bg1"/>
                </a:solidFill>
              </a:rPr>
              <a:t> </a:t>
            </a:r>
            <a:endParaRPr lang="en-US" sz="3600" dirty="0">
              <a:solidFill>
                <a:schemeClr val="bg1"/>
              </a:solidFill>
            </a:endParaRPr>
          </a:p>
        </p:txBody>
      </p:sp>
    </p:spTree>
    <p:extLst>
      <p:ext uri="{BB962C8B-B14F-4D97-AF65-F5344CB8AC3E}">
        <p14:creationId xmlns:p14="http://schemas.microsoft.com/office/powerpoint/2010/main" val="230472479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Related imag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2286000"/>
            <a:ext cx="20345400" cy="1143839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33400" y="-228600"/>
            <a:ext cx="8382000" cy="5078313"/>
          </a:xfrm>
          <a:prstGeom prst="rect">
            <a:avLst/>
          </a:prstGeom>
          <a:noFill/>
        </p:spPr>
        <p:txBody>
          <a:bodyPr wrap="square" rtlCol="0">
            <a:spAutoFit/>
          </a:bodyPr>
          <a:lstStyle/>
          <a:p>
            <a:endParaRPr lang="en-US" sz="3600" dirty="0" smtClean="0">
              <a:solidFill>
                <a:schemeClr val="bg1"/>
              </a:solidFill>
            </a:endParaRPr>
          </a:p>
          <a:p>
            <a:r>
              <a:rPr lang="en-US" sz="3600" b="1" dirty="0" smtClean="0"/>
              <a:t>All this is the abundant answer to prayer. </a:t>
            </a:r>
          </a:p>
          <a:p>
            <a:r>
              <a:rPr lang="en-US" sz="3600" b="1" dirty="0" smtClean="0"/>
              <a:t>Nothing will bear looking back to with comfort, like those trials, which though painful to the flesh, have tended to break our spirit, mold our will, and strengthen the simplicity of our walk with God. </a:t>
            </a:r>
          </a:p>
          <a:p>
            <a:endParaRPr lang="en-US" sz="3600" dirty="0">
              <a:solidFill>
                <a:schemeClr val="bg1"/>
              </a:solidFill>
            </a:endParaRPr>
          </a:p>
          <a:p>
            <a:r>
              <a:rPr lang="en-US" sz="3600" dirty="0" smtClean="0">
                <a:solidFill>
                  <a:schemeClr val="bg1"/>
                </a:solidFill>
              </a:rPr>
              <a:t> </a:t>
            </a:r>
            <a:endParaRPr lang="en-US" sz="3600" dirty="0">
              <a:solidFill>
                <a:schemeClr val="bg1"/>
              </a:solidFill>
            </a:endParaRPr>
          </a:p>
        </p:txBody>
      </p:sp>
    </p:spTree>
    <p:extLst>
      <p:ext uri="{BB962C8B-B14F-4D97-AF65-F5344CB8AC3E}">
        <p14:creationId xmlns:p14="http://schemas.microsoft.com/office/powerpoint/2010/main" val="23047247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s://3r98nw2w9uto3s66qn2k1ho2-wpengine.netdna-ssl.com/wp-content/uploads/sites/2/2013/06/Psalm_119_Bridge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1823" y="231577"/>
            <a:ext cx="4005900" cy="451187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029200" y="571501"/>
            <a:ext cx="3276600" cy="800219"/>
          </a:xfrm>
          <a:prstGeom prst="rect">
            <a:avLst/>
          </a:prstGeom>
          <a:noFill/>
        </p:spPr>
        <p:txBody>
          <a:bodyPr wrap="square" rtlCol="0">
            <a:spAutoFit/>
          </a:bodyPr>
          <a:lstStyle/>
          <a:p>
            <a:endParaRPr lang="en-US" sz="2800" i="1" dirty="0" smtClean="0"/>
          </a:p>
          <a:p>
            <a:endParaRPr lang="en-US" dirty="0"/>
          </a:p>
        </p:txBody>
      </p:sp>
    </p:spTree>
    <p:extLst>
      <p:ext uri="{BB962C8B-B14F-4D97-AF65-F5344CB8AC3E}">
        <p14:creationId xmlns:p14="http://schemas.microsoft.com/office/powerpoint/2010/main" val="35704685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s://3r98nw2w9uto3s66qn2k1ho2-wpengine.netdna-ssl.com/wp-content/uploads/sites/2/2013/06/Psalm_119_Bridge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1823" y="231577"/>
            <a:ext cx="4005900" cy="451187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029200" y="571500"/>
            <a:ext cx="3276600" cy="4093428"/>
          </a:xfrm>
          <a:prstGeom prst="rect">
            <a:avLst/>
          </a:prstGeom>
          <a:noFill/>
        </p:spPr>
        <p:txBody>
          <a:bodyPr wrap="square" rtlCol="0">
            <a:spAutoFit/>
          </a:bodyPr>
          <a:lstStyle/>
          <a:p>
            <a:r>
              <a:rPr lang="en-US" sz="3200" i="1" dirty="0" smtClean="0"/>
              <a:t>I am exceedingly afflicted:  Revive me, O LORD, according to Your word. </a:t>
            </a:r>
          </a:p>
          <a:p>
            <a:endParaRPr lang="en-US" i="1" dirty="0" smtClean="0"/>
          </a:p>
          <a:p>
            <a:r>
              <a:rPr lang="en-US" i="1" dirty="0" smtClean="0"/>
              <a:t>						</a:t>
            </a:r>
            <a:r>
              <a:rPr lang="en-US" sz="2800" dirty="0" smtClean="0"/>
              <a:t>Psalm 119:107</a:t>
            </a:r>
            <a:endParaRPr lang="en-US" sz="2800" i="1" dirty="0" smtClean="0"/>
          </a:p>
          <a:p>
            <a:endParaRPr lang="en-US" dirty="0"/>
          </a:p>
        </p:txBody>
      </p:sp>
    </p:spTree>
    <p:extLst>
      <p:ext uri="{BB962C8B-B14F-4D97-AF65-F5344CB8AC3E}">
        <p14:creationId xmlns:p14="http://schemas.microsoft.com/office/powerpoint/2010/main" val="19897345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Related imag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2286000"/>
            <a:ext cx="20345400" cy="1143839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33400" y="-228600"/>
            <a:ext cx="12573000" cy="5078313"/>
          </a:xfrm>
          <a:prstGeom prst="rect">
            <a:avLst/>
          </a:prstGeom>
          <a:noFill/>
        </p:spPr>
        <p:txBody>
          <a:bodyPr wrap="square" rtlCol="0">
            <a:spAutoFit/>
          </a:bodyPr>
          <a:lstStyle/>
          <a:p>
            <a:endParaRPr lang="en-US" sz="3600" dirty="0" smtClean="0">
              <a:solidFill>
                <a:schemeClr val="bg1"/>
              </a:solidFill>
            </a:endParaRPr>
          </a:p>
          <a:p>
            <a:r>
              <a:rPr lang="en-US" sz="3600" b="1" dirty="0" smtClean="0"/>
              <a:t>It would seem that this holy saint’s </a:t>
            </a:r>
          </a:p>
          <a:p>
            <a:r>
              <a:rPr lang="en-US" sz="3600" b="1" dirty="0"/>
              <a:t>c</a:t>
            </a:r>
            <a:r>
              <a:rPr lang="en-US" sz="3600" b="1" dirty="0" smtClean="0"/>
              <a:t>ovenanting season was a time of deep</a:t>
            </a:r>
          </a:p>
          <a:p>
            <a:r>
              <a:rPr lang="en-US" sz="3600" b="1" dirty="0"/>
              <a:t>a</a:t>
            </a:r>
            <a:r>
              <a:rPr lang="en-US" sz="3600" b="1" dirty="0" smtClean="0"/>
              <a:t>ffliction: while his determined resolution</a:t>
            </a:r>
          </a:p>
          <a:p>
            <a:r>
              <a:rPr lang="en-US" sz="3600" b="1" dirty="0"/>
              <a:t>t</a:t>
            </a:r>
            <a:r>
              <a:rPr lang="en-US" sz="3600" b="1" dirty="0" smtClean="0"/>
              <a:t>o keep God’s word of obedience gave</a:t>
            </a:r>
          </a:p>
          <a:p>
            <a:r>
              <a:rPr lang="en-US" sz="3600" b="1" dirty="0"/>
              <a:t>b</a:t>
            </a:r>
            <a:r>
              <a:rPr lang="en-US" sz="3600" b="1" dirty="0" smtClean="0"/>
              <a:t>oldness to his pleading that God would </a:t>
            </a:r>
          </a:p>
          <a:p>
            <a:r>
              <a:rPr lang="en-US" sz="3600" b="1" dirty="0" smtClean="0"/>
              <a:t>perform his word of promise.</a:t>
            </a:r>
          </a:p>
          <a:p>
            <a:endParaRPr lang="en-US" sz="3600" dirty="0">
              <a:solidFill>
                <a:schemeClr val="bg1"/>
              </a:solidFill>
            </a:endParaRPr>
          </a:p>
          <a:p>
            <a:r>
              <a:rPr lang="en-US" sz="3600" dirty="0" smtClean="0">
                <a:solidFill>
                  <a:schemeClr val="bg1"/>
                </a:solidFill>
              </a:rPr>
              <a:t> </a:t>
            </a:r>
            <a:endParaRPr lang="en-US" sz="3600" dirty="0">
              <a:solidFill>
                <a:schemeClr val="bg1"/>
              </a:solidFill>
            </a:endParaRPr>
          </a:p>
        </p:txBody>
      </p:sp>
    </p:spTree>
    <p:extLst>
      <p:ext uri="{BB962C8B-B14F-4D97-AF65-F5344CB8AC3E}">
        <p14:creationId xmlns:p14="http://schemas.microsoft.com/office/powerpoint/2010/main" val="15351482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Related imag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2286000"/>
            <a:ext cx="20345400" cy="1143839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33400" y="-228600"/>
            <a:ext cx="12573000" cy="5632311"/>
          </a:xfrm>
          <a:prstGeom prst="rect">
            <a:avLst/>
          </a:prstGeom>
          <a:noFill/>
        </p:spPr>
        <p:txBody>
          <a:bodyPr wrap="square" rtlCol="0">
            <a:spAutoFit/>
          </a:bodyPr>
          <a:lstStyle/>
          <a:p>
            <a:endParaRPr lang="en-US" sz="3600" dirty="0" smtClean="0">
              <a:solidFill>
                <a:schemeClr val="bg1"/>
              </a:solidFill>
            </a:endParaRPr>
          </a:p>
          <a:p>
            <a:r>
              <a:rPr lang="en-US" sz="3600" b="1" dirty="0" smtClean="0"/>
              <a:t>And this is our high privilege, that we are</a:t>
            </a:r>
          </a:p>
          <a:p>
            <a:r>
              <a:rPr lang="en-US" sz="3600" b="1" dirty="0"/>
              <a:t>p</a:t>
            </a:r>
            <a:r>
              <a:rPr lang="en-US" sz="3600" b="1" dirty="0" smtClean="0"/>
              <a:t>ermitted to pour our troubles into the ear</a:t>
            </a:r>
          </a:p>
          <a:p>
            <a:r>
              <a:rPr lang="en-US" sz="3600" b="1" dirty="0"/>
              <a:t>o</a:t>
            </a:r>
            <a:r>
              <a:rPr lang="en-US" sz="3600" b="1" dirty="0" smtClean="0"/>
              <a:t>f One who is able perfectly to enter into</a:t>
            </a:r>
          </a:p>
          <a:p>
            <a:r>
              <a:rPr lang="en-US" sz="3600" b="1" dirty="0"/>
              <a:t>a</a:t>
            </a:r>
            <a:r>
              <a:rPr lang="en-US" sz="3600" b="1" dirty="0" smtClean="0"/>
              <a:t>nd to sympathize with us in them; </a:t>
            </a:r>
            <a:r>
              <a:rPr lang="en-US" sz="3600" b="1" i="1" dirty="0" smtClean="0"/>
              <a:t>who</a:t>
            </a:r>
          </a:p>
          <a:p>
            <a:r>
              <a:rPr lang="en-US" sz="3600" b="1" i="1" dirty="0" err="1"/>
              <a:t>k</a:t>
            </a:r>
            <a:r>
              <a:rPr lang="en-US" sz="3600" b="1" i="1" dirty="0" err="1" smtClean="0"/>
              <a:t>noweth</a:t>
            </a:r>
            <a:r>
              <a:rPr lang="en-US" sz="3600" b="1" i="1" dirty="0" smtClean="0"/>
              <a:t> our frame </a:t>
            </a:r>
            <a:r>
              <a:rPr lang="en-US" sz="3600" b="1" dirty="0" smtClean="0"/>
              <a:t>(Ps. 103:14), who hath</a:t>
            </a:r>
          </a:p>
          <a:p>
            <a:r>
              <a:rPr lang="en-US" sz="3600" b="1" dirty="0"/>
              <a:t>h</a:t>
            </a:r>
            <a:r>
              <a:rPr lang="en-US" sz="3600" b="1" dirty="0" smtClean="0"/>
              <a:t>imself laid the affliction upon us (Ps. </a:t>
            </a:r>
          </a:p>
          <a:p>
            <a:r>
              <a:rPr lang="en-US" sz="3600" b="1" dirty="0" smtClean="0"/>
              <a:t>39:9). . . </a:t>
            </a:r>
          </a:p>
          <a:p>
            <a:endParaRPr lang="en-US" sz="3600" dirty="0">
              <a:solidFill>
                <a:schemeClr val="bg1"/>
              </a:solidFill>
            </a:endParaRPr>
          </a:p>
          <a:p>
            <a:r>
              <a:rPr lang="en-US" sz="3600" dirty="0" smtClean="0">
                <a:solidFill>
                  <a:schemeClr val="bg1"/>
                </a:solidFill>
              </a:rPr>
              <a:t> </a:t>
            </a:r>
            <a:endParaRPr lang="en-US" sz="3600" dirty="0">
              <a:solidFill>
                <a:schemeClr val="bg1"/>
              </a:solidFill>
            </a:endParaRPr>
          </a:p>
        </p:txBody>
      </p:sp>
    </p:spTree>
    <p:extLst>
      <p:ext uri="{BB962C8B-B14F-4D97-AF65-F5344CB8AC3E}">
        <p14:creationId xmlns:p14="http://schemas.microsoft.com/office/powerpoint/2010/main" val="7100616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Related imag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2286000"/>
            <a:ext cx="20345400" cy="1143839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33400" y="-228600"/>
            <a:ext cx="12573000" cy="3416320"/>
          </a:xfrm>
          <a:prstGeom prst="rect">
            <a:avLst/>
          </a:prstGeom>
          <a:noFill/>
        </p:spPr>
        <p:txBody>
          <a:bodyPr wrap="square" rtlCol="0">
            <a:spAutoFit/>
          </a:bodyPr>
          <a:lstStyle/>
          <a:p>
            <a:endParaRPr lang="en-US" sz="3600" dirty="0" smtClean="0">
              <a:solidFill>
                <a:schemeClr val="bg1"/>
              </a:solidFill>
            </a:endParaRPr>
          </a:p>
          <a:p>
            <a:r>
              <a:rPr lang="en-US" sz="3600" b="1" dirty="0" smtClean="0"/>
              <a:t>There are none—not even those most dear</a:t>
            </a:r>
          </a:p>
          <a:p>
            <a:r>
              <a:rPr lang="en-US" sz="3600" b="1" dirty="0"/>
              <a:t>t</a:t>
            </a:r>
            <a:r>
              <a:rPr lang="en-US" sz="3600" b="1" dirty="0" smtClean="0"/>
              <a:t>o us—to whom we can </a:t>
            </a:r>
            <a:r>
              <a:rPr lang="en-US" sz="3600" b="1" dirty="0" err="1" smtClean="0"/>
              <a:t>unbosom</a:t>
            </a:r>
            <a:r>
              <a:rPr lang="en-US" sz="3600" b="1" dirty="0" smtClean="0"/>
              <a:t> ourselves</a:t>
            </a:r>
          </a:p>
          <a:p>
            <a:r>
              <a:rPr lang="en-US" sz="3600" b="1" dirty="0"/>
              <a:t>a</a:t>
            </a:r>
            <a:r>
              <a:rPr lang="en-US" sz="3600" b="1" dirty="0" smtClean="0"/>
              <a:t>s we do to our heavenly Friend. </a:t>
            </a:r>
          </a:p>
          <a:p>
            <a:endParaRPr lang="en-US" sz="3600" dirty="0">
              <a:solidFill>
                <a:schemeClr val="bg1"/>
              </a:solidFill>
            </a:endParaRPr>
          </a:p>
          <a:p>
            <a:r>
              <a:rPr lang="en-US" sz="3600" dirty="0" smtClean="0">
                <a:solidFill>
                  <a:schemeClr val="bg1"/>
                </a:solidFill>
              </a:rPr>
              <a:t> </a:t>
            </a:r>
            <a:endParaRPr lang="en-US" sz="3600" dirty="0">
              <a:solidFill>
                <a:schemeClr val="bg1"/>
              </a:solidFill>
            </a:endParaRPr>
          </a:p>
        </p:txBody>
      </p:sp>
    </p:spTree>
    <p:extLst>
      <p:ext uri="{BB962C8B-B14F-4D97-AF65-F5344CB8AC3E}">
        <p14:creationId xmlns:p14="http://schemas.microsoft.com/office/powerpoint/2010/main" val="134774715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154</TotalTime>
  <Words>1214</Words>
  <Application>Microsoft Office PowerPoint</Application>
  <PresentationFormat>On-screen Show (16:9)</PresentationFormat>
  <Paragraphs>168</Paragraphs>
  <Slides>42</Slides>
  <Notes>0</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Minnick</dc:creator>
  <cp:lastModifiedBy>Mark Minnick</cp:lastModifiedBy>
  <cp:revision>15</cp:revision>
  <dcterms:created xsi:type="dcterms:W3CDTF">2018-12-19T20:47:54Z</dcterms:created>
  <dcterms:modified xsi:type="dcterms:W3CDTF">2018-12-19T23:22:14Z</dcterms:modified>
</cp:coreProperties>
</file>