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15" r:id="rId2"/>
    <p:sldId id="314" r:id="rId3"/>
    <p:sldId id="316" r:id="rId4"/>
    <p:sldId id="317" r:id="rId5"/>
    <p:sldId id="318" r:id="rId6"/>
    <p:sldId id="282" r:id="rId7"/>
    <p:sldId id="283" r:id="rId8"/>
    <p:sldId id="284" r:id="rId9"/>
    <p:sldId id="285" r:id="rId10"/>
    <p:sldId id="286" r:id="rId11"/>
    <p:sldId id="287" r:id="rId12"/>
    <p:sldId id="319" r:id="rId13"/>
    <p:sldId id="320" r:id="rId14"/>
    <p:sldId id="321" r:id="rId15"/>
    <p:sldId id="288" r:id="rId16"/>
    <p:sldId id="281" r:id="rId17"/>
    <p:sldId id="312" r:id="rId18"/>
    <p:sldId id="322" r:id="rId19"/>
    <p:sldId id="290" r:id="rId20"/>
    <p:sldId id="323" r:id="rId21"/>
    <p:sldId id="324" r:id="rId22"/>
    <p:sldId id="325" r:id="rId23"/>
    <p:sldId id="291" r:id="rId24"/>
    <p:sldId id="292" r:id="rId25"/>
    <p:sldId id="326" r:id="rId26"/>
    <p:sldId id="293" r:id="rId27"/>
    <p:sldId id="300" r:id="rId28"/>
    <p:sldId id="327" r:id="rId29"/>
    <p:sldId id="301" r:id="rId30"/>
    <p:sldId id="307" r:id="rId31"/>
    <p:sldId id="331" r:id="rId32"/>
    <p:sldId id="328" r:id="rId33"/>
    <p:sldId id="308" r:id="rId34"/>
    <p:sldId id="333" r:id="rId35"/>
    <p:sldId id="329" r:id="rId36"/>
    <p:sldId id="309" r:id="rId37"/>
    <p:sldId id="332" r:id="rId38"/>
    <p:sldId id="310" r:id="rId39"/>
    <p:sldId id="334" r:id="rId40"/>
    <p:sldId id="335" r:id="rId41"/>
    <p:sldId id="336" r:id="rId42"/>
    <p:sldId id="313" r:id="rId43"/>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69" d="100"/>
          <a:sy n="69" d="100"/>
        </p:scale>
        <p:origin x="-874" y="-8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90CAC111-4B60-4F70-A3AD-7B0267A7AC0E}" type="datetimeFigureOut">
              <a:rPr lang="en-US" smtClean="0"/>
              <a:t>8/20/2015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5602A1D-D22C-4E6B-97DD-519946FBF541}" type="slidenum">
              <a:rPr lang="en-US" smtClean="0"/>
              <a:t>‹#›</a:t>
            </a:fld>
            <a:endParaRPr lang="en-US"/>
          </a:p>
        </p:txBody>
      </p:sp>
    </p:spTree>
    <p:extLst>
      <p:ext uri="{BB962C8B-B14F-4D97-AF65-F5344CB8AC3E}">
        <p14:creationId xmlns:p14="http://schemas.microsoft.com/office/powerpoint/2010/main" val="80393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3811186D-8714-4478-BB95-A053D4CBDEFE}" type="datetimeFigureOut">
              <a:rPr lang="en-US" smtClean="0"/>
              <a:t>8/20/2015</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6F47152A-D20B-4AC2-9044-0FD36DE1CC1B}" type="slidenum">
              <a:rPr lang="en-US" smtClean="0"/>
              <a:t>‹#›</a:t>
            </a:fld>
            <a:endParaRPr lang="en-US"/>
          </a:p>
        </p:txBody>
      </p:sp>
    </p:spTree>
    <p:extLst>
      <p:ext uri="{BB962C8B-B14F-4D97-AF65-F5344CB8AC3E}">
        <p14:creationId xmlns:p14="http://schemas.microsoft.com/office/powerpoint/2010/main" val="188320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325850-8EFD-425B-A6D7-CA74F735EE4C}" type="slidenum">
              <a:rPr lang="en-US" smtClean="0"/>
              <a:t>1</a:t>
            </a:fld>
            <a:endParaRPr lang="en-US"/>
          </a:p>
        </p:txBody>
      </p:sp>
    </p:spTree>
    <p:extLst>
      <p:ext uri="{BB962C8B-B14F-4D97-AF65-F5344CB8AC3E}">
        <p14:creationId xmlns:p14="http://schemas.microsoft.com/office/powerpoint/2010/main" val="93892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D12D4F-6ED9-4ABD-A561-64E8D678FCBD}"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89EDC-7130-4449-9321-3E402D55482D}" type="slidenum">
              <a:rPr lang="en-US" smtClean="0"/>
              <a:t>‹#›</a:t>
            </a:fld>
            <a:endParaRPr lang="en-US"/>
          </a:p>
        </p:txBody>
      </p:sp>
    </p:spTree>
    <p:extLst>
      <p:ext uri="{BB962C8B-B14F-4D97-AF65-F5344CB8AC3E}">
        <p14:creationId xmlns:p14="http://schemas.microsoft.com/office/powerpoint/2010/main" val="301262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12D4F-6ED9-4ABD-A561-64E8D678FCBD}"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89EDC-7130-4449-9321-3E402D55482D}" type="slidenum">
              <a:rPr lang="en-US" smtClean="0"/>
              <a:t>‹#›</a:t>
            </a:fld>
            <a:endParaRPr lang="en-US"/>
          </a:p>
        </p:txBody>
      </p:sp>
    </p:spTree>
    <p:extLst>
      <p:ext uri="{BB962C8B-B14F-4D97-AF65-F5344CB8AC3E}">
        <p14:creationId xmlns:p14="http://schemas.microsoft.com/office/powerpoint/2010/main" val="223199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12D4F-6ED9-4ABD-A561-64E8D678FCBD}"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89EDC-7130-4449-9321-3E402D55482D}" type="slidenum">
              <a:rPr lang="en-US" smtClean="0"/>
              <a:t>‹#›</a:t>
            </a:fld>
            <a:endParaRPr lang="en-US"/>
          </a:p>
        </p:txBody>
      </p:sp>
    </p:spTree>
    <p:extLst>
      <p:ext uri="{BB962C8B-B14F-4D97-AF65-F5344CB8AC3E}">
        <p14:creationId xmlns:p14="http://schemas.microsoft.com/office/powerpoint/2010/main" val="124389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12D4F-6ED9-4ABD-A561-64E8D678FCBD}"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89EDC-7130-4449-9321-3E402D55482D}" type="slidenum">
              <a:rPr lang="en-US" smtClean="0"/>
              <a:t>‹#›</a:t>
            </a:fld>
            <a:endParaRPr lang="en-US"/>
          </a:p>
        </p:txBody>
      </p:sp>
    </p:spTree>
    <p:extLst>
      <p:ext uri="{BB962C8B-B14F-4D97-AF65-F5344CB8AC3E}">
        <p14:creationId xmlns:p14="http://schemas.microsoft.com/office/powerpoint/2010/main" val="125892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12D4F-6ED9-4ABD-A561-64E8D678FCBD}"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89EDC-7130-4449-9321-3E402D55482D}" type="slidenum">
              <a:rPr lang="en-US" smtClean="0"/>
              <a:t>‹#›</a:t>
            </a:fld>
            <a:endParaRPr lang="en-US"/>
          </a:p>
        </p:txBody>
      </p:sp>
    </p:spTree>
    <p:extLst>
      <p:ext uri="{BB962C8B-B14F-4D97-AF65-F5344CB8AC3E}">
        <p14:creationId xmlns:p14="http://schemas.microsoft.com/office/powerpoint/2010/main" val="281057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12D4F-6ED9-4ABD-A561-64E8D678FCBD}"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89EDC-7130-4449-9321-3E402D55482D}" type="slidenum">
              <a:rPr lang="en-US" smtClean="0"/>
              <a:t>‹#›</a:t>
            </a:fld>
            <a:endParaRPr lang="en-US"/>
          </a:p>
        </p:txBody>
      </p:sp>
    </p:spTree>
    <p:extLst>
      <p:ext uri="{BB962C8B-B14F-4D97-AF65-F5344CB8AC3E}">
        <p14:creationId xmlns:p14="http://schemas.microsoft.com/office/powerpoint/2010/main" val="204328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D12D4F-6ED9-4ABD-A561-64E8D678FCBD}"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589EDC-7130-4449-9321-3E402D55482D}" type="slidenum">
              <a:rPr lang="en-US" smtClean="0"/>
              <a:t>‹#›</a:t>
            </a:fld>
            <a:endParaRPr lang="en-US"/>
          </a:p>
        </p:txBody>
      </p:sp>
    </p:spTree>
    <p:extLst>
      <p:ext uri="{BB962C8B-B14F-4D97-AF65-F5344CB8AC3E}">
        <p14:creationId xmlns:p14="http://schemas.microsoft.com/office/powerpoint/2010/main" val="355421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D12D4F-6ED9-4ABD-A561-64E8D678FCBD}" type="datetimeFigureOut">
              <a:rPr lang="en-US" smtClean="0"/>
              <a:t>8/20/2015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589EDC-7130-4449-9321-3E402D55482D}" type="slidenum">
              <a:rPr lang="en-US" smtClean="0"/>
              <a:t>‹#›</a:t>
            </a:fld>
            <a:endParaRPr lang="en-US"/>
          </a:p>
        </p:txBody>
      </p:sp>
    </p:spTree>
    <p:extLst>
      <p:ext uri="{BB962C8B-B14F-4D97-AF65-F5344CB8AC3E}">
        <p14:creationId xmlns:p14="http://schemas.microsoft.com/office/powerpoint/2010/main" val="84939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12D4F-6ED9-4ABD-A561-64E8D678FCBD}" type="datetimeFigureOut">
              <a:rPr lang="en-US" smtClean="0"/>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589EDC-7130-4449-9321-3E402D55482D}" type="slidenum">
              <a:rPr lang="en-US" smtClean="0"/>
              <a:t>‹#›</a:t>
            </a:fld>
            <a:endParaRPr lang="en-US"/>
          </a:p>
        </p:txBody>
      </p:sp>
    </p:spTree>
    <p:extLst>
      <p:ext uri="{BB962C8B-B14F-4D97-AF65-F5344CB8AC3E}">
        <p14:creationId xmlns:p14="http://schemas.microsoft.com/office/powerpoint/2010/main" val="56779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12D4F-6ED9-4ABD-A561-64E8D678FCBD}"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89EDC-7130-4449-9321-3E402D55482D}" type="slidenum">
              <a:rPr lang="en-US" smtClean="0"/>
              <a:t>‹#›</a:t>
            </a:fld>
            <a:endParaRPr lang="en-US"/>
          </a:p>
        </p:txBody>
      </p:sp>
    </p:spTree>
    <p:extLst>
      <p:ext uri="{BB962C8B-B14F-4D97-AF65-F5344CB8AC3E}">
        <p14:creationId xmlns:p14="http://schemas.microsoft.com/office/powerpoint/2010/main" val="258148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12D4F-6ED9-4ABD-A561-64E8D678FCBD}"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89EDC-7130-4449-9321-3E402D55482D}" type="slidenum">
              <a:rPr lang="en-US" smtClean="0"/>
              <a:t>‹#›</a:t>
            </a:fld>
            <a:endParaRPr lang="en-US"/>
          </a:p>
        </p:txBody>
      </p:sp>
    </p:spTree>
    <p:extLst>
      <p:ext uri="{BB962C8B-B14F-4D97-AF65-F5344CB8AC3E}">
        <p14:creationId xmlns:p14="http://schemas.microsoft.com/office/powerpoint/2010/main" val="178534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D12D4F-6ED9-4ABD-A561-64E8D678FCBD}" type="datetimeFigureOut">
              <a:rPr lang="en-US" smtClean="0"/>
              <a:t>8/20/2015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C589EDC-7130-4449-9321-3E402D55482D}" type="slidenum">
              <a:rPr lang="en-US" smtClean="0"/>
              <a:t>‹#›</a:t>
            </a:fld>
            <a:endParaRPr lang="en-US"/>
          </a:p>
        </p:txBody>
      </p:sp>
    </p:spTree>
    <p:extLst>
      <p:ext uri="{BB962C8B-B14F-4D97-AF65-F5344CB8AC3E}">
        <p14:creationId xmlns:p14="http://schemas.microsoft.com/office/powerpoint/2010/main" val="142366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4.bp.blogspot.com/-YemS88R7cUM/VLUlR4ecllI/AAAAAAAAD58/lpP1chDHWic/s1600/what%2Bis%2Bpra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850"/>
            <a:ext cx="5406711" cy="3615738"/>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grandfather and grandson praying together - Blend Images - KidStock/Brand X Pictures/Getty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711" y="1866292"/>
            <a:ext cx="3810000" cy="3364676"/>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http://www.davidlose.net/wp-content/uploads/et_temp/Praying-Together-75931_466x180.jpg"/>
          <p:cNvPicPr>
            <a:picLocks noChangeAspect="1" noChangeArrowheads="1"/>
          </p:cNvPicPr>
          <p:nvPr/>
        </p:nvPicPr>
        <p:blipFill>
          <a:blip r:embed="rId5">
            <a:duotone>
              <a:prstClr val="black"/>
              <a:srgbClr val="D9C3A5">
                <a:tint val="50000"/>
                <a:satMod val="180000"/>
              </a:srgbClr>
            </a:duotone>
            <a:extLst>
              <a:ext uri="{BEBA8EAE-BF5A-486C-A8C5-ECC9F3942E4B}">
                <a14:imgProps xmlns:a14="http://schemas.microsoft.com/office/drawing/2010/main">
                  <a14:imgLayer r:embed="rId6">
                    <a14:imgEffect>
                      <a14:colorTemperature colorTemp="4700"/>
                    </a14:imgEffect>
                    <a14:imgEffect>
                      <a14:brightnessContrast bright="-14000"/>
                    </a14:imgEffect>
                  </a14:imgLayer>
                </a14:imgProps>
              </a:ext>
              <a:ext uri="{28A0092B-C50C-407E-A947-70E740481C1C}">
                <a14:useLocalDpi xmlns:a14="http://schemas.microsoft.com/office/drawing/2010/main" val="0"/>
              </a:ext>
            </a:extLst>
          </a:blip>
          <a:srcRect/>
          <a:stretch>
            <a:fillRect/>
          </a:stretch>
        </p:blipFill>
        <p:spPr bwMode="auto">
          <a:xfrm>
            <a:off x="1" y="3280458"/>
            <a:ext cx="5406711" cy="2088429"/>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descr="http://cdn.themetapicture.com/media/cute-little-girl-praying-dol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6712" y="1"/>
            <a:ext cx="1870102" cy="1870102"/>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descr="Young man pray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0"/>
            <a:ext cx="2493470" cy="187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147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0"/>
            <a:ext cx="8382000" cy="3785652"/>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for things agreeable to His will, in the name of Christ, with confession of our sins,  </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3889103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1"/>
            <a:ext cx="8382000" cy="4401205"/>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for things agreeable to His will, in the name of Christ, with confession of our sins, and thankful acknowledgment of His mercies. </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2081141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upload.wikimedia.org/wikipedia/commons/7/72/The_Catech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8250"/>
            <a:ext cx="9144000" cy="683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008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chef.bbci.co.uk/arts/yourpaintings/images/paintings/lams/large/llr_lams_l_f8_1886_0_0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850"/>
            <a:ext cx="9153126"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307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upload.wikimedia.org/wikipedia/commons/7/77/Presbyterian_Catechis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231" y="-1466850"/>
            <a:ext cx="12039600" cy="781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840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38150"/>
            <a:ext cx="8458200" cy="923330"/>
          </a:xfrm>
          <a:prstGeom prst="rect">
            <a:avLst/>
          </a:prstGeom>
          <a:noFill/>
        </p:spPr>
        <p:txBody>
          <a:bodyPr wrap="square" rtlCol="0">
            <a:spAutoFit/>
          </a:bodyPr>
          <a:lstStyle/>
          <a:p>
            <a:r>
              <a:rPr lang="en-US" sz="5400" b="1" i="1" dirty="0" smtClean="0">
                <a:solidFill>
                  <a:srgbClr val="663300"/>
                </a:solidFill>
              </a:rPr>
              <a:t>.  . . in the name of Christ. . . </a:t>
            </a:r>
            <a:endParaRPr lang="en-US" sz="5400" b="1" i="1" dirty="0">
              <a:solidFill>
                <a:srgbClr val="663300"/>
              </a:solidFill>
            </a:endParaRPr>
          </a:p>
        </p:txBody>
      </p:sp>
    </p:spTree>
    <p:extLst>
      <p:ext uri="{BB962C8B-B14F-4D97-AF65-F5344CB8AC3E}">
        <p14:creationId xmlns:p14="http://schemas.microsoft.com/office/powerpoint/2010/main" val="1503412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hepuritans.files.wordpress.com/2011/03/bos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2962"/>
            <a:ext cx="12594557"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289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lenstalk.com/var/albums/albumscotland/album02/Scotlands-Churches/album113/L1012078_Ettrick_Kirk.jpg?m=1373403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42" y="-342900"/>
            <a:ext cx="11353663"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924550"/>
            <a:ext cx="9372600" cy="369332"/>
          </a:xfrm>
          <a:prstGeom prst="rect">
            <a:avLst/>
          </a:prstGeom>
          <a:noFill/>
        </p:spPr>
        <p:txBody>
          <a:bodyPr wrap="square" rtlCol="0">
            <a:spAutoFit/>
          </a:bodyPr>
          <a:lstStyle/>
          <a:p>
            <a:r>
              <a:rPr lang="en-US" dirty="0" smtClean="0"/>
              <a:t>1710 there were 57 communicants.  1731, last time, there were 777.  </a:t>
            </a:r>
            <a:endParaRPr lang="en-US" dirty="0"/>
          </a:p>
        </p:txBody>
      </p:sp>
    </p:spTree>
    <p:extLst>
      <p:ext uri="{BB962C8B-B14F-4D97-AF65-F5344CB8AC3E}">
        <p14:creationId xmlns:p14="http://schemas.microsoft.com/office/powerpoint/2010/main" val="2299821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38150"/>
            <a:ext cx="8458200" cy="4247317"/>
          </a:xfrm>
          <a:prstGeom prst="rect">
            <a:avLst/>
          </a:prstGeom>
          <a:noFill/>
        </p:spPr>
        <p:txBody>
          <a:bodyPr wrap="square" rtlCol="0">
            <a:spAutoFit/>
          </a:bodyPr>
          <a:lstStyle/>
          <a:p>
            <a:r>
              <a:rPr lang="en-US" sz="5400" b="1" i="1" dirty="0" smtClean="0">
                <a:solidFill>
                  <a:srgbClr val="663300"/>
                </a:solidFill>
              </a:rPr>
              <a:t> Whatsoever ye shall ask the Father in my name, he will give it to you.</a:t>
            </a:r>
          </a:p>
          <a:p>
            <a:endParaRPr lang="en-US" sz="5400" b="1" i="1" dirty="0">
              <a:solidFill>
                <a:srgbClr val="663300"/>
              </a:solidFill>
            </a:endParaRPr>
          </a:p>
          <a:p>
            <a:pPr algn="ctr"/>
            <a:r>
              <a:rPr lang="en-US" sz="5400" b="1" dirty="0" smtClean="0">
                <a:solidFill>
                  <a:srgbClr val="663300"/>
                </a:solidFill>
              </a:rPr>
              <a:t>                --John 16:23</a:t>
            </a:r>
            <a:endParaRPr lang="en-US" sz="5400" b="1" dirty="0">
              <a:solidFill>
                <a:srgbClr val="663300"/>
              </a:solidFill>
            </a:endParaRPr>
          </a:p>
        </p:txBody>
      </p:sp>
      <p:sp>
        <p:nvSpPr>
          <p:cNvPr id="2" name="TextBox 1"/>
          <p:cNvSpPr txBox="1"/>
          <p:nvPr/>
        </p:nvSpPr>
        <p:spPr>
          <a:xfrm>
            <a:off x="1143000" y="5467350"/>
            <a:ext cx="7086600" cy="646331"/>
          </a:xfrm>
          <a:prstGeom prst="rect">
            <a:avLst/>
          </a:prstGeom>
          <a:noFill/>
        </p:spPr>
        <p:txBody>
          <a:bodyPr wrap="square" rtlCol="0">
            <a:spAutoFit/>
          </a:bodyPr>
          <a:lstStyle/>
          <a:p>
            <a:r>
              <a:rPr lang="en-US" dirty="0" smtClean="0"/>
              <a:t>Boston preached a series of sermons to his people in 1728, entitled, “Of Praying in the name of Jesus Christ.”  His text was John 16:23.</a:t>
            </a:r>
            <a:endParaRPr lang="en-US" dirty="0"/>
          </a:p>
        </p:txBody>
      </p:sp>
    </p:spTree>
    <p:extLst>
      <p:ext uri="{BB962C8B-B14F-4D97-AF65-F5344CB8AC3E}">
        <p14:creationId xmlns:p14="http://schemas.microsoft.com/office/powerpoint/2010/main" val="2158606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hepuritans.files.wordpress.com/2011/03/bost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30" r="21628"/>
          <a:stretch/>
        </p:blipFill>
        <p:spPr bwMode="auto">
          <a:xfrm>
            <a:off x="6564088" y="209550"/>
            <a:ext cx="2329543" cy="1676400"/>
          </a:xfrm>
          <a:prstGeom prst="rect">
            <a:avLst/>
          </a:prstGeom>
          <a:noFill/>
          <a:ln w="15875">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514350"/>
            <a:ext cx="5867400" cy="1754326"/>
          </a:xfrm>
          <a:prstGeom prst="rect">
            <a:avLst/>
          </a:prstGeom>
          <a:noFill/>
        </p:spPr>
        <p:txBody>
          <a:bodyPr wrap="square" rtlCol="0">
            <a:spAutoFit/>
          </a:bodyPr>
          <a:lstStyle/>
          <a:p>
            <a:r>
              <a:rPr lang="en-US" sz="3600" b="1" i="1" dirty="0" smtClean="0">
                <a:solidFill>
                  <a:srgbClr val="CC6600"/>
                </a:solidFill>
                <a:latin typeface="+mj-lt"/>
              </a:rPr>
              <a:t>   We must begin, carry on, and conclude our prayers in the name of Christ.</a:t>
            </a:r>
            <a:endParaRPr lang="en-US" sz="3600" b="1" i="1" dirty="0">
              <a:solidFill>
                <a:srgbClr val="CC6600"/>
              </a:solidFill>
              <a:latin typeface="+mj-lt"/>
            </a:endParaRPr>
          </a:p>
        </p:txBody>
      </p:sp>
    </p:spTree>
    <p:extLst>
      <p:ext uri="{BB962C8B-B14F-4D97-AF65-F5344CB8AC3E}">
        <p14:creationId xmlns:p14="http://schemas.microsoft.com/office/powerpoint/2010/main" val="2352453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8382000" cy="1200329"/>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pPr marL="457200" indent="-457200">
              <a:buFont typeface="Arial" panose="020B0604020202020204" pitchFamily="34" charset="0"/>
              <a:buChar char="•"/>
            </a:pPr>
            <a:r>
              <a:rPr lang="en-US" sz="3200" b="1" i="1" dirty="0" smtClean="0"/>
              <a:t>Westminster Shorter Catechism </a:t>
            </a:r>
            <a:r>
              <a:rPr lang="en-US" sz="3200" b="1" dirty="0" smtClean="0"/>
              <a:t>(1647)</a:t>
            </a:r>
            <a:endParaRPr lang="en-US" sz="3200" b="1" i="1" dirty="0" smtClean="0"/>
          </a:p>
          <a:p>
            <a:endParaRPr lang="en-US" sz="4000" b="1" i="1" dirty="0">
              <a:solidFill>
                <a:schemeClr val="accent5">
                  <a:lumMod val="75000"/>
                </a:schemeClr>
              </a:solidFill>
            </a:endParaRPr>
          </a:p>
        </p:txBody>
      </p:sp>
      <p:sp>
        <p:nvSpPr>
          <p:cNvPr id="3" name="TextBox 2"/>
          <p:cNvSpPr txBox="1"/>
          <p:nvPr/>
        </p:nvSpPr>
        <p:spPr>
          <a:xfrm>
            <a:off x="918381" y="5314950"/>
            <a:ext cx="6477000" cy="6740307"/>
          </a:xfrm>
          <a:prstGeom prst="rect">
            <a:avLst/>
          </a:prstGeom>
          <a:noFill/>
        </p:spPr>
        <p:txBody>
          <a:bodyPr wrap="square" rtlCol="0">
            <a:spAutoFit/>
          </a:bodyPr>
          <a:lstStyle/>
          <a:p>
            <a:r>
              <a:rPr lang="en-US" dirty="0" smtClean="0"/>
              <a:t>Westminster Assembly: Thomas Manton, Thomas Goodwin, Jeremiah Burroughs, Samuel Rutherford.</a:t>
            </a:r>
          </a:p>
          <a:p>
            <a:endParaRPr lang="en-US" dirty="0"/>
          </a:p>
          <a:p>
            <a:r>
              <a:rPr lang="en-US" dirty="0" smtClean="0"/>
              <a:t>108 questions and answers.  </a:t>
            </a:r>
          </a:p>
          <a:p>
            <a:endParaRPr lang="en-US" dirty="0"/>
          </a:p>
          <a:p>
            <a:r>
              <a:rPr lang="en-US" dirty="0" smtClean="0"/>
              <a:t>12-14 of the men who produced the Catechism had already written their own catechisms. It was the fruit of five years work.</a:t>
            </a:r>
          </a:p>
          <a:p>
            <a:endParaRPr lang="en-US" dirty="0"/>
          </a:p>
          <a:p>
            <a:r>
              <a:rPr lang="en-US" i="1" dirty="0" smtClean="0"/>
              <a:t>Not a sentence was admitted into them until after the most protracted and thorough consideration.  Not a word was allowed a place in them until it had been subjected to the closest scrutiny, and had proved itself to be just the right word to express the meaning intended </a:t>
            </a:r>
            <a:r>
              <a:rPr lang="en-US" dirty="0" smtClean="0"/>
              <a:t>(</a:t>
            </a:r>
            <a:r>
              <a:rPr lang="en-US" dirty="0" err="1" smtClean="0"/>
              <a:t>Strickler</a:t>
            </a:r>
            <a:r>
              <a:rPr lang="en-US" dirty="0" smtClean="0"/>
              <a:t>, “Nature, Value  and Specific Utility of Catechisms,” 130.</a:t>
            </a:r>
            <a:endParaRPr lang="en-US" i="1" dirty="0" smtClean="0"/>
          </a:p>
          <a:p>
            <a:endParaRPr lang="en-US" dirty="0"/>
          </a:p>
          <a:p>
            <a:r>
              <a:rPr lang="en-US" dirty="0" smtClean="0"/>
              <a:t>Wesley’s edition wasn’t published separately.  It first appeared in vol. 14 of his </a:t>
            </a:r>
            <a:r>
              <a:rPr lang="en-US" b="1" dirty="0" smtClean="0"/>
              <a:t>A CHRISTIAN LIBRARY: CONSISTING </a:t>
            </a:r>
            <a:r>
              <a:rPr lang="en-US" b="1" dirty="0"/>
              <a:t>OF</a:t>
            </a:r>
          </a:p>
          <a:p>
            <a:r>
              <a:rPr lang="en-US" b="1" dirty="0"/>
              <a:t>EXTRACTS FROM AND ABRIDGMENTS </a:t>
            </a:r>
            <a:r>
              <a:rPr lang="en-US" b="1" dirty="0" smtClean="0"/>
              <a:t>OF THE CHOICEST </a:t>
            </a:r>
            <a:r>
              <a:rPr lang="en-US" b="1" dirty="0"/>
              <a:t>PIECES</a:t>
            </a:r>
          </a:p>
          <a:p>
            <a:r>
              <a:rPr lang="en-US" b="1" dirty="0" smtClean="0"/>
              <a:t>OF PRACTICAL DIVINITY WHICH </a:t>
            </a:r>
            <a:r>
              <a:rPr lang="en-US" b="1" dirty="0"/>
              <a:t>HAVE BEEN PUBLISHED IN THE ENGLISH </a:t>
            </a:r>
            <a:r>
              <a:rPr lang="en-US" b="1" dirty="0" smtClean="0"/>
              <a:t>TONGUE. IN </a:t>
            </a:r>
            <a:r>
              <a:rPr lang="en-US" b="1" dirty="0"/>
              <a:t>THIRTY VOLUMES:</a:t>
            </a:r>
          </a:p>
          <a:p>
            <a:r>
              <a:rPr lang="en-US" b="1" dirty="0"/>
              <a:t>FIRST PUBLISHED IN 175O, IN FIFTY VOLUMES, DUODECIMO.</a:t>
            </a:r>
          </a:p>
          <a:p>
            <a:r>
              <a:rPr lang="en-US" b="1" dirty="0"/>
              <a:t>BY JOHN WESLEY, </a:t>
            </a:r>
            <a:r>
              <a:rPr lang="en-US" b="1" dirty="0" smtClean="0"/>
              <a:t>MA. LATE </a:t>
            </a:r>
            <a:r>
              <a:rPr lang="en-US" b="1" dirty="0"/>
              <a:t>FELLOW OF LINCOLN COLLEGE, OXFORD.</a:t>
            </a:r>
          </a:p>
          <a:p>
            <a:endParaRPr lang="en-US" dirty="0"/>
          </a:p>
        </p:txBody>
      </p:sp>
    </p:spTree>
    <p:extLst>
      <p:ext uri="{BB962C8B-B14F-4D97-AF65-F5344CB8AC3E}">
        <p14:creationId xmlns:p14="http://schemas.microsoft.com/office/powerpoint/2010/main" val="1501391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14350"/>
            <a:ext cx="8763000" cy="2985433"/>
          </a:xfrm>
          <a:prstGeom prst="rect">
            <a:avLst/>
          </a:prstGeom>
          <a:noFill/>
        </p:spPr>
        <p:txBody>
          <a:bodyPr wrap="square" rtlCol="0">
            <a:spAutoFit/>
          </a:bodyPr>
          <a:lstStyle/>
          <a:p>
            <a:r>
              <a:rPr lang="en-US" sz="4400" b="1" i="1" dirty="0" smtClean="0">
                <a:solidFill>
                  <a:srgbClr val="CC6600"/>
                </a:solidFill>
                <a:latin typeface="+mj-lt"/>
              </a:rPr>
              <a:t>In Jesus’ name. . . </a:t>
            </a:r>
          </a:p>
          <a:p>
            <a:endParaRPr lang="en-US" sz="3600" b="1" dirty="0" smtClean="0">
              <a:solidFill>
                <a:srgbClr val="CC6600"/>
              </a:solidFill>
              <a:latin typeface="+mj-lt"/>
            </a:endParaRPr>
          </a:p>
          <a:p>
            <a:r>
              <a:rPr lang="en-US" sz="3600" b="1" dirty="0">
                <a:solidFill>
                  <a:srgbClr val="CC6600"/>
                </a:solidFill>
                <a:latin typeface="+mj-lt"/>
              </a:rPr>
              <a:t>	</a:t>
            </a:r>
            <a:r>
              <a:rPr lang="en-US" sz="3600" b="1" dirty="0" smtClean="0">
                <a:latin typeface="+mj-lt"/>
              </a:rPr>
              <a:t>Commence. . .  </a:t>
            </a:r>
          </a:p>
          <a:p>
            <a:endParaRPr lang="en-US" sz="3600" dirty="0">
              <a:solidFill>
                <a:srgbClr val="CC6600"/>
              </a:solidFill>
              <a:latin typeface="+mj-lt"/>
            </a:endParaRPr>
          </a:p>
          <a:p>
            <a:endParaRPr lang="en-US" sz="3600" dirty="0">
              <a:solidFill>
                <a:srgbClr val="CC6600"/>
              </a:solidFill>
              <a:latin typeface="+mj-lt"/>
            </a:endParaRPr>
          </a:p>
        </p:txBody>
      </p:sp>
    </p:spTree>
    <p:extLst>
      <p:ext uri="{BB962C8B-B14F-4D97-AF65-F5344CB8AC3E}">
        <p14:creationId xmlns:p14="http://schemas.microsoft.com/office/powerpoint/2010/main" val="2469750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14350"/>
            <a:ext cx="8763000" cy="2985433"/>
          </a:xfrm>
          <a:prstGeom prst="rect">
            <a:avLst/>
          </a:prstGeom>
          <a:noFill/>
        </p:spPr>
        <p:txBody>
          <a:bodyPr wrap="square" rtlCol="0">
            <a:spAutoFit/>
          </a:bodyPr>
          <a:lstStyle/>
          <a:p>
            <a:r>
              <a:rPr lang="en-US" sz="4400" b="1" i="1" dirty="0" smtClean="0">
                <a:solidFill>
                  <a:srgbClr val="CC6600"/>
                </a:solidFill>
                <a:latin typeface="+mj-lt"/>
              </a:rPr>
              <a:t>In Jesus’ name. . . </a:t>
            </a:r>
          </a:p>
          <a:p>
            <a:endParaRPr lang="en-US" sz="3600" b="1" dirty="0" smtClean="0">
              <a:solidFill>
                <a:srgbClr val="CC6600"/>
              </a:solidFill>
              <a:latin typeface="+mj-lt"/>
            </a:endParaRPr>
          </a:p>
          <a:p>
            <a:r>
              <a:rPr lang="en-US" sz="3600" b="1" dirty="0">
                <a:solidFill>
                  <a:srgbClr val="CC6600"/>
                </a:solidFill>
                <a:latin typeface="+mj-lt"/>
              </a:rPr>
              <a:t>	</a:t>
            </a:r>
            <a:r>
              <a:rPr lang="en-US" sz="3600" b="1" dirty="0" smtClean="0">
                <a:latin typeface="+mj-lt"/>
              </a:rPr>
              <a:t>Commence. . . Continue. . . </a:t>
            </a:r>
          </a:p>
          <a:p>
            <a:endParaRPr lang="en-US" sz="3600" dirty="0">
              <a:solidFill>
                <a:srgbClr val="CC6600"/>
              </a:solidFill>
              <a:latin typeface="+mj-lt"/>
            </a:endParaRPr>
          </a:p>
          <a:p>
            <a:endParaRPr lang="en-US" sz="3600" dirty="0">
              <a:solidFill>
                <a:srgbClr val="CC6600"/>
              </a:solidFill>
              <a:latin typeface="+mj-lt"/>
            </a:endParaRPr>
          </a:p>
        </p:txBody>
      </p:sp>
    </p:spTree>
    <p:extLst>
      <p:ext uri="{BB962C8B-B14F-4D97-AF65-F5344CB8AC3E}">
        <p14:creationId xmlns:p14="http://schemas.microsoft.com/office/powerpoint/2010/main" val="4238534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14350"/>
            <a:ext cx="8763000" cy="2985433"/>
          </a:xfrm>
          <a:prstGeom prst="rect">
            <a:avLst/>
          </a:prstGeom>
          <a:noFill/>
        </p:spPr>
        <p:txBody>
          <a:bodyPr wrap="square" rtlCol="0">
            <a:spAutoFit/>
          </a:bodyPr>
          <a:lstStyle/>
          <a:p>
            <a:r>
              <a:rPr lang="en-US" sz="4400" b="1" i="1" dirty="0" smtClean="0">
                <a:solidFill>
                  <a:srgbClr val="CC6600"/>
                </a:solidFill>
                <a:latin typeface="+mj-lt"/>
              </a:rPr>
              <a:t>In Jesus’ name. . . </a:t>
            </a:r>
          </a:p>
          <a:p>
            <a:endParaRPr lang="en-US" sz="3600" b="1" dirty="0" smtClean="0">
              <a:solidFill>
                <a:srgbClr val="CC6600"/>
              </a:solidFill>
              <a:latin typeface="+mj-lt"/>
            </a:endParaRPr>
          </a:p>
          <a:p>
            <a:r>
              <a:rPr lang="en-US" sz="3600" b="1" dirty="0">
                <a:solidFill>
                  <a:srgbClr val="CC6600"/>
                </a:solidFill>
                <a:latin typeface="+mj-lt"/>
              </a:rPr>
              <a:t>	</a:t>
            </a:r>
            <a:r>
              <a:rPr lang="en-US" sz="3600" b="1" dirty="0" smtClean="0">
                <a:latin typeface="+mj-lt"/>
              </a:rPr>
              <a:t>Commence. . . Continue. . . . Conclude </a:t>
            </a:r>
          </a:p>
          <a:p>
            <a:endParaRPr lang="en-US" sz="3600" dirty="0">
              <a:solidFill>
                <a:srgbClr val="CC6600"/>
              </a:solidFill>
              <a:latin typeface="+mj-lt"/>
            </a:endParaRPr>
          </a:p>
          <a:p>
            <a:endParaRPr lang="en-US" sz="3600" dirty="0">
              <a:solidFill>
                <a:srgbClr val="CC6600"/>
              </a:solidFill>
              <a:latin typeface="+mj-lt"/>
            </a:endParaRPr>
          </a:p>
        </p:txBody>
      </p:sp>
    </p:spTree>
    <p:extLst>
      <p:ext uri="{BB962C8B-B14F-4D97-AF65-F5344CB8AC3E}">
        <p14:creationId xmlns:p14="http://schemas.microsoft.com/office/powerpoint/2010/main" val="4238534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hepuritans.files.wordpress.com/2011/03/bost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30" r="21628"/>
          <a:stretch/>
        </p:blipFill>
        <p:spPr bwMode="auto">
          <a:xfrm>
            <a:off x="6564088" y="209550"/>
            <a:ext cx="2329543" cy="1676400"/>
          </a:xfrm>
          <a:prstGeom prst="rect">
            <a:avLst/>
          </a:prstGeom>
          <a:noFill/>
          <a:ln w="15875">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514350"/>
            <a:ext cx="5867400" cy="1754326"/>
          </a:xfrm>
          <a:prstGeom prst="rect">
            <a:avLst/>
          </a:prstGeom>
          <a:noFill/>
        </p:spPr>
        <p:txBody>
          <a:bodyPr wrap="square" rtlCol="0">
            <a:spAutoFit/>
          </a:bodyPr>
          <a:lstStyle/>
          <a:p>
            <a:r>
              <a:rPr lang="en-US" sz="3600" b="1" i="1" dirty="0">
                <a:solidFill>
                  <a:srgbClr val="CC6600"/>
                </a:solidFill>
                <a:latin typeface="+mj-lt"/>
              </a:rPr>
              <a:t> </a:t>
            </a:r>
            <a:r>
              <a:rPr lang="en-US" sz="3600" b="1" i="1" dirty="0" smtClean="0">
                <a:solidFill>
                  <a:srgbClr val="CC6600"/>
                </a:solidFill>
                <a:latin typeface="+mj-lt"/>
              </a:rPr>
              <a:t>  The virtue is not in the words, but </a:t>
            </a:r>
            <a:r>
              <a:rPr lang="en-US" sz="3600" b="1" i="1" u="sng" dirty="0" smtClean="0">
                <a:solidFill>
                  <a:srgbClr val="CC6600"/>
                </a:solidFill>
                <a:latin typeface="+mj-lt"/>
              </a:rPr>
              <a:t>in the faith </a:t>
            </a:r>
            <a:r>
              <a:rPr lang="en-US" sz="3600" b="1" i="1" dirty="0" smtClean="0">
                <a:solidFill>
                  <a:srgbClr val="CC6600"/>
                </a:solidFill>
                <a:latin typeface="+mj-lt"/>
              </a:rPr>
              <a:t>wherewith they are used.</a:t>
            </a:r>
            <a:endParaRPr lang="en-US" sz="3600" b="1" i="1" dirty="0">
              <a:solidFill>
                <a:srgbClr val="CC6600"/>
              </a:solidFill>
              <a:latin typeface="+mj-lt"/>
            </a:endParaRPr>
          </a:p>
        </p:txBody>
      </p:sp>
    </p:spTree>
    <p:extLst>
      <p:ext uri="{BB962C8B-B14F-4D97-AF65-F5344CB8AC3E}">
        <p14:creationId xmlns:p14="http://schemas.microsoft.com/office/powerpoint/2010/main" val="395482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hepuritans.files.wordpress.com/2011/03/bost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30" r="21628"/>
          <a:stretch/>
        </p:blipFill>
        <p:spPr bwMode="auto">
          <a:xfrm>
            <a:off x="6564086" y="209550"/>
            <a:ext cx="2329543" cy="1676400"/>
          </a:xfrm>
          <a:prstGeom prst="rect">
            <a:avLst/>
          </a:prstGeom>
          <a:noFill/>
          <a:ln w="25400">
            <a:solidFill>
              <a:schemeClr val="accent1">
                <a:lumMod val="75000"/>
              </a:schemeClr>
            </a:solidFill>
            <a:beve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399" y="514350"/>
            <a:ext cx="8534401" cy="1261884"/>
          </a:xfrm>
          <a:prstGeom prst="rect">
            <a:avLst/>
          </a:prstGeom>
          <a:noFill/>
        </p:spPr>
        <p:txBody>
          <a:bodyPr wrap="square" rtlCol="0">
            <a:spAutoFit/>
          </a:bodyPr>
          <a:lstStyle/>
          <a:p>
            <a:r>
              <a:rPr lang="en-US" sz="4000" b="1" u="sng" dirty="0" smtClean="0">
                <a:solidFill>
                  <a:srgbClr val="CC6600"/>
                </a:solidFill>
                <a:latin typeface="+mj-lt"/>
              </a:rPr>
              <a:t>Commencing</a:t>
            </a:r>
            <a:r>
              <a:rPr lang="en-US" sz="4000" b="1" dirty="0" smtClean="0">
                <a:solidFill>
                  <a:srgbClr val="CC6600"/>
                </a:solidFill>
                <a:latin typeface="+mj-lt"/>
              </a:rPr>
              <a:t> in His name:</a:t>
            </a:r>
          </a:p>
          <a:p>
            <a:r>
              <a:rPr lang="en-US" sz="3600" b="1" i="1" dirty="0" smtClean="0">
                <a:solidFill>
                  <a:srgbClr val="CC6600"/>
                </a:solidFill>
                <a:latin typeface="+mj-lt"/>
              </a:rPr>
              <a:t> </a:t>
            </a:r>
            <a:endParaRPr lang="en-US" sz="3600" b="1" i="1" dirty="0">
              <a:solidFill>
                <a:srgbClr val="CC6600"/>
              </a:solidFill>
              <a:latin typeface="+mj-lt"/>
            </a:endParaRPr>
          </a:p>
        </p:txBody>
      </p:sp>
      <p:sp>
        <p:nvSpPr>
          <p:cNvPr id="4" name="TextBox 3"/>
          <p:cNvSpPr txBox="1"/>
          <p:nvPr/>
        </p:nvSpPr>
        <p:spPr>
          <a:xfrm>
            <a:off x="1143000" y="5543550"/>
            <a:ext cx="7162800" cy="369332"/>
          </a:xfrm>
          <a:prstGeom prst="rect">
            <a:avLst/>
          </a:prstGeom>
          <a:noFill/>
        </p:spPr>
        <p:txBody>
          <a:bodyPr wrap="square" rtlCol="0">
            <a:spAutoFit/>
          </a:bodyPr>
          <a:lstStyle/>
          <a:p>
            <a:r>
              <a:rPr lang="en-US" dirty="0" smtClean="0"/>
              <a:t>How do we do this by faith?</a:t>
            </a:r>
            <a:endParaRPr lang="en-US" dirty="0"/>
          </a:p>
        </p:txBody>
      </p:sp>
    </p:spTree>
    <p:extLst>
      <p:ext uri="{BB962C8B-B14F-4D97-AF65-F5344CB8AC3E}">
        <p14:creationId xmlns:p14="http://schemas.microsoft.com/office/powerpoint/2010/main" val="3368702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hepuritans.files.wordpress.com/2011/03/bost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30" r="21628"/>
          <a:stretch/>
        </p:blipFill>
        <p:spPr bwMode="auto">
          <a:xfrm>
            <a:off x="6564086" y="209550"/>
            <a:ext cx="2329543" cy="1676400"/>
          </a:xfrm>
          <a:prstGeom prst="rect">
            <a:avLst/>
          </a:prstGeom>
          <a:noFill/>
          <a:ln w="25400">
            <a:solidFill>
              <a:schemeClr val="accent1">
                <a:lumMod val="75000"/>
              </a:schemeClr>
            </a:solidFill>
            <a:beve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399" y="514350"/>
            <a:ext cx="8534401" cy="2369880"/>
          </a:xfrm>
          <a:prstGeom prst="rect">
            <a:avLst/>
          </a:prstGeom>
          <a:noFill/>
        </p:spPr>
        <p:txBody>
          <a:bodyPr wrap="square" rtlCol="0">
            <a:spAutoFit/>
          </a:bodyPr>
          <a:lstStyle/>
          <a:p>
            <a:r>
              <a:rPr lang="en-US" sz="4000" b="1" u="sng" dirty="0" smtClean="0">
                <a:solidFill>
                  <a:srgbClr val="CC6600"/>
                </a:solidFill>
                <a:latin typeface="+mj-lt"/>
              </a:rPr>
              <a:t>Commencing</a:t>
            </a:r>
            <a:r>
              <a:rPr lang="en-US" sz="4000" b="1" dirty="0" smtClean="0">
                <a:solidFill>
                  <a:srgbClr val="CC6600"/>
                </a:solidFill>
                <a:latin typeface="+mj-lt"/>
              </a:rPr>
              <a:t> in His name:</a:t>
            </a:r>
          </a:p>
          <a:p>
            <a:endParaRPr lang="en-US" sz="3600" b="1" dirty="0">
              <a:solidFill>
                <a:srgbClr val="CC6600"/>
              </a:solidFill>
              <a:latin typeface="+mj-lt"/>
            </a:endParaRPr>
          </a:p>
          <a:p>
            <a:r>
              <a:rPr lang="en-US" sz="3600" b="1" i="1" dirty="0" smtClean="0">
                <a:solidFill>
                  <a:srgbClr val="CC6600"/>
                </a:solidFill>
                <a:latin typeface="+mj-lt"/>
              </a:rPr>
              <a:t>   </a:t>
            </a:r>
            <a:r>
              <a:rPr lang="en-US" sz="3600" b="1" dirty="0">
                <a:solidFill>
                  <a:srgbClr val="CC6600"/>
                </a:solidFill>
                <a:latin typeface="+mj-lt"/>
              </a:rPr>
              <a:t> </a:t>
            </a:r>
            <a:r>
              <a:rPr lang="en-US" sz="3600" b="1" dirty="0" smtClean="0">
                <a:solidFill>
                  <a:srgbClr val="CC6600"/>
                </a:solidFill>
                <a:latin typeface="+mj-lt"/>
              </a:rPr>
              <a:t>   </a:t>
            </a:r>
            <a:r>
              <a:rPr lang="en-US" sz="3600" b="1" i="1" dirty="0" smtClean="0">
                <a:solidFill>
                  <a:srgbClr val="CC6600"/>
                </a:solidFill>
                <a:latin typeface="+mj-lt"/>
              </a:rPr>
              <a:t>We must go to God at </a:t>
            </a:r>
          </a:p>
          <a:p>
            <a:r>
              <a:rPr lang="en-US" sz="3600" b="1" i="1" dirty="0">
                <a:solidFill>
                  <a:srgbClr val="CC6600"/>
                </a:solidFill>
                <a:latin typeface="+mj-lt"/>
              </a:rPr>
              <a:t> </a:t>
            </a:r>
            <a:r>
              <a:rPr lang="en-US" sz="3600" b="1" i="1" dirty="0" smtClean="0">
                <a:solidFill>
                  <a:srgbClr val="CC6600"/>
                </a:solidFill>
                <a:latin typeface="+mj-lt"/>
              </a:rPr>
              <a:t>  Christ’s command, and by order from him. </a:t>
            </a:r>
            <a:endParaRPr lang="en-US" sz="3600" b="1" i="1" dirty="0">
              <a:solidFill>
                <a:srgbClr val="CC6600"/>
              </a:solidFill>
              <a:latin typeface="+mj-lt"/>
            </a:endParaRPr>
          </a:p>
        </p:txBody>
      </p:sp>
    </p:spTree>
    <p:extLst>
      <p:ext uri="{BB962C8B-B14F-4D97-AF65-F5344CB8AC3E}">
        <p14:creationId xmlns:p14="http://schemas.microsoft.com/office/powerpoint/2010/main" val="994665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hepuritans.files.wordpress.com/2011/03/bost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30" r="21628"/>
          <a:stretch/>
        </p:blipFill>
        <p:spPr bwMode="auto">
          <a:xfrm>
            <a:off x="6564086" y="209550"/>
            <a:ext cx="2329543" cy="1676400"/>
          </a:xfrm>
          <a:prstGeom prst="rect">
            <a:avLst/>
          </a:prstGeom>
          <a:noFill/>
          <a:ln w="25400">
            <a:solidFill>
              <a:schemeClr val="accent1">
                <a:lumMod val="75000"/>
              </a:schemeClr>
            </a:solidFill>
            <a:beve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399" y="514350"/>
            <a:ext cx="8534401" cy="1815882"/>
          </a:xfrm>
          <a:prstGeom prst="rect">
            <a:avLst/>
          </a:prstGeom>
          <a:noFill/>
        </p:spPr>
        <p:txBody>
          <a:bodyPr wrap="square" rtlCol="0">
            <a:spAutoFit/>
          </a:bodyPr>
          <a:lstStyle/>
          <a:p>
            <a:r>
              <a:rPr lang="en-US" sz="4000" b="1" u="sng" dirty="0" smtClean="0">
                <a:solidFill>
                  <a:srgbClr val="CC6600"/>
                </a:solidFill>
                <a:latin typeface="+mj-lt"/>
              </a:rPr>
              <a:t>Continuing</a:t>
            </a:r>
            <a:r>
              <a:rPr lang="en-US" sz="4000" b="1" dirty="0" smtClean="0">
                <a:solidFill>
                  <a:srgbClr val="CC6600"/>
                </a:solidFill>
                <a:latin typeface="+mj-lt"/>
              </a:rPr>
              <a:t> in His name:</a:t>
            </a:r>
          </a:p>
          <a:p>
            <a:endParaRPr lang="en-US" sz="3600" b="1" dirty="0">
              <a:solidFill>
                <a:srgbClr val="CC6600"/>
              </a:solidFill>
              <a:latin typeface="+mj-lt"/>
            </a:endParaRPr>
          </a:p>
          <a:p>
            <a:r>
              <a:rPr lang="en-US" sz="3600" b="1" i="1" dirty="0" smtClean="0">
                <a:solidFill>
                  <a:srgbClr val="CC6600"/>
                </a:solidFill>
                <a:latin typeface="+mj-lt"/>
              </a:rPr>
              <a:t>   </a:t>
            </a:r>
          </a:p>
        </p:txBody>
      </p:sp>
    </p:spTree>
    <p:extLst>
      <p:ext uri="{BB962C8B-B14F-4D97-AF65-F5344CB8AC3E}">
        <p14:creationId xmlns:p14="http://schemas.microsoft.com/office/powerpoint/2010/main" val="3368702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hepuritans.files.wordpress.com/2011/03/bost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30" r="21628"/>
          <a:stretch/>
        </p:blipFill>
        <p:spPr bwMode="auto">
          <a:xfrm>
            <a:off x="6564086" y="209550"/>
            <a:ext cx="2329543" cy="1676400"/>
          </a:xfrm>
          <a:prstGeom prst="rect">
            <a:avLst/>
          </a:prstGeom>
          <a:noFill/>
          <a:ln w="25400">
            <a:solidFill>
              <a:schemeClr val="accent1">
                <a:lumMod val="75000"/>
              </a:schemeClr>
            </a:solidFill>
            <a:beve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399" y="514350"/>
            <a:ext cx="8534401" cy="2369880"/>
          </a:xfrm>
          <a:prstGeom prst="rect">
            <a:avLst/>
          </a:prstGeom>
          <a:noFill/>
        </p:spPr>
        <p:txBody>
          <a:bodyPr wrap="square" rtlCol="0">
            <a:spAutoFit/>
          </a:bodyPr>
          <a:lstStyle/>
          <a:p>
            <a:r>
              <a:rPr lang="en-US" sz="4000" b="1" dirty="0" smtClean="0">
                <a:solidFill>
                  <a:srgbClr val="CC6600"/>
                </a:solidFill>
                <a:latin typeface="+mj-lt"/>
              </a:rPr>
              <a:t>Continuing in His name:</a:t>
            </a:r>
          </a:p>
          <a:p>
            <a:endParaRPr lang="en-US" sz="3600" b="1" dirty="0">
              <a:solidFill>
                <a:srgbClr val="CC6600"/>
              </a:solidFill>
              <a:latin typeface="+mj-lt"/>
            </a:endParaRPr>
          </a:p>
          <a:p>
            <a:r>
              <a:rPr lang="en-US" sz="3600" b="1" i="1" dirty="0" smtClean="0">
                <a:solidFill>
                  <a:srgbClr val="CC6600"/>
                </a:solidFill>
                <a:latin typeface="+mj-lt"/>
              </a:rPr>
              <a:t>   </a:t>
            </a:r>
            <a:r>
              <a:rPr lang="en-US" sz="3600" b="1" dirty="0">
                <a:solidFill>
                  <a:srgbClr val="CC6600"/>
                </a:solidFill>
                <a:latin typeface="+mj-lt"/>
              </a:rPr>
              <a:t> </a:t>
            </a:r>
            <a:r>
              <a:rPr lang="en-US" sz="3600" b="1" dirty="0" smtClean="0">
                <a:solidFill>
                  <a:srgbClr val="CC6600"/>
                </a:solidFill>
                <a:latin typeface="+mj-lt"/>
              </a:rPr>
              <a:t>   </a:t>
            </a:r>
            <a:r>
              <a:rPr lang="en-US" sz="3600" b="1" i="1" dirty="0" smtClean="0">
                <a:solidFill>
                  <a:srgbClr val="CC6600"/>
                </a:solidFill>
                <a:latin typeface="+mj-lt"/>
              </a:rPr>
              <a:t>We must pray for Christ’s</a:t>
            </a:r>
          </a:p>
          <a:p>
            <a:r>
              <a:rPr lang="en-US" sz="3600" b="1" i="1" dirty="0" smtClean="0">
                <a:solidFill>
                  <a:srgbClr val="CC6600"/>
                </a:solidFill>
                <a:latin typeface="+mj-lt"/>
              </a:rPr>
              <a:t>   sake, as our motive.</a:t>
            </a:r>
          </a:p>
        </p:txBody>
      </p:sp>
      <p:sp>
        <p:nvSpPr>
          <p:cNvPr id="4" name="TextBox 3"/>
          <p:cNvSpPr txBox="1"/>
          <p:nvPr/>
        </p:nvSpPr>
        <p:spPr>
          <a:xfrm>
            <a:off x="1143000" y="5619750"/>
            <a:ext cx="7467600" cy="923330"/>
          </a:xfrm>
          <a:prstGeom prst="rect">
            <a:avLst/>
          </a:prstGeom>
          <a:noFill/>
        </p:spPr>
        <p:txBody>
          <a:bodyPr wrap="square" rtlCol="0">
            <a:spAutoFit/>
          </a:bodyPr>
          <a:lstStyle/>
          <a:p>
            <a:r>
              <a:rPr lang="en-US" dirty="0" smtClean="0"/>
              <a:t>That Christ will be the One Who gains.  He’ll develop this in a series of four points which grow successively out of one another.</a:t>
            </a:r>
          </a:p>
          <a:p>
            <a:endParaRPr lang="en-US" dirty="0"/>
          </a:p>
        </p:txBody>
      </p:sp>
    </p:spTree>
    <p:extLst>
      <p:ext uri="{BB962C8B-B14F-4D97-AF65-F5344CB8AC3E}">
        <p14:creationId xmlns:p14="http://schemas.microsoft.com/office/powerpoint/2010/main" val="3828758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hepuritans.files.wordpress.com/2011/03/bost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30" r="21628"/>
          <a:stretch/>
        </p:blipFill>
        <p:spPr bwMode="auto">
          <a:xfrm>
            <a:off x="6564086" y="209550"/>
            <a:ext cx="2329543" cy="1676400"/>
          </a:xfrm>
          <a:prstGeom prst="rect">
            <a:avLst/>
          </a:prstGeom>
          <a:noFill/>
          <a:ln w="25400">
            <a:solidFill>
              <a:schemeClr val="accent1">
                <a:lumMod val="75000"/>
              </a:schemeClr>
            </a:solidFill>
            <a:beve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399" y="514350"/>
            <a:ext cx="8534401" cy="4031873"/>
          </a:xfrm>
          <a:prstGeom prst="rect">
            <a:avLst/>
          </a:prstGeom>
          <a:noFill/>
        </p:spPr>
        <p:txBody>
          <a:bodyPr wrap="square" rtlCol="0">
            <a:spAutoFit/>
          </a:bodyPr>
          <a:lstStyle/>
          <a:p>
            <a:r>
              <a:rPr lang="en-US" sz="4000" b="1" dirty="0" smtClean="0">
                <a:solidFill>
                  <a:srgbClr val="CC6600"/>
                </a:solidFill>
                <a:latin typeface="+mj-lt"/>
              </a:rPr>
              <a:t>Continuing in His name:</a:t>
            </a:r>
          </a:p>
          <a:p>
            <a:endParaRPr lang="en-US" sz="3600" b="1" dirty="0">
              <a:solidFill>
                <a:srgbClr val="CC6600"/>
              </a:solidFill>
              <a:latin typeface="+mj-lt"/>
            </a:endParaRPr>
          </a:p>
          <a:p>
            <a:r>
              <a:rPr lang="en-US" sz="3600" b="1" i="1" dirty="0" smtClean="0">
                <a:solidFill>
                  <a:srgbClr val="CC6600"/>
                </a:solidFill>
                <a:latin typeface="+mj-lt"/>
              </a:rPr>
              <a:t>   </a:t>
            </a:r>
            <a:r>
              <a:rPr lang="en-US" sz="3600" b="1" dirty="0">
                <a:solidFill>
                  <a:srgbClr val="CC6600"/>
                </a:solidFill>
                <a:latin typeface="+mj-lt"/>
              </a:rPr>
              <a:t> </a:t>
            </a:r>
            <a:r>
              <a:rPr lang="en-US" sz="3600" b="1" dirty="0" smtClean="0">
                <a:solidFill>
                  <a:srgbClr val="CC6600"/>
                </a:solidFill>
                <a:latin typeface="+mj-lt"/>
              </a:rPr>
              <a:t>   </a:t>
            </a:r>
            <a:r>
              <a:rPr lang="en-US" sz="3600" b="1" i="1" dirty="0" smtClean="0">
                <a:solidFill>
                  <a:srgbClr val="CC6600"/>
                </a:solidFill>
                <a:latin typeface="+mj-lt"/>
              </a:rPr>
              <a:t>We must pray for Christ’s</a:t>
            </a:r>
          </a:p>
          <a:p>
            <a:r>
              <a:rPr lang="en-US" sz="3600" b="1" i="1" dirty="0" smtClean="0">
                <a:solidFill>
                  <a:srgbClr val="CC6600"/>
                </a:solidFill>
                <a:latin typeface="+mj-lt"/>
              </a:rPr>
              <a:t>   sake, as our motive.</a:t>
            </a:r>
          </a:p>
          <a:p>
            <a:endParaRPr lang="en-US" sz="3600" b="1" i="1" dirty="0">
              <a:solidFill>
                <a:srgbClr val="CC6600"/>
              </a:solidFill>
              <a:latin typeface="+mj-lt"/>
            </a:endParaRPr>
          </a:p>
          <a:p>
            <a:r>
              <a:rPr lang="en-US" sz="3600" b="1" i="1" dirty="0">
                <a:solidFill>
                  <a:srgbClr val="CC6600"/>
                </a:solidFill>
                <a:latin typeface="+mj-lt"/>
              </a:rPr>
              <a:t> </a:t>
            </a:r>
            <a:r>
              <a:rPr lang="en-US" sz="3600" b="1" i="1" dirty="0" smtClean="0">
                <a:solidFill>
                  <a:srgbClr val="CC6600"/>
                </a:solidFill>
                <a:latin typeface="+mj-lt"/>
              </a:rPr>
              <a:t>   </a:t>
            </a:r>
            <a:r>
              <a:rPr lang="en-US" sz="3600" b="1" dirty="0" smtClean="0">
                <a:latin typeface="+mj-lt"/>
              </a:rPr>
              <a:t>(1) Acceptable petitioners hold Christ in</a:t>
            </a:r>
          </a:p>
          <a:p>
            <a:r>
              <a:rPr lang="en-US" sz="3600" b="1" dirty="0">
                <a:latin typeface="+mj-lt"/>
              </a:rPr>
              <a:t>	</a:t>
            </a:r>
            <a:r>
              <a:rPr lang="en-US" sz="3600" b="1" dirty="0" smtClean="0">
                <a:latin typeface="+mj-lt"/>
              </a:rPr>
              <a:t> high esteem. </a:t>
            </a:r>
          </a:p>
        </p:txBody>
      </p:sp>
      <p:sp>
        <p:nvSpPr>
          <p:cNvPr id="4" name="TextBox 3"/>
          <p:cNvSpPr txBox="1"/>
          <p:nvPr/>
        </p:nvSpPr>
        <p:spPr>
          <a:xfrm>
            <a:off x="1066800" y="5543550"/>
            <a:ext cx="7467600" cy="1200329"/>
          </a:xfrm>
          <a:prstGeom prst="rect">
            <a:avLst/>
          </a:prstGeom>
          <a:noFill/>
        </p:spPr>
        <p:txBody>
          <a:bodyPr wrap="square" rtlCol="0">
            <a:spAutoFit/>
          </a:bodyPr>
          <a:lstStyle/>
          <a:p>
            <a:r>
              <a:rPr lang="en-US" dirty="0" smtClean="0"/>
              <a:t>Don’t just begin because He commands, but enter into out of great respect.  We won’t even think of what He gains unless we have great respect for Him.</a:t>
            </a:r>
          </a:p>
          <a:p>
            <a:r>
              <a:rPr lang="en-US" dirty="0" smtClean="0"/>
              <a:t>So great, that we are asking, what is there in this for Christ? This is a non-negotiable with the Father.</a:t>
            </a:r>
            <a:endParaRPr lang="en-US" dirty="0"/>
          </a:p>
        </p:txBody>
      </p:sp>
    </p:spTree>
    <p:extLst>
      <p:ext uri="{BB962C8B-B14F-4D97-AF65-F5344CB8AC3E}">
        <p14:creationId xmlns:p14="http://schemas.microsoft.com/office/powerpoint/2010/main" val="3551578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hepuritans.files.wordpress.com/2011/03/bost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30" r="21628"/>
          <a:stretch/>
        </p:blipFill>
        <p:spPr bwMode="auto">
          <a:xfrm>
            <a:off x="6564086" y="209550"/>
            <a:ext cx="2329543" cy="1676400"/>
          </a:xfrm>
          <a:prstGeom prst="rect">
            <a:avLst/>
          </a:prstGeom>
          <a:noFill/>
          <a:ln w="25400">
            <a:solidFill>
              <a:schemeClr val="accent1">
                <a:lumMod val="75000"/>
              </a:schemeClr>
            </a:solidFill>
            <a:beve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399" y="514350"/>
            <a:ext cx="8534401" cy="2554545"/>
          </a:xfrm>
          <a:prstGeom prst="rect">
            <a:avLst/>
          </a:prstGeom>
          <a:noFill/>
        </p:spPr>
        <p:txBody>
          <a:bodyPr wrap="square" rtlCol="0">
            <a:spAutoFit/>
          </a:bodyPr>
          <a:lstStyle/>
          <a:p>
            <a:r>
              <a:rPr lang="en-US" sz="4000" b="1" i="1" dirty="0" smtClean="0">
                <a:solidFill>
                  <a:srgbClr val="CC6600"/>
                </a:solidFill>
                <a:latin typeface="+mj-lt"/>
              </a:rPr>
              <a:t>    No man’s prayer will be </a:t>
            </a:r>
          </a:p>
          <a:p>
            <a:r>
              <a:rPr lang="en-US" sz="4000" b="1" i="1" dirty="0">
                <a:solidFill>
                  <a:srgbClr val="CC6600"/>
                </a:solidFill>
                <a:latin typeface="+mj-lt"/>
              </a:rPr>
              <a:t>a</a:t>
            </a:r>
            <a:r>
              <a:rPr lang="en-US" sz="4000" b="1" i="1" dirty="0" smtClean="0">
                <a:solidFill>
                  <a:srgbClr val="CC6600"/>
                </a:solidFill>
                <a:latin typeface="+mj-lt"/>
              </a:rPr>
              <a:t>cceptable to God, who </a:t>
            </a:r>
          </a:p>
          <a:p>
            <a:r>
              <a:rPr lang="en-US" sz="4000" b="1" i="1" dirty="0" smtClean="0">
                <a:solidFill>
                  <a:srgbClr val="CC6600"/>
                </a:solidFill>
                <a:latin typeface="+mj-lt"/>
              </a:rPr>
              <a:t>wants </a:t>
            </a:r>
            <a:r>
              <a:rPr lang="en-US" sz="4000" b="1" dirty="0" smtClean="0">
                <a:solidFill>
                  <a:srgbClr val="CC6600"/>
                </a:solidFill>
                <a:latin typeface="+mj-lt"/>
              </a:rPr>
              <a:t>(lacks) </a:t>
            </a:r>
            <a:r>
              <a:rPr lang="en-US" sz="4000" b="1" i="1" dirty="0" smtClean="0">
                <a:solidFill>
                  <a:srgbClr val="CC6600"/>
                </a:solidFill>
                <a:latin typeface="+mj-lt"/>
              </a:rPr>
              <a:t>a transcendent</a:t>
            </a:r>
          </a:p>
          <a:p>
            <a:r>
              <a:rPr lang="en-US" sz="4000" b="1" i="1" dirty="0">
                <a:solidFill>
                  <a:srgbClr val="CC6600"/>
                </a:solidFill>
                <a:latin typeface="+mj-lt"/>
              </a:rPr>
              <a:t>e</a:t>
            </a:r>
            <a:r>
              <a:rPr lang="en-US" sz="4000" b="1" i="1" dirty="0" smtClean="0">
                <a:solidFill>
                  <a:srgbClr val="CC6600"/>
                </a:solidFill>
                <a:latin typeface="+mj-lt"/>
              </a:rPr>
              <a:t>steem of the Lord Christ. . .</a:t>
            </a:r>
          </a:p>
        </p:txBody>
      </p:sp>
    </p:spTree>
    <p:extLst>
      <p:ext uri="{BB962C8B-B14F-4D97-AF65-F5344CB8AC3E}">
        <p14:creationId xmlns:p14="http://schemas.microsoft.com/office/powerpoint/2010/main" val="3828758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8382000" cy="2185214"/>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pPr marL="457200" indent="-457200">
              <a:buFont typeface="Arial" panose="020B0604020202020204" pitchFamily="34" charset="0"/>
              <a:buChar char="•"/>
            </a:pPr>
            <a:r>
              <a:rPr lang="en-US" sz="3200" b="1" i="1" dirty="0" smtClean="0"/>
              <a:t>Westminster Shorter Catechism </a:t>
            </a:r>
            <a:r>
              <a:rPr lang="en-US" sz="3200" b="1" dirty="0" smtClean="0"/>
              <a:t>(1647)</a:t>
            </a:r>
          </a:p>
          <a:p>
            <a:pPr marL="457200" indent="-457200">
              <a:buFont typeface="Arial" panose="020B0604020202020204" pitchFamily="34" charset="0"/>
              <a:buChar char="•"/>
            </a:pPr>
            <a:r>
              <a:rPr lang="en-US" sz="3200" b="1" i="1" dirty="0" smtClean="0"/>
              <a:t>A Baptist Catechism </a:t>
            </a:r>
            <a:r>
              <a:rPr lang="en-US" sz="3200" b="1" dirty="0" smtClean="0"/>
              <a:t>(</a:t>
            </a:r>
            <a:r>
              <a:rPr lang="en-US" sz="3200" b="1" dirty="0" err="1" smtClean="0"/>
              <a:t>Keach’s</a:t>
            </a:r>
            <a:r>
              <a:rPr lang="en-US" sz="3200" b="1" dirty="0" smtClean="0"/>
              <a:t>; 1677)</a:t>
            </a:r>
          </a:p>
          <a:p>
            <a:endParaRPr lang="en-US" sz="3200" b="1" i="1" dirty="0" smtClean="0"/>
          </a:p>
          <a:p>
            <a:endParaRPr lang="en-US" sz="4000" b="1" i="1" dirty="0">
              <a:solidFill>
                <a:schemeClr val="accent5">
                  <a:lumMod val="75000"/>
                </a:schemeClr>
              </a:solidFill>
            </a:endParaRPr>
          </a:p>
        </p:txBody>
      </p:sp>
      <p:sp>
        <p:nvSpPr>
          <p:cNvPr id="3" name="TextBox 2"/>
          <p:cNvSpPr txBox="1"/>
          <p:nvPr/>
        </p:nvSpPr>
        <p:spPr>
          <a:xfrm>
            <a:off x="918381" y="5314950"/>
            <a:ext cx="6477000" cy="3139321"/>
          </a:xfrm>
          <a:prstGeom prst="rect">
            <a:avLst/>
          </a:prstGeom>
          <a:noFill/>
        </p:spPr>
        <p:txBody>
          <a:bodyPr wrap="square" rtlCol="0">
            <a:spAutoFit/>
          </a:bodyPr>
          <a:lstStyle/>
          <a:p>
            <a:endParaRPr lang="en-US" dirty="0" smtClean="0"/>
          </a:p>
          <a:p>
            <a:endParaRPr lang="en-US" dirty="0"/>
          </a:p>
          <a:p>
            <a:r>
              <a:rPr lang="en-US" dirty="0" smtClean="0"/>
              <a:t>Wesley’s edition wasn’t published separately.  It first appeared in vol. 14 of his </a:t>
            </a:r>
            <a:r>
              <a:rPr lang="en-US" b="1" dirty="0" smtClean="0"/>
              <a:t>A CHRISTIAN LIBRARY: CONSISTING </a:t>
            </a:r>
            <a:r>
              <a:rPr lang="en-US" b="1" dirty="0"/>
              <a:t>OF</a:t>
            </a:r>
          </a:p>
          <a:p>
            <a:r>
              <a:rPr lang="en-US" b="1" dirty="0"/>
              <a:t>EXTRACTS FROM AND ABRIDGMENTS </a:t>
            </a:r>
            <a:r>
              <a:rPr lang="en-US" b="1" dirty="0" smtClean="0"/>
              <a:t>OF THE CHOICEST </a:t>
            </a:r>
            <a:r>
              <a:rPr lang="en-US" b="1" dirty="0"/>
              <a:t>PIECES</a:t>
            </a:r>
          </a:p>
          <a:p>
            <a:r>
              <a:rPr lang="en-US" b="1" dirty="0" smtClean="0"/>
              <a:t>OF PRACTICAL DIVINITY WHICH </a:t>
            </a:r>
            <a:r>
              <a:rPr lang="en-US" b="1" dirty="0"/>
              <a:t>HAVE BEEN PUBLISHED IN THE ENGLISH </a:t>
            </a:r>
            <a:r>
              <a:rPr lang="en-US" b="1" dirty="0" smtClean="0"/>
              <a:t>TONGUE. IN </a:t>
            </a:r>
            <a:r>
              <a:rPr lang="en-US" b="1" dirty="0"/>
              <a:t>THIRTY VOLUMES:</a:t>
            </a:r>
          </a:p>
          <a:p>
            <a:r>
              <a:rPr lang="en-US" b="1" dirty="0"/>
              <a:t>FIRST PUBLISHED IN 175O, IN FIFTY VOLUMES, DUODECIMO.</a:t>
            </a:r>
          </a:p>
          <a:p>
            <a:r>
              <a:rPr lang="en-US" b="1" dirty="0"/>
              <a:t>BY JOHN WESLEY, </a:t>
            </a:r>
            <a:r>
              <a:rPr lang="en-US" b="1" dirty="0" smtClean="0"/>
              <a:t>MA. LATE </a:t>
            </a:r>
            <a:r>
              <a:rPr lang="en-US" b="1" dirty="0"/>
              <a:t>FELLOW OF LINCOLN COLLEGE, OXFORD.</a:t>
            </a:r>
          </a:p>
          <a:p>
            <a:endParaRPr lang="en-US" dirty="0"/>
          </a:p>
        </p:txBody>
      </p:sp>
    </p:spTree>
    <p:extLst>
      <p:ext uri="{BB962C8B-B14F-4D97-AF65-F5344CB8AC3E}">
        <p14:creationId xmlns:p14="http://schemas.microsoft.com/office/powerpoint/2010/main" val="3940288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hepuritans.files.wordpress.com/2011/03/bost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30" r="21628"/>
          <a:stretch/>
        </p:blipFill>
        <p:spPr bwMode="auto">
          <a:xfrm>
            <a:off x="6564086" y="209550"/>
            <a:ext cx="2329543" cy="1676400"/>
          </a:xfrm>
          <a:prstGeom prst="rect">
            <a:avLst/>
          </a:prstGeom>
          <a:noFill/>
          <a:ln w="25400">
            <a:solidFill>
              <a:schemeClr val="accent1">
                <a:lumMod val="75000"/>
              </a:schemeClr>
            </a:solidFill>
            <a:beve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399" y="514350"/>
            <a:ext cx="8534401" cy="3785652"/>
          </a:xfrm>
          <a:prstGeom prst="rect">
            <a:avLst/>
          </a:prstGeom>
          <a:noFill/>
        </p:spPr>
        <p:txBody>
          <a:bodyPr wrap="square" rtlCol="0">
            <a:spAutoFit/>
          </a:bodyPr>
          <a:lstStyle/>
          <a:p>
            <a:r>
              <a:rPr lang="en-US" sz="4000" b="1" i="1" dirty="0" smtClean="0">
                <a:solidFill>
                  <a:srgbClr val="CC6600"/>
                </a:solidFill>
                <a:latin typeface="+mj-lt"/>
              </a:rPr>
              <a:t>    No man’s prayer will be </a:t>
            </a:r>
          </a:p>
          <a:p>
            <a:r>
              <a:rPr lang="en-US" sz="4000" b="1" i="1" dirty="0">
                <a:solidFill>
                  <a:srgbClr val="CC6600"/>
                </a:solidFill>
                <a:latin typeface="+mj-lt"/>
              </a:rPr>
              <a:t>a</a:t>
            </a:r>
            <a:r>
              <a:rPr lang="en-US" sz="4000" b="1" i="1" dirty="0" smtClean="0">
                <a:solidFill>
                  <a:srgbClr val="CC6600"/>
                </a:solidFill>
                <a:latin typeface="+mj-lt"/>
              </a:rPr>
              <a:t>cceptable to God, who </a:t>
            </a:r>
          </a:p>
          <a:p>
            <a:r>
              <a:rPr lang="en-US" sz="4000" b="1" i="1" dirty="0" smtClean="0">
                <a:solidFill>
                  <a:srgbClr val="CC6600"/>
                </a:solidFill>
                <a:latin typeface="+mj-lt"/>
              </a:rPr>
              <a:t>wants </a:t>
            </a:r>
            <a:r>
              <a:rPr lang="en-US" sz="4000" b="1" dirty="0" smtClean="0">
                <a:solidFill>
                  <a:srgbClr val="CC6600"/>
                </a:solidFill>
                <a:latin typeface="+mj-lt"/>
              </a:rPr>
              <a:t>(lacks) </a:t>
            </a:r>
            <a:r>
              <a:rPr lang="en-US" sz="4000" b="1" i="1" dirty="0" smtClean="0">
                <a:solidFill>
                  <a:srgbClr val="CC6600"/>
                </a:solidFill>
                <a:latin typeface="+mj-lt"/>
              </a:rPr>
              <a:t>a transcendent</a:t>
            </a:r>
          </a:p>
          <a:p>
            <a:r>
              <a:rPr lang="en-US" sz="4000" b="1" i="1" dirty="0">
                <a:solidFill>
                  <a:srgbClr val="CC6600"/>
                </a:solidFill>
                <a:latin typeface="+mj-lt"/>
              </a:rPr>
              <a:t>e</a:t>
            </a:r>
            <a:r>
              <a:rPr lang="en-US" sz="4000" b="1" i="1" dirty="0" smtClean="0">
                <a:solidFill>
                  <a:srgbClr val="CC6600"/>
                </a:solidFill>
                <a:latin typeface="+mj-lt"/>
              </a:rPr>
              <a:t>steem of the Lord Christ. . .</a:t>
            </a:r>
          </a:p>
          <a:p>
            <a:endParaRPr lang="en-US" sz="4000" b="1" dirty="0" smtClean="0">
              <a:latin typeface="+mj-lt"/>
            </a:endParaRPr>
          </a:p>
          <a:p>
            <a:r>
              <a:rPr lang="en-US" sz="4000" b="1" i="1" dirty="0">
                <a:latin typeface="+mj-lt"/>
              </a:rPr>
              <a:t>	</a:t>
            </a:r>
            <a:r>
              <a:rPr lang="en-US" sz="4000" b="1" dirty="0" smtClean="0">
                <a:latin typeface="+mj-lt"/>
              </a:rPr>
              <a:t>John 5:23</a:t>
            </a:r>
            <a:endParaRPr lang="en-US" sz="4000" b="1" i="1" dirty="0" smtClean="0">
              <a:latin typeface="+mj-lt"/>
            </a:endParaRPr>
          </a:p>
        </p:txBody>
      </p:sp>
      <p:sp>
        <p:nvSpPr>
          <p:cNvPr id="4" name="TextBox 3"/>
          <p:cNvSpPr txBox="1"/>
          <p:nvPr/>
        </p:nvSpPr>
        <p:spPr>
          <a:xfrm>
            <a:off x="1143000" y="5619750"/>
            <a:ext cx="5867400" cy="646331"/>
          </a:xfrm>
          <a:prstGeom prst="rect">
            <a:avLst/>
          </a:prstGeom>
          <a:noFill/>
        </p:spPr>
        <p:txBody>
          <a:bodyPr wrap="square" rtlCol="0">
            <a:spAutoFit/>
          </a:bodyPr>
          <a:lstStyle/>
          <a:p>
            <a:r>
              <a:rPr lang="en-US" dirty="0" smtClean="0"/>
              <a:t>Thomas Shepard, the American Puritan, called this “God’s Main Plot.”  </a:t>
            </a:r>
            <a:endParaRPr lang="en-US" dirty="0"/>
          </a:p>
        </p:txBody>
      </p:sp>
    </p:spTree>
    <p:extLst>
      <p:ext uri="{BB962C8B-B14F-4D97-AF65-F5344CB8AC3E}">
        <p14:creationId xmlns:p14="http://schemas.microsoft.com/office/powerpoint/2010/main" val="16285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38150"/>
            <a:ext cx="7924800" cy="1754326"/>
          </a:xfrm>
          <a:prstGeom prst="rect">
            <a:avLst/>
          </a:prstGeom>
          <a:noFill/>
        </p:spPr>
        <p:txBody>
          <a:bodyPr wrap="square" rtlCol="0">
            <a:spAutoFit/>
          </a:bodyPr>
          <a:lstStyle/>
          <a:p>
            <a:r>
              <a:rPr lang="en-US" sz="3600" b="1" dirty="0" smtClean="0"/>
              <a:t>How does this high esteem for Christ manifest itself in prayers that are </a:t>
            </a:r>
            <a:r>
              <a:rPr lang="en-US" sz="3600" b="1" i="1" dirty="0" smtClean="0"/>
              <a:t>for His sake? </a:t>
            </a:r>
            <a:endParaRPr lang="en-US" sz="3600" b="1" dirty="0"/>
          </a:p>
        </p:txBody>
      </p:sp>
    </p:spTree>
    <p:extLst>
      <p:ext uri="{BB962C8B-B14F-4D97-AF65-F5344CB8AC3E}">
        <p14:creationId xmlns:p14="http://schemas.microsoft.com/office/powerpoint/2010/main" val="87058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38150"/>
            <a:ext cx="8382000" cy="4524315"/>
          </a:xfrm>
          <a:prstGeom prst="rect">
            <a:avLst/>
          </a:prstGeom>
          <a:noFill/>
        </p:spPr>
        <p:txBody>
          <a:bodyPr wrap="square" rtlCol="0">
            <a:spAutoFit/>
          </a:bodyPr>
          <a:lstStyle/>
          <a:p>
            <a:r>
              <a:rPr lang="en-US" sz="3600" i="1" dirty="0" smtClean="0"/>
              <a:t>   In the prayers of Monday, 9</a:t>
            </a:r>
            <a:r>
              <a:rPr lang="en-US" sz="3600" i="1" baseline="30000" dirty="0" smtClean="0"/>
              <a:t>th</a:t>
            </a:r>
            <a:r>
              <a:rPr lang="en-US" sz="3600" i="1" dirty="0" smtClean="0"/>
              <a:t> November, I spread the Hebrew Bible before Him, and cried to the Father, that for the sake of His Son, He would by the Spirit shine on it unto me, give light into and discover His mind in the word; that He would give me life, health, strength, time, and inclination, to the study and blessing thereon. . . </a:t>
            </a:r>
            <a:endParaRPr lang="en-US" sz="3600" i="1" dirty="0"/>
          </a:p>
        </p:txBody>
      </p:sp>
      <p:sp>
        <p:nvSpPr>
          <p:cNvPr id="3" name="TextBox 2"/>
          <p:cNvSpPr txBox="1"/>
          <p:nvPr/>
        </p:nvSpPr>
        <p:spPr>
          <a:xfrm>
            <a:off x="1143000" y="5467350"/>
            <a:ext cx="8001000" cy="923330"/>
          </a:xfrm>
          <a:prstGeom prst="rect">
            <a:avLst/>
          </a:prstGeom>
          <a:noFill/>
        </p:spPr>
        <p:txBody>
          <a:bodyPr wrap="square" rtlCol="0">
            <a:spAutoFit/>
          </a:bodyPr>
          <a:lstStyle/>
          <a:p>
            <a:r>
              <a:rPr lang="en-US" dirty="0" smtClean="0"/>
              <a:t>This is found in Boston’s journal for 1730, two years after the sermons. It illustrates what he meant by “for Christ’s sake, as our motive.” He wanted to understand the Hebrew text in order to honor Christ.</a:t>
            </a:r>
            <a:endParaRPr lang="en-US" dirty="0"/>
          </a:p>
        </p:txBody>
      </p:sp>
    </p:spTree>
    <p:extLst>
      <p:ext uri="{BB962C8B-B14F-4D97-AF65-F5344CB8AC3E}">
        <p14:creationId xmlns:p14="http://schemas.microsoft.com/office/powerpoint/2010/main" val="2659163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hepuritans.files.wordpress.com/2011/03/bost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30" r="21628"/>
          <a:stretch/>
        </p:blipFill>
        <p:spPr bwMode="auto">
          <a:xfrm>
            <a:off x="6564086" y="209550"/>
            <a:ext cx="2329543" cy="1676400"/>
          </a:xfrm>
          <a:prstGeom prst="rect">
            <a:avLst/>
          </a:prstGeom>
          <a:noFill/>
          <a:ln w="25400">
            <a:solidFill>
              <a:schemeClr val="accent1">
                <a:lumMod val="75000"/>
              </a:schemeClr>
            </a:solidFill>
            <a:beve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399" y="514350"/>
            <a:ext cx="8534401" cy="4031873"/>
          </a:xfrm>
          <a:prstGeom prst="rect">
            <a:avLst/>
          </a:prstGeom>
          <a:noFill/>
        </p:spPr>
        <p:txBody>
          <a:bodyPr wrap="square" rtlCol="0">
            <a:spAutoFit/>
          </a:bodyPr>
          <a:lstStyle/>
          <a:p>
            <a:r>
              <a:rPr lang="en-US" sz="4000" b="1" dirty="0">
                <a:solidFill>
                  <a:srgbClr val="CC6600"/>
                </a:solidFill>
                <a:latin typeface="+mj-lt"/>
              </a:rPr>
              <a:t> </a:t>
            </a:r>
            <a:r>
              <a:rPr lang="en-US" sz="4000" b="1" dirty="0" smtClean="0">
                <a:solidFill>
                  <a:srgbClr val="CC6600"/>
                </a:solidFill>
                <a:latin typeface="+mj-lt"/>
              </a:rPr>
              <a:t>  </a:t>
            </a:r>
            <a:r>
              <a:rPr lang="en-US" sz="3600" b="1" i="1" dirty="0" smtClean="0">
                <a:solidFill>
                  <a:srgbClr val="CC6600"/>
                </a:solidFill>
                <a:latin typeface="+mj-lt"/>
              </a:rPr>
              <a:t>We must pray for Christ’s</a:t>
            </a:r>
          </a:p>
          <a:p>
            <a:r>
              <a:rPr lang="en-US" sz="3600" b="1" i="1" dirty="0">
                <a:solidFill>
                  <a:srgbClr val="CC6600"/>
                </a:solidFill>
                <a:latin typeface="+mj-lt"/>
              </a:rPr>
              <a:t>s</a:t>
            </a:r>
            <a:r>
              <a:rPr lang="en-US" sz="3600" b="1" i="1" dirty="0" smtClean="0">
                <a:solidFill>
                  <a:srgbClr val="CC6600"/>
                </a:solidFill>
                <a:latin typeface="+mj-lt"/>
              </a:rPr>
              <a:t>ake, as our motive.</a:t>
            </a:r>
          </a:p>
          <a:p>
            <a:endParaRPr lang="en-US" sz="3600" b="1" i="1" dirty="0">
              <a:solidFill>
                <a:srgbClr val="CC6600"/>
              </a:solidFill>
              <a:latin typeface="+mj-lt"/>
            </a:endParaRPr>
          </a:p>
          <a:p>
            <a:r>
              <a:rPr lang="en-US" sz="3600" b="1" i="1" dirty="0">
                <a:solidFill>
                  <a:srgbClr val="CC6600"/>
                </a:solidFill>
                <a:latin typeface="+mj-lt"/>
              </a:rPr>
              <a:t> </a:t>
            </a:r>
            <a:r>
              <a:rPr lang="en-US" sz="3600" b="1" i="1" dirty="0" smtClean="0">
                <a:solidFill>
                  <a:srgbClr val="CC6600"/>
                </a:solidFill>
                <a:latin typeface="+mj-lt"/>
              </a:rPr>
              <a:t>   </a:t>
            </a:r>
            <a:r>
              <a:rPr lang="en-US" sz="3600" dirty="0" smtClean="0">
                <a:latin typeface="+mj-lt"/>
              </a:rPr>
              <a:t>(1) Acceptable petitioners hold Christ in</a:t>
            </a:r>
          </a:p>
          <a:p>
            <a:r>
              <a:rPr lang="en-US" sz="3600" dirty="0">
                <a:latin typeface="+mj-lt"/>
              </a:rPr>
              <a:t>	</a:t>
            </a:r>
            <a:r>
              <a:rPr lang="en-US" sz="3600" dirty="0" smtClean="0">
                <a:latin typeface="+mj-lt"/>
              </a:rPr>
              <a:t> high esteem. </a:t>
            </a:r>
          </a:p>
          <a:p>
            <a:r>
              <a:rPr lang="en-US" sz="3600" b="1" dirty="0" smtClean="0">
                <a:latin typeface="+mj-lt"/>
              </a:rPr>
              <a:t>    (2) We comply with the duty out of love</a:t>
            </a:r>
          </a:p>
          <a:p>
            <a:r>
              <a:rPr lang="en-US" sz="3600" b="1" dirty="0">
                <a:latin typeface="+mj-lt"/>
              </a:rPr>
              <a:t>	</a:t>
            </a:r>
            <a:r>
              <a:rPr lang="en-US" sz="3600" b="1" dirty="0" smtClean="0">
                <a:latin typeface="+mj-lt"/>
              </a:rPr>
              <a:t> for Christ.</a:t>
            </a:r>
          </a:p>
        </p:txBody>
      </p:sp>
      <p:sp>
        <p:nvSpPr>
          <p:cNvPr id="4" name="TextBox 3"/>
          <p:cNvSpPr txBox="1"/>
          <p:nvPr/>
        </p:nvSpPr>
        <p:spPr>
          <a:xfrm>
            <a:off x="1143000" y="5543550"/>
            <a:ext cx="7924800" cy="646331"/>
          </a:xfrm>
          <a:prstGeom prst="rect">
            <a:avLst/>
          </a:prstGeom>
          <a:noFill/>
        </p:spPr>
        <p:txBody>
          <a:bodyPr wrap="square" rtlCol="0">
            <a:spAutoFit/>
          </a:bodyPr>
          <a:lstStyle/>
          <a:p>
            <a:r>
              <a:rPr lang="en-US" dirty="0" smtClean="0"/>
              <a:t>It is our duty to honor Him.  But our complying with this duty has its own motivation.  Not merely obligation, but love.</a:t>
            </a:r>
            <a:endParaRPr lang="en-US" dirty="0"/>
          </a:p>
        </p:txBody>
      </p:sp>
    </p:spTree>
    <p:extLst>
      <p:ext uri="{BB962C8B-B14F-4D97-AF65-F5344CB8AC3E}">
        <p14:creationId xmlns:p14="http://schemas.microsoft.com/office/powerpoint/2010/main" val="3709492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38150"/>
            <a:ext cx="8153400" cy="3970318"/>
          </a:xfrm>
          <a:prstGeom prst="rect">
            <a:avLst/>
          </a:prstGeom>
          <a:noFill/>
        </p:spPr>
        <p:txBody>
          <a:bodyPr wrap="square" rtlCol="0">
            <a:spAutoFit/>
          </a:bodyPr>
          <a:lstStyle/>
          <a:p>
            <a:r>
              <a:rPr lang="en-US" sz="3600" i="1" dirty="0" smtClean="0"/>
              <a:t>One praying indeed in the name of Christ, is acted by a principle of love to him, which, oiling the wheels of the soul, sets all in motion, so that the heart is poured out like water before the Lord.  And where that principle is wanting, there is acting by constraint.</a:t>
            </a:r>
            <a:endParaRPr lang="en-US" sz="3600" i="1" dirty="0"/>
          </a:p>
        </p:txBody>
      </p:sp>
    </p:spTree>
    <p:extLst>
      <p:ext uri="{BB962C8B-B14F-4D97-AF65-F5344CB8AC3E}">
        <p14:creationId xmlns:p14="http://schemas.microsoft.com/office/powerpoint/2010/main" val="3136542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38150"/>
            <a:ext cx="8839200" cy="4093428"/>
          </a:xfrm>
          <a:prstGeom prst="rect">
            <a:avLst/>
          </a:prstGeom>
          <a:noFill/>
        </p:spPr>
        <p:txBody>
          <a:bodyPr wrap="square" rtlCol="0">
            <a:spAutoFit/>
          </a:bodyPr>
          <a:lstStyle/>
          <a:p>
            <a:r>
              <a:rPr lang="en-US" sz="3600" i="1" dirty="0" smtClean="0"/>
              <a:t>   </a:t>
            </a:r>
            <a:r>
              <a:rPr lang="en-US" sz="3200" b="1" i="1" dirty="0" smtClean="0"/>
              <a:t>There was a second point. . . which still remained dark; and therefore I went back purposely to God for it.  I found my heart in prayer much going out in love to Christ; my heart was knit to Him as the dearly beloved of my soul; which made me to express my love to Christ, not in an ordinary way, as I used to do.  I was helped to depend, and got strength to my heart to wait for light in it. </a:t>
            </a:r>
            <a:endParaRPr lang="en-US" sz="3200" b="1" i="1" dirty="0"/>
          </a:p>
        </p:txBody>
      </p:sp>
      <p:sp>
        <p:nvSpPr>
          <p:cNvPr id="3" name="TextBox 2"/>
          <p:cNvSpPr txBox="1"/>
          <p:nvPr/>
        </p:nvSpPr>
        <p:spPr>
          <a:xfrm>
            <a:off x="1143000" y="5467350"/>
            <a:ext cx="8001000" cy="646331"/>
          </a:xfrm>
          <a:prstGeom prst="rect">
            <a:avLst/>
          </a:prstGeom>
          <a:noFill/>
        </p:spPr>
        <p:txBody>
          <a:bodyPr wrap="square" rtlCol="0">
            <a:spAutoFit/>
          </a:bodyPr>
          <a:lstStyle/>
          <a:p>
            <a:r>
              <a:rPr lang="en-US" dirty="0" smtClean="0"/>
              <a:t>Journal for May 26, 1699.  He is a young preacher, awaiting a call to a church, and having occasional opportunities to fill pulpits.</a:t>
            </a:r>
            <a:endParaRPr lang="en-US" dirty="0"/>
          </a:p>
        </p:txBody>
      </p:sp>
    </p:spTree>
    <p:extLst>
      <p:ext uri="{BB962C8B-B14F-4D97-AF65-F5344CB8AC3E}">
        <p14:creationId xmlns:p14="http://schemas.microsoft.com/office/powerpoint/2010/main" val="1251464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9" y="514350"/>
            <a:ext cx="8534401" cy="3477875"/>
          </a:xfrm>
          <a:prstGeom prst="rect">
            <a:avLst/>
          </a:prstGeom>
          <a:noFill/>
        </p:spPr>
        <p:txBody>
          <a:bodyPr wrap="square" rtlCol="0">
            <a:spAutoFit/>
          </a:bodyPr>
          <a:lstStyle/>
          <a:p>
            <a:r>
              <a:rPr lang="en-US" sz="3600" dirty="0" smtClean="0">
                <a:latin typeface="+mj-lt"/>
              </a:rPr>
              <a:t>(1) Acceptable petitioners hold Christ in</a:t>
            </a:r>
          </a:p>
          <a:p>
            <a:r>
              <a:rPr lang="en-US" sz="3600" dirty="0" smtClean="0">
                <a:latin typeface="+mj-lt"/>
              </a:rPr>
              <a:t>      high esteem. </a:t>
            </a:r>
          </a:p>
          <a:p>
            <a:r>
              <a:rPr lang="en-US" sz="3600" dirty="0" smtClean="0">
                <a:latin typeface="+mj-lt"/>
              </a:rPr>
              <a:t>(2) We comply with the duty out of love</a:t>
            </a:r>
          </a:p>
          <a:p>
            <a:r>
              <a:rPr lang="en-US" sz="3600" dirty="0" smtClean="0">
                <a:latin typeface="+mj-lt"/>
              </a:rPr>
              <a:t>      for Christ.</a:t>
            </a:r>
          </a:p>
          <a:p>
            <a:r>
              <a:rPr lang="en-US" sz="3600" b="1" dirty="0" smtClean="0">
                <a:latin typeface="+mj-lt"/>
              </a:rPr>
              <a:t>(3) We comply with the duty out of </a:t>
            </a:r>
          </a:p>
          <a:p>
            <a:r>
              <a:rPr lang="en-US" sz="3600" b="1" dirty="0">
                <a:latin typeface="+mj-lt"/>
              </a:rPr>
              <a:t> </a:t>
            </a:r>
            <a:r>
              <a:rPr lang="en-US" sz="3600" b="1" dirty="0" smtClean="0">
                <a:latin typeface="+mj-lt"/>
              </a:rPr>
              <a:t>     respect for His honor and glory.</a:t>
            </a:r>
          </a:p>
        </p:txBody>
      </p:sp>
    </p:spTree>
    <p:extLst>
      <p:ext uri="{BB962C8B-B14F-4D97-AF65-F5344CB8AC3E}">
        <p14:creationId xmlns:p14="http://schemas.microsoft.com/office/powerpoint/2010/main" val="864476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14350"/>
            <a:ext cx="7924800" cy="3416320"/>
          </a:xfrm>
          <a:prstGeom prst="rect">
            <a:avLst/>
          </a:prstGeom>
          <a:noFill/>
        </p:spPr>
        <p:txBody>
          <a:bodyPr wrap="square" rtlCol="0">
            <a:spAutoFit/>
          </a:bodyPr>
          <a:lstStyle/>
          <a:p>
            <a:r>
              <a:rPr lang="en-US" sz="3600" b="1" i="1" dirty="0" smtClean="0"/>
              <a:t>   Every act of praying in his name glorifies Him, being an acknowledgment before God of the unspeakable dignity of his merit and intercession, as procuring that access for sinners unto God, that no other way could have been obtained.</a:t>
            </a:r>
            <a:endParaRPr lang="en-US" sz="3600" b="1" i="1" dirty="0"/>
          </a:p>
        </p:txBody>
      </p:sp>
      <p:sp>
        <p:nvSpPr>
          <p:cNvPr id="3" name="TextBox 2"/>
          <p:cNvSpPr txBox="1"/>
          <p:nvPr/>
        </p:nvSpPr>
        <p:spPr>
          <a:xfrm>
            <a:off x="762000" y="5391150"/>
            <a:ext cx="8305800" cy="923330"/>
          </a:xfrm>
          <a:prstGeom prst="rect">
            <a:avLst/>
          </a:prstGeom>
          <a:noFill/>
        </p:spPr>
        <p:txBody>
          <a:bodyPr wrap="square" rtlCol="0">
            <a:spAutoFit/>
          </a:bodyPr>
          <a:lstStyle/>
          <a:p>
            <a:r>
              <a:rPr lang="en-US" dirty="0" smtClean="0"/>
              <a:t>His point here is that the praying itself, not just the answer obtained, but the very act of praying honors Christ.  We pray </a:t>
            </a:r>
            <a:r>
              <a:rPr lang="en-US" i="1" dirty="0" smtClean="0"/>
              <a:t>in his name</a:t>
            </a:r>
            <a:r>
              <a:rPr lang="en-US" dirty="0" smtClean="0"/>
              <a:t>, that is </a:t>
            </a:r>
            <a:r>
              <a:rPr lang="en-US" i="1" dirty="0" smtClean="0"/>
              <a:t>for his sake</a:t>
            </a:r>
            <a:r>
              <a:rPr lang="en-US" dirty="0" smtClean="0"/>
              <a:t>, when we continue in it because doing so honors him.</a:t>
            </a:r>
            <a:endParaRPr lang="en-US" dirty="0"/>
          </a:p>
        </p:txBody>
      </p:sp>
    </p:spTree>
    <p:extLst>
      <p:ext uri="{BB962C8B-B14F-4D97-AF65-F5344CB8AC3E}">
        <p14:creationId xmlns:p14="http://schemas.microsoft.com/office/powerpoint/2010/main" val="15420563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9" y="514350"/>
            <a:ext cx="8534401" cy="3970318"/>
          </a:xfrm>
          <a:prstGeom prst="rect">
            <a:avLst/>
          </a:prstGeom>
          <a:noFill/>
        </p:spPr>
        <p:txBody>
          <a:bodyPr wrap="square" rtlCol="0">
            <a:spAutoFit/>
          </a:bodyPr>
          <a:lstStyle/>
          <a:p>
            <a:r>
              <a:rPr lang="en-US" sz="3600" dirty="0" smtClean="0">
                <a:latin typeface="+mj-lt"/>
              </a:rPr>
              <a:t>(1) Acceptable petitioners hold Christ in</a:t>
            </a:r>
          </a:p>
          <a:p>
            <a:r>
              <a:rPr lang="en-US" sz="3600" dirty="0" smtClean="0">
                <a:latin typeface="+mj-lt"/>
              </a:rPr>
              <a:t>      high esteem. </a:t>
            </a:r>
          </a:p>
          <a:p>
            <a:r>
              <a:rPr lang="en-US" sz="3600" dirty="0" smtClean="0">
                <a:latin typeface="+mj-lt"/>
              </a:rPr>
              <a:t>(2) We comply with the duty out of love</a:t>
            </a:r>
          </a:p>
          <a:p>
            <a:r>
              <a:rPr lang="en-US" sz="3600" dirty="0" smtClean="0">
                <a:latin typeface="+mj-lt"/>
              </a:rPr>
              <a:t>      for Christ.</a:t>
            </a:r>
          </a:p>
          <a:p>
            <a:r>
              <a:rPr lang="en-US" sz="3600" dirty="0" smtClean="0">
                <a:latin typeface="+mj-lt"/>
              </a:rPr>
              <a:t>(3) We comply with the duty out of </a:t>
            </a:r>
          </a:p>
          <a:p>
            <a:r>
              <a:rPr lang="en-US" sz="3600" dirty="0">
                <a:latin typeface="+mj-lt"/>
              </a:rPr>
              <a:t> </a:t>
            </a:r>
            <a:r>
              <a:rPr lang="en-US" sz="3600" dirty="0" smtClean="0">
                <a:latin typeface="+mj-lt"/>
              </a:rPr>
              <a:t>     respect for His honor and glory.</a:t>
            </a:r>
          </a:p>
          <a:p>
            <a:r>
              <a:rPr lang="en-US" sz="3600" b="1" dirty="0" smtClean="0">
                <a:latin typeface="+mj-lt"/>
              </a:rPr>
              <a:t>(4) We pray with heart and good will.</a:t>
            </a:r>
          </a:p>
        </p:txBody>
      </p:sp>
    </p:spTree>
    <p:extLst>
      <p:ext uri="{BB962C8B-B14F-4D97-AF65-F5344CB8AC3E}">
        <p14:creationId xmlns:p14="http://schemas.microsoft.com/office/powerpoint/2010/main" val="1083071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398" y="209550"/>
            <a:ext cx="8534401" cy="2308324"/>
          </a:xfrm>
          <a:prstGeom prst="rect">
            <a:avLst/>
          </a:prstGeom>
          <a:noFill/>
        </p:spPr>
        <p:txBody>
          <a:bodyPr wrap="square" rtlCol="0">
            <a:spAutoFit/>
          </a:bodyPr>
          <a:lstStyle/>
          <a:p>
            <a:r>
              <a:rPr lang="en-US" sz="4000" b="1" u="sng" dirty="0" smtClean="0">
                <a:latin typeface="+mj-lt"/>
              </a:rPr>
              <a:t>Commencing</a:t>
            </a:r>
            <a:r>
              <a:rPr lang="en-US" sz="4000" b="1" dirty="0" smtClean="0">
                <a:latin typeface="+mj-lt"/>
              </a:rPr>
              <a:t> in His name:</a:t>
            </a:r>
            <a:endParaRPr lang="en-US" sz="3600" b="1" dirty="0">
              <a:latin typeface="+mj-lt"/>
            </a:endParaRPr>
          </a:p>
          <a:p>
            <a:r>
              <a:rPr lang="en-US" sz="3600" b="1" i="1" dirty="0" smtClean="0">
                <a:latin typeface="+mj-lt"/>
              </a:rPr>
              <a:t>   </a:t>
            </a:r>
            <a:r>
              <a:rPr lang="en-US" sz="3600" b="1" dirty="0">
                <a:latin typeface="+mj-lt"/>
              </a:rPr>
              <a:t> </a:t>
            </a:r>
            <a:r>
              <a:rPr lang="en-US" sz="3600" b="1" dirty="0" smtClean="0">
                <a:latin typeface="+mj-lt"/>
              </a:rPr>
              <a:t>   </a:t>
            </a:r>
            <a:r>
              <a:rPr lang="en-US" sz="3200" b="1" i="1" dirty="0" smtClean="0">
                <a:latin typeface="+mj-lt"/>
              </a:rPr>
              <a:t>We must go to God at Christ’s command, and by order from him.</a:t>
            </a:r>
            <a:endParaRPr lang="en-US" sz="3200" b="1" i="1" dirty="0"/>
          </a:p>
          <a:p>
            <a:r>
              <a:rPr lang="en-US" sz="3600" b="1" i="1" dirty="0" smtClean="0">
                <a:solidFill>
                  <a:srgbClr val="CC6600"/>
                </a:solidFill>
                <a:latin typeface="+mj-lt"/>
              </a:rPr>
              <a:t> </a:t>
            </a:r>
            <a:endParaRPr lang="en-US" sz="3600" b="1" i="1" dirty="0">
              <a:solidFill>
                <a:srgbClr val="CC6600"/>
              </a:solidFill>
              <a:latin typeface="+mj-lt"/>
            </a:endParaRPr>
          </a:p>
        </p:txBody>
      </p:sp>
    </p:spTree>
    <p:extLst>
      <p:ext uri="{BB962C8B-B14F-4D97-AF65-F5344CB8AC3E}">
        <p14:creationId xmlns:p14="http://schemas.microsoft.com/office/powerpoint/2010/main" val="4041767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8382000" cy="2185214"/>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pPr marL="457200" indent="-457200">
              <a:buFont typeface="Arial" panose="020B0604020202020204" pitchFamily="34" charset="0"/>
              <a:buChar char="•"/>
            </a:pPr>
            <a:r>
              <a:rPr lang="en-US" sz="3200" b="1" i="1" dirty="0" smtClean="0"/>
              <a:t>Westminster Shorter Catechism </a:t>
            </a:r>
            <a:r>
              <a:rPr lang="en-US" sz="3200" b="1" dirty="0" smtClean="0"/>
              <a:t>(1647)</a:t>
            </a:r>
          </a:p>
          <a:p>
            <a:pPr marL="457200" indent="-457200">
              <a:buFont typeface="Arial" panose="020B0604020202020204" pitchFamily="34" charset="0"/>
              <a:buChar char="•"/>
            </a:pPr>
            <a:r>
              <a:rPr lang="en-US" sz="3200" b="1" i="1" dirty="0" smtClean="0"/>
              <a:t>A Baptist Catechism </a:t>
            </a:r>
            <a:r>
              <a:rPr lang="en-US" sz="3200" b="1" dirty="0" smtClean="0"/>
              <a:t>(</a:t>
            </a:r>
            <a:r>
              <a:rPr lang="en-US" sz="3200" b="1" dirty="0" err="1" smtClean="0"/>
              <a:t>Keach’s</a:t>
            </a:r>
            <a:r>
              <a:rPr lang="en-US" sz="3200" b="1" dirty="0" smtClean="0"/>
              <a:t>; 1677)</a:t>
            </a:r>
          </a:p>
          <a:p>
            <a:pPr marL="457200" indent="-457200">
              <a:buFont typeface="Arial" panose="020B0604020202020204" pitchFamily="34" charset="0"/>
              <a:buChar char="•"/>
            </a:pPr>
            <a:r>
              <a:rPr lang="en-US" sz="3200" b="1" dirty="0" smtClean="0"/>
              <a:t>Philadelphia Baptist Association (1742)</a:t>
            </a:r>
            <a:endParaRPr lang="en-US" sz="3200" b="1" i="1" dirty="0" smtClean="0"/>
          </a:p>
          <a:p>
            <a:endParaRPr lang="en-US" sz="4000" b="1" i="1" dirty="0">
              <a:solidFill>
                <a:schemeClr val="accent5">
                  <a:lumMod val="75000"/>
                </a:schemeClr>
              </a:solidFill>
            </a:endParaRPr>
          </a:p>
        </p:txBody>
      </p:sp>
      <p:sp>
        <p:nvSpPr>
          <p:cNvPr id="3" name="TextBox 2"/>
          <p:cNvSpPr txBox="1"/>
          <p:nvPr/>
        </p:nvSpPr>
        <p:spPr>
          <a:xfrm>
            <a:off x="918381" y="5314950"/>
            <a:ext cx="6477000" cy="3139321"/>
          </a:xfrm>
          <a:prstGeom prst="rect">
            <a:avLst/>
          </a:prstGeom>
          <a:noFill/>
        </p:spPr>
        <p:txBody>
          <a:bodyPr wrap="square" rtlCol="0">
            <a:spAutoFit/>
          </a:bodyPr>
          <a:lstStyle/>
          <a:p>
            <a:endParaRPr lang="en-US" dirty="0" smtClean="0"/>
          </a:p>
          <a:p>
            <a:endParaRPr lang="en-US" dirty="0"/>
          </a:p>
          <a:p>
            <a:r>
              <a:rPr lang="en-US" dirty="0" smtClean="0"/>
              <a:t>Wesley’s edition wasn’t published separately.  It first appeared in vol. 14 of his </a:t>
            </a:r>
            <a:r>
              <a:rPr lang="en-US" b="1" dirty="0" smtClean="0"/>
              <a:t>A CHRISTIAN LIBRARY: CONSISTING </a:t>
            </a:r>
            <a:r>
              <a:rPr lang="en-US" b="1" dirty="0"/>
              <a:t>OF</a:t>
            </a:r>
          </a:p>
          <a:p>
            <a:r>
              <a:rPr lang="en-US" b="1" dirty="0"/>
              <a:t>EXTRACTS FROM AND ABRIDGMENTS </a:t>
            </a:r>
            <a:r>
              <a:rPr lang="en-US" b="1" dirty="0" smtClean="0"/>
              <a:t>OF THE CHOICEST </a:t>
            </a:r>
            <a:r>
              <a:rPr lang="en-US" b="1" dirty="0"/>
              <a:t>PIECES</a:t>
            </a:r>
          </a:p>
          <a:p>
            <a:r>
              <a:rPr lang="en-US" b="1" dirty="0" smtClean="0"/>
              <a:t>OF PRACTICAL DIVINITY WHICH </a:t>
            </a:r>
            <a:r>
              <a:rPr lang="en-US" b="1" dirty="0"/>
              <a:t>HAVE BEEN PUBLISHED IN THE ENGLISH </a:t>
            </a:r>
            <a:r>
              <a:rPr lang="en-US" b="1" dirty="0" smtClean="0"/>
              <a:t>TONGUE. IN </a:t>
            </a:r>
            <a:r>
              <a:rPr lang="en-US" b="1" dirty="0"/>
              <a:t>THIRTY VOLUMES:</a:t>
            </a:r>
          </a:p>
          <a:p>
            <a:r>
              <a:rPr lang="en-US" b="1" dirty="0"/>
              <a:t>FIRST PUBLISHED IN 175O, IN FIFTY VOLUMES, DUODECIMO.</a:t>
            </a:r>
          </a:p>
          <a:p>
            <a:r>
              <a:rPr lang="en-US" b="1" dirty="0"/>
              <a:t>BY JOHN WESLEY, </a:t>
            </a:r>
            <a:r>
              <a:rPr lang="en-US" b="1" dirty="0" smtClean="0"/>
              <a:t>MA. LATE </a:t>
            </a:r>
            <a:r>
              <a:rPr lang="en-US" b="1" dirty="0"/>
              <a:t>FELLOW OF LINCOLN COLLEGE, OXFORD.</a:t>
            </a:r>
          </a:p>
          <a:p>
            <a:endParaRPr lang="en-US" dirty="0"/>
          </a:p>
        </p:txBody>
      </p:sp>
    </p:spTree>
    <p:extLst>
      <p:ext uri="{BB962C8B-B14F-4D97-AF65-F5344CB8AC3E}">
        <p14:creationId xmlns:p14="http://schemas.microsoft.com/office/powerpoint/2010/main" val="3940288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398" y="209550"/>
            <a:ext cx="8534401" cy="4524315"/>
          </a:xfrm>
          <a:prstGeom prst="rect">
            <a:avLst/>
          </a:prstGeom>
          <a:noFill/>
        </p:spPr>
        <p:txBody>
          <a:bodyPr wrap="square" rtlCol="0">
            <a:spAutoFit/>
          </a:bodyPr>
          <a:lstStyle/>
          <a:p>
            <a:r>
              <a:rPr lang="en-US" sz="4000" b="1" u="sng" dirty="0" smtClean="0">
                <a:latin typeface="+mj-lt"/>
              </a:rPr>
              <a:t>Commencing</a:t>
            </a:r>
            <a:r>
              <a:rPr lang="en-US" sz="4000" b="1" dirty="0" smtClean="0">
                <a:latin typeface="+mj-lt"/>
              </a:rPr>
              <a:t> in His name:</a:t>
            </a:r>
            <a:endParaRPr lang="en-US" sz="3600" b="1" dirty="0">
              <a:latin typeface="+mj-lt"/>
            </a:endParaRPr>
          </a:p>
          <a:p>
            <a:r>
              <a:rPr lang="en-US" sz="3600" b="1" i="1" dirty="0" smtClean="0">
                <a:latin typeface="+mj-lt"/>
              </a:rPr>
              <a:t>   </a:t>
            </a:r>
            <a:r>
              <a:rPr lang="en-US" sz="3600" b="1" dirty="0">
                <a:latin typeface="+mj-lt"/>
              </a:rPr>
              <a:t> </a:t>
            </a:r>
            <a:r>
              <a:rPr lang="en-US" sz="3600" b="1" dirty="0" smtClean="0">
                <a:latin typeface="+mj-lt"/>
              </a:rPr>
              <a:t>   </a:t>
            </a:r>
            <a:r>
              <a:rPr lang="en-US" sz="3200" b="1" i="1" dirty="0" smtClean="0">
                <a:latin typeface="+mj-lt"/>
              </a:rPr>
              <a:t>We must go to God at Christ’s command, and by order from him.</a:t>
            </a:r>
          </a:p>
          <a:p>
            <a:endParaRPr lang="en-US" sz="3600" b="1" i="1" dirty="0">
              <a:latin typeface="+mj-lt"/>
            </a:endParaRPr>
          </a:p>
          <a:p>
            <a:r>
              <a:rPr lang="en-US" sz="4000" b="1" u="sng" dirty="0"/>
              <a:t>Continuing</a:t>
            </a:r>
            <a:r>
              <a:rPr lang="en-US" sz="4000" b="1" dirty="0"/>
              <a:t> in His name</a:t>
            </a:r>
            <a:r>
              <a:rPr lang="en-US" sz="4000" b="1" dirty="0" smtClean="0"/>
              <a:t>:</a:t>
            </a:r>
            <a:endParaRPr lang="en-US" sz="3600" b="1" dirty="0"/>
          </a:p>
          <a:p>
            <a:r>
              <a:rPr lang="en-US" sz="3600" b="1" i="1" dirty="0"/>
              <a:t>       </a:t>
            </a:r>
            <a:r>
              <a:rPr lang="en-US" sz="3200" b="1" i="1" dirty="0" smtClean="0"/>
              <a:t>We </a:t>
            </a:r>
            <a:r>
              <a:rPr lang="en-US" sz="3200" b="1" i="1" dirty="0"/>
              <a:t>must pray for </a:t>
            </a:r>
            <a:r>
              <a:rPr lang="en-US" sz="3200" b="1" i="1" dirty="0" smtClean="0"/>
              <a:t>Christ’s sake</a:t>
            </a:r>
            <a:r>
              <a:rPr lang="en-US" sz="3200" b="1" i="1" dirty="0"/>
              <a:t>, as our motive. </a:t>
            </a:r>
          </a:p>
          <a:p>
            <a:r>
              <a:rPr lang="en-US" sz="3600" b="1" i="1" dirty="0" smtClean="0">
                <a:solidFill>
                  <a:srgbClr val="CC6600"/>
                </a:solidFill>
                <a:latin typeface="+mj-lt"/>
              </a:rPr>
              <a:t> </a:t>
            </a:r>
            <a:endParaRPr lang="en-US" sz="3600" b="1" i="1" dirty="0">
              <a:solidFill>
                <a:srgbClr val="CC6600"/>
              </a:solidFill>
              <a:latin typeface="+mj-lt"/>
            </a:endParaRPr>
          </a:p>
        </p:txBody>
      </p:sp>
    </p:spTree>
    <p:extLst>
      <p:ext uri="{BB962C8B-B14F-4D97-AF65-F5344CB8AC3E}">
        <p14:creationId xmlns:p14="http://schemas.microsoft.com/office/powerpoint/2010/main" val="41574305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lenstalk.com/var/albums/albumscotland/album02/Scotlands-Churches/album113/L1012078_Ettrick_Kirk.jpg?m=1373403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42" y="-342900"/>
            <a:ext cx="11353663"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924550"/>
            <a:ext cx="9372600" cy="369332"/>
          </a:xfrm>
          <a:prstGeom prst="rect">
            <a:avLst/>
          </a:prstGeom>
          <a:noFill/>
        </p:spPr>
        <p:txBody>
          <a:bodyPr wrap="square" rtlCol="0">
            <a:spAutoFit/>
          </a:bodyPr>
          <a:lstStyle/>
          <a:p>
            <a:r>
              <a:rPr lang="en-US" dirty="0" smtClean="0"/>
              <a:t>1710 there were 57 communicants.  1731, last time, there were 777.  </a:t>
            </a:r>
            <a:endParaRPr lang="en-US" dirty="0"/>
          </a:p>
        </p:txBody>
      </p:sp>
    </p:spTree>
    <p:extLst>
      <p:ext uri="{BB962C8B-B14F-4D97-AF65-F5344CB8AC3E}">
        <p14:creationId xmlns:p14="http://schemas.microsoft.com/office/powerpoint/2010/main" val="2136549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5543550"/>
            <a:ext cx="6629400" cy="646331"/>
          </a:xfrm>
          <a:prstGeom prst="rect">
            <a:avLst/>
          </a:prstGeom>
          <a:noFill/>
        </p:spPr>
        <p:txBody>
          <a:bodyPr wrap="square" rtlCol="0">
            <a:spAutoFit/>
          </a:bodyPr>
          <a:lstStyle/>
          <a:p>
            <a:r>
              <a:rPr lang="en-US" dirty="0" smtClean="0"/>
              <a:t>The </a:t>
            </a:r>
            <a:r>
              <a:rPr lang="en-US" dirty="0"/>
              <a:t>pulpit is a classic Scottish 'double decker' with the </a:t>
            </a:r>
            <a:r>
              <a:rPr lang="en-US" dirty="0" err="1"/>
              <a:t>precentor's</a:t>
            </a:r>
            <a:r>
              <a:rPr lang="en-US" dirty="0"/>
              <a:t> box, below the minister's </a:t>
            </a:r>
            <a:r>
              <a:rPr lang="en-US" dirty="0" smtClean="0"/>
              <a:t>pulpit, with sounding board.</a:t>
            </a:r>
            <a:endParaRPr lang="en-US" dirty="0"/>
          </a:p>
        </p:txBody>
      </p:sp>
      <p:pic>
        <p:nvPicPr>
          <p:cNvPr id="1026" name="Picture 2" descr="http://i.rcahms.gov.uk/canmore/l/SC011376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5250"/>
            <a:ext cx="9220200" cy="749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87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48"/>
            <a:ext cx="8382000" cy="2677656"/>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pPr marL="457200" indent="-457200">
              <a:buFont typeface="Arial" panose="020B0604020202020204" pitchFamily="34" charset="0"/>
              <a:buChar char="•"/>
            </a:pPr>
            <a:r>
              <a:rPr lang="en-US" sz="3200" b="1" i="1" dirty="0" smtClean="0"/>
              <a:t>Westminster Shorter Catechism </a:t>
            </a:r>
            <a:r>
              <a:rPr lang="en-US" sz="3200" b="1" dirty="0" smtClean="0"/>
              <a:t>(1647)</a:t>
            </a:r>
          </a:p>
          <a:p>
            <a:pPr marL="457200" indent="-457200">
              <a:buFont typeface="Arial" panose="020B0604020202020204" pitchFamily="34" charset="0"/>
              <a:buChar char="•"/>
            </a:pPr>
            <a:r>
              <a:rPr lang="en-US" sz="3200" b="1" i="1" dirty="0" smtClean="0"/>
              <a:t>A Baptist Catechism </a:t>
            </a:r>
            <a:r>
              <a:rPr lang="en-US" sz="3200" b="1" dirty="0" smtClean="0"/>
              <a:t>(</a:t>
            </a:r>
            <a:r>
              <a:rPr lang="en-US" sz="3200" b="1" dirty="0" err="1" smtClean="0"/>
              <a:t>Keach’s</a:t>
            </a:r>
            <a:r>
              <a:rPr lang="en-US" sz="3200" b="1" dirty="0" smtClean="0"/>
              <a:t>; 1677)</a:t>
            </a:r>
          </a:p>
          <a:p>
            <a:pPr marL="457200" indent="-457200">
              <a:buFont typeface="Arial" panose="020B0604020202020204" pitchFamily="34" charset="0"/>
              <a:buChar char="•"/>
            </a:pPr>
            <a:r>
              <a:rPr lang="en-US" sz="3200" b="1" dirty="0" smtClean="0"/>
              <a:t>Philadelphia Baptist Association (1742)</a:t>
            </a:r>
          </a:p>
          <a:p>
            <a:pPr marL="457200" indent="-457200">
              <a:buFont typeface="Arial" panose="020B0604020202020204" pitchFamily="34" charset="0"/>
              <a:buChar char="•"/>
            </a:pPr>
            <a:r>
              <a:rPr lang="en-US" sz="3200" b="1" i="1" dirty="0" smtClean="0"/>
              <a:t>Wesley’s Edition of the Shorter </a:t>
            </a:r>
            <a:r>
              <a:rPr lang="en-US" sz="3200" b="1" i="1" dirty="0" err="1" smtClean="0"/>
              <a:t>Catech</a:t>
            </a:r>
            <a:r>
              <a:rPr lang="en-US" sz="3200" b="1" i="1" dirty="0" smtClean="0"/>
              <a:t>. </a:t>
            </a:r>
            <a:r>
              <a:rPr lang="en-US" sz="3200" b="1" dirty="0" smtClean="0"/>
              <a:t>(1750)</a:t>
            </a:r>
            <a:endParaRPr lang="en-US" sz="3200" b="1" i="1" dirty="0" smtClean="0"/>
          </a:p>
          <a:p>
            <a:endParaRPr lang="en-US" sz="4000" b="1" i="1" dirty="0">
              <a:solidFill>
                <a:schemeClr val="accent5">
                  <a:lumMod val="75000"/>
                </a:schemeClr>
              </a:solidFill>
            </a:endParaRPr>
          </a:p>
        </p:txBody>
      </p:sp>
      <p:sp>
        <p:nvSpPr>
          <p:cNvPr id="3" name="TextBox 2"/>
          <p:cNvSpPr txBox="1"/>
          <p:nvPr/>
        </p:nvSpPr>
        <p:spPr>
          <a:xfrm>
            <a:off x="918381" y="5314950"/>
            <a:ext cx="6477000" cy="3139321"/>
          </a:xfrm>
          <a:prstGeom prst="rect">
            <a:avLst/>
          </a:prstGeom>
          <a:noFill/>
        </p:spPr>
        <p:txBody>
          <a:bodyPr wrap="square" rtlCol="0">
            <a:spAutoFit/>
          </a:bodyPr>
          <a:lstStyle/>
          <a:p>
            <a:endParaRPr lang="en-US" dirty="0" smtClean="0"/>
          </a:p>
          <a:p>
            <a:endParaRPr lang="en-US" dirty="0"/>
          </a:p>
          <a:p>
            <a:r>
              <a:rPr lang="en-US" dirty="0" smtClean="0"/>
              <a:t>Wesley’s edition wasn’t published separately.  It first appeared in vol. 14 of his </a:t>
            </a:r>
            <a:r>
              <a:rPr lang="en-US" b="1" dirty="0" smtClean="0"/>
              <a:t>A CHRISTIAN LIBRARY: CONSISTING </a:t>
            </a:r>
            <a:r>
              <a:rPr lang="en-US" b="1" dirty="0"/>
              <a:t>OF</a:t>
            </a:r>
          </a:p>
          <a:p>
            <a:r>
              <a:rPr lang="en-US" b="1" dirty="0"/>
              <a:t>EXTRACTS FROM AND ABRIDGMENTS </a:t>
            </a:r>
            <a:r>
              <a:rPr lang="en-US" b="1" dirty="0" smtClean="0"/>
              <a:t>OF THE CHOICEST </a:t>
            </a:r>
            <a:r>
              <a:rPr lang="en-US" b="1" dirty="0"/>
              <a:t>PIECES</a:t>
            </a:r>
          </a:p>
          <a:p>
            <a:r>
              <a:rPr lang="en-US" b="1" dirty="0" smtClean="0"/>
              <a:t>OF PRACTICAL DIVINITY WHICH </a:t>
            </a:r>
            <a:r>
              <a:rPr lang="en-US" b="1" dirty="0"/>
              <a:t>HAVE BEEN PUBLISHED IN THE ENGLISH </a:t>
            </a:r>
            <a:r>
              <a:rPr lang="en-US" b="1" dirty="0" smtClean="0"/>
              <a:t>TONGUE. IN </a:t>
            </a:r>
            <a:r>
              <a:rPr lang="en-US" b="1" dirty="0"/>
              <a:t>THIRTY VOLUMES:</a:t>
            </a:r>
          </a:p>
          <a:p>
            <a:r>
              <a:rPr lang="en-US" b="1" dirty="0"/>
              <a:t>FIRST PUBLISHED IN 175O, IN FIFTY VOLUMES, DUODECIMO.</a:t>
            </a:r>
          </a:p>
          <a:p>
            <a:r>
              <a:rPr lang="en-US" b="1" dirty="0"/>
              <a:t>BY JOHN WESLEY, </a:t>
            </a:r>
            <a:r>
              <a:rPr lang="en-US" b="1" dirty="0" smtClean="0"/>
              <a:t>MA. LATE </a:t>
            </a:r>
            <a:r>
              <a:rPr lang="en-US" b="1" dirty="0"/>
              <a:t>FELLOW OF LINCOLN COLLEGE, OXFORD.</a:t>
            </a:r>
          </a:p>
          <a:p>
            <a:endParaRPr lang="en-US" dirty="0"/>
          </a:p>
        </p:txBody>
      </p:sp>
    </p:spTree>
    <p:extLst>
      <p:ext uri="{BB962C8B-B14F-4D97-AF65-F5344CB8AC3E}">
        <p14:creationId xmlns:p14="http://schemas.microsoft.com/office/powerpoint/2010/main" val="3940288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1"/>
            <a:ext cx="8382000" cy="4401205"/>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for things agreeable to His will, in the name of Christ, with confession of our sins, and thankful acknowledgment of His mercies. </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1938309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1"/>
            <a:ext cx="8382000" cy="2554545"/>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2910021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1"/>
            <a:ext cx="8382000" cy="3170099"/>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for things agreeable to His will, </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4047589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1"/>
            <a:ext cx="8382000" cy="3170099"/>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for things agreeable to His will, in the name of Christ,  </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2325896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1485</Words>
  <Application>Microsoft Office PowerPoint</Application>
  <PresentationFormat>On-screen Show (16:9)</PresentationFormat>
  <Paragraphs>149</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18</cp:revision>
  <cp:lastPrinted>2015-08-19T22:08:23Z</cp:lastPrinted>
  <dcterms:created xsi:type="dcterms:W3CDTF">2015-08-19T17:34:40Z</dcterms:created>
  <dcterms:modified xsi:type="dcterms:W3CDTF">2015-08-20T12:15:48Z</dcterms:modified>
</cp:coreProperties>
</file>