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9" r:id="rId2"/>
    <p:sldId id="399" r:id="rId3"/>
    <p:sldId id="326" r:id="rId4"/>
    <p:sldId id="396" r:id="rId5"/>
    <p:sldId id="397" r:id="rId6"/>
    <p:sldId id="398" r:id="rId7"/>
    <p:sldId id="261" r:id="rId8"/>
    <p:sldId id="395" r:id="rId9"/>
    <p:sldId id="400" r:id="rId10"/>
    <p:sldId id="263" r:id="rId11"/>
    <p:sldId id="262" r:id="rId12"/>
    <p:sldId id="298" r:id="rId13"/>
    <p:sldId id="331" r:id="rId14"/>
    <p:sldId id="364" r:id="rId15"/>
    <p:sldId id="393" r:id="rId16"/>
    <p:sldId id="401" r:id="rId17"/>
    <p:sldId id="408" r:id="rId18"/>
    <p:sldId id="406" r:id="rId19"/>
    <p:sldId id="407" r:id="rId20"/>
    <p:sldId id="365" r:id="rId21"/>
    <p:sldId id="409" r:id="rId22"/>
    <p:sldId id="419" r:id="rId23"/>
    <p:sldId id="420" r:id="rId24"/>
    <p:sldId id="421" r:id="rId25"/>
    <p:sldId id="363" r:id="rId26"/>
    <p:sldId id="394" r:id="rId27"/>
    <p:sldId id="366" r:id="rId28"/>
    <p:sldId id="369" r:id="rId29"/>
    <p:sldId id="367" r:id="rId30"/>
    <p:sldId id="371" r:id="rId31"/>
    <p:sldId id="368" r:id="rId32"/>
    <p:sldId id="370" r:id="rId33"/>
    <p:sldId id="372" r:id="rId34"/>
    <p:sldId id="373" r:id="rId35"/>
    <p:sldId id="422" r:id="rId36"/>
    <p:sldId id="410" r:id="rId37"/>
    <p:sldId id="411" r:id="rId38"/>
    <p:sldId id="412" r:id="rId39"/>
    <p:sldId id="413" r:id="rId40"/>
    <p:sldId id="414" r:id="rId41"/>
    <p:sldId id="417" r:id="rId42"/>
    <p:sldId id="418" r:id="rId43"/>
    <p:sldId id="423" r:id="rId44"/>
    <p:sldId id="424"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5" autoAdjust="0"/>
  </p:normalViewPr>
  <p:slideViewPr>
    <p:cSldViewPr>
      <p:cViewPr varScale="1">
        <p:scale>
          <a:sx n="104" d="100"/>
          <a:sy n="104" d="100"/>
        </p:scale>
        <p:origin x="-62" y="-245"/>
      </p:cViewPr>
      <p:guideLst>
        <p:guide orient="horz" pos="1620"/>
        <p:guide pos="2880"/>
      </p:guideLst>
    </p:cSldViewPr>
  </p:slideViewPr>
  <p:outlineViewPr>
    <p:cViewPr>
      <p:scale>
        <a:sx n="33" d="100"/>
        <a:sy n="33" d="100"/>
      </p:scale>
      <p:origin x="0" y="33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1EF82F-C859-469C-B469-6E391643E440}" type="datetimeFigureOut">
              <a:rPr lang="en-US" smtClean="0"/>
              <a:t>3/12/2015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F872C1-A10F-4A8F-9CAA-CC69EEA5EDB5}" type="slidenum">
              <a:rPr lang="en-US" smtClean="0"/>
              <a:t>‹#›</a:t>
            </a:fld>
            <a:endParaRPr lang="en-US"/>
          </a:p>
        </p:txBody>
      </p:sp>
    </p:spTree>
    <p:extLst>
      <p:ext uri="{BB962C8B-B14F-4D97-AF65-F5344CB8AC3E}">
        <p14:creationId xmlns:p14="http://schemas.microsoft.com/office/powerpoint/2010/main" val="413471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872C1-A10F-4A8F-9CAA-CC69EEA5EDB5}" type="slidenum">
              <a:rPr lang="en-US" smtClean="0"/>
              <a:t>20</a:t>
            </a:fld>
            <a:endParaRPr lang="en-US"/>
          </a:p>
        </p:txBody>
      </p:sp>
    </p:spTree>
    <p:extLst>
      <p:ext uri="{BB962C8B-B14F-4D97-AF65-F5344CB8AC3E}">
        <p14:creationId xmlns:p14="http://schemas.microsoft.com/office/powerpoint/2010/main" val="3579424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1" y="1054516"/>
            <a:ext cx="6172199" cy="1688684"/>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2929398"/>
            <a:ext cx="6172200" cy="842502"/>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A4978B0-359D-4367-BB6C-EC1AD85A233D}" type="datetimeFigureOut">
              <a:rPr lang="en-US" smtClean="0"/>
              <a:t>3/12/2015</a:t>
            </a:fld>
            <a:endParaRPr lang="en-US"/>
          </a:p>
        </p:txBody>
      </p:sp>
      <p:sp>
        <p:nvSpPr>
          <p:cNvPr id="8" name="Slide Number Placeholder 7"/>
          <p:cNvSpPr>
            <a:spLocks noGrp="1"/>
          </p:cNvSpPr>
          <p:nvPr>
            <p:ph type="sldNum" sz="quarter" idx="11"/>
          </p:nvPr>
        </p:nvSpPr>
        <p:spPr/>
        <p:txBody>
          <a:bodyPr/>
          <a:lstStyle/>
          <a:p>
            <a:fld id="{8902359F-CA9A-4B83-B8C4-315B769E0D0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165860"/>
            <a:ext cx="4222308" cy="29146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4978B0-359D-4367-BB6C-EC1AD85A233D}"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2359F-CA9A-4B83-B8C4-315B769E0D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165860"/>
            <a:ext cx="2075688" cy="29146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165860"/>
            <a:ext cx="4224528" cy="291465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4978B0-359D-4367-BB6C-EC1AD85A233D}"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2359F-CA9A-4B83-B8C4-315B769E0D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159002"/>
            <a:ext cx="4224528" cy="2914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7A4978B0-359D-4367-BB6C-EC1AD85A233D}" type="datetimeFigureOut">
              <a:rPr lang="en-US" smtClean="0"/>
              <a:t>3/12/2015</a:t>
            </a:fld>
            <a:endParaRPr lang="en-US"/>
          </a:p>
        </p:txBody>
      </p:sp>
      <p:sp>
        <p:nvSpPr>
          <p:cNvPr id="10" name="Slide Number Placeholder 9"/>
          <p:cNvSpPr>
            <a:spLocks noGrp="1"/>
          </p:cNvSpPr>
          <p:nvPr>
            <p:ph type="sldNum" sz="quarter" idx="15"/>
          </p:nvPr>
        </p:nvSpPr>
        <p:spPr/>
        <p:txBody>
          <a:bodyPr/>
          <a:lstStyle/>
          <a:p>
            <a:fld id="{8902359F-CA9A-4B83-B8C4-315B769E0D01}" type="slidenum">
              <a:rPr lang="en-US" smtClean="0"/>
              <a:t>‹#›</a:t>
            </a:fld>
            <a:endParaRPr lang="en-US"/>
          </a:p>
        </p:txBody>
      </p:sp>
      <p:sp>
        <p:nvSpPr>
          <p:cNvPr id="11" name="Footer Placeholder 10"/>
          <p:cNvSpPr>
            <a:spLocks noGrp="1"/>
          </p:cNvSpPr>
          <p:nvPr>
            <p:ph type="ftr" sz="quarter" idx="16"/>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104138"/>
            <a:ext cx="6172200" cy="1597914"/>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2914650"/>
            <a:ext cx="6172200" cy="6858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A4978B0-359D-4367-BB6C-EC1AD85A233D}" type="datetimeFigureOut">
              <a:rPr lang="en-US" smtClean="0"/>
              <a:t>3/12/2015</a:t>
            </a:fld>
            <a:endParaRPr lang="en-US"/>
          </a:p>
        </p:txBody>
      </p:sp>
      <p:sp>
        <p:nvSpPr>
          <p:cNvPr id="8" name="Slide Number Placeholder 7"/>
          <p:cNvSpPr>
            <a:spLocks noGrp="1"/>
          </p:cNvSpPr>
          <p:nvPr>
            <p:ph type="sldNum" sz="quarter" idx="11"/>
          </p:nvPr>
        </p:nvSpPr>
        <p:spPr/>
        <p:txBody>
          <a:bodyPr/>
          <a:lstStyle/>
          <a:p>
            <a:fld id="{8902359F-CA9A-4B83-B8C4-315B769E0D0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7" y="457200"/>
            <a:ext cx="3616325" cy="8001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436894"/>
            <a:ext cx="3646966" cy="21610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5" y="1436911"/>
            <a:ext cx="3639311" cy="216104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7A4978B0-359D-4367-BB6C-EC1AD85A233D}" type="datetimeFigureOut">
              <a:rPr lang="en-US" smtClean="0"/>
              <a:t>3/12/2015</a:t>
            </a:fld>
            <a:endParaRPr lang="en-US"/>
          </a:p>
        </p:txBody>
      </p:sp>
      <p:sp>
        <p:nvSpPr>
          <p:cNvPr id="10" name="Slide Number Placeholder 9"/>
          <p:cNvSpPr>
            <a:spLocks noGrp="1"/>
          </p:cNvSpPr>
          <p:nvPr>
            <p:ph type="sldNum" sz="quarter" idx="11"/>
          </p:nvPr>
        </p:nvSpPr>
        <p:spPr/>
        <p:txBody>
          <a:bodyPr/>
          <a:lstStyle/>
          <a:p>
            <a:fld id="{8902359F-CA9A-4B83-B8C4-315B769E0D01}" type="slidenum">
              <a:rPr lang="en-US" smtClean="0"/>
              <a:t>‹#›</a:t>
            </a:fld>
            <a:endParaRPr lang="en-US"/>
          </a:p>
        </p:txBody>
      </p:sp>
      <p:sp>
        <p:nvSpPr>
          <p:cNvPr id="11" name="Footer Placeholder 10"/>
          <p:cNvSpPr>
            <a:spLocks noGrp="1"/>
          </p:cNvSpPr>
          <p:nvPr>
            <p:ph type="ftr" sz="quarter" idx="12"/>
          </p:nvPr>
        </p:nvSpPr>
        <p:spPr>
          <a:xfrm>
            <a:off x="493776" y="4767263"/>
            <a:ext cx="5102352" cy="273844"/>
          </a:xfrm>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457201"/>
            <a:ext cx="3615734" cy="8000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437085"/>
            <a:ext cx="3638550" cy="484584"/>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45508"/>
            <a:ext cx="3638550" cy="2162174"/>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6" y="1437085"/>
            <a:ext cx="3660775" cy="484584"/>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145507"/>
            <a:ext cx="3651250" cy="2162175"/>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7A4978B0-359D-4367-BB6C-EC1AD85A233D}" type="datetimeFigureOut">
              <a:rPr lang="en-US" smtClean="0"/>
              <a:t>3/12/2015</a:t>
            </a:fld>
            <a:endParaRPr lang="en-US"/>
          </a:p>
        </p:txBody>
      </p:sp>
      <p:sp>
        <p:nvSpPr>
          <p:cNvPr id="11" name="Slide Number Placeholder 10"/>
          <p:cNvSpPr>
            <a:spLocks noGrp="1"/>
          </p:cNvSpPr>
          <p:nvPr>
            <p:ph type="sldNum" sz="quarter" idx="11"/>
          </p:nvPr>
        </p:nvSpPr>
        <p:spPr/>
        <p:txBody>
          <a:bodyPr/>
          <a:lstStyle/>
          <a:p>
            <a:fld id="{8902359F-CA9A-4B83-B8C4-315B769E0D01}" type="slidenum">
              <a:rPr lang="en-US" smtClean="0"/>
              <a:t>‹#›</a:t>
            </a:fld>
            <a:endParaRPr lang="en-US"/>
          </a:p>
        </p:txBody>
      </p:sp>
      <p:sp>
        <p:nvSpPr>
          <p:cNvPr id="12" name="Footer Placeholder 11"/>
          <p:cNvSpPr>
            <a:spLocks noGrp="1"/>
          </p:cNvSpPr>
          <p:nvPr>
            <p:ph type="ftr" sz="quarter" idx="12"/>
          </p:nvPr>
        </p:nvSpPr>
        <p:spPr>
          <a:xfrm>
            <a:off x="493776" y="4767263"/>
            <a:ext cx="5102352" cy="273844"/>
          </a:xfrm>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163658"/>
            <a:ext cx="1828800" cy="273844"/>
          </a:xfrm>
        </p:spPr>
        <p:txBody>
          <a:bodyPr/>
          <a:lstStyle/>
          <a:p>
            <a:fld id="{7A4978B0-359D-4367-BB6C-EC1AD85A233D}" type="datetimeFigureOut">
              <a:rPr lang="en-US" smtClean="0"/>
              <a:t>3/12/2015</a:t>
            </a:fld>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8902359F-CA9A-4B83-B8C4-315B769E0D01}" type="slidenum">
              <a:rPr lang="en-US" smtClean="0"/>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978B0-359D-4367-BB6C-EC1AD85A233D}" type="datetimeFigureOut">
              <a:rPr lang="en-US" smtClean="0"/>
              <a:t>3/12/2015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2359F-CA9A-4B83-B8C4-315B769E0D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1" y="1440657"/>
            <a:ext cx="3654425" cy="2166937"/>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7" y="454819"/>
            <a:ext cx="3629025" cy="78105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1" y="1440657"/>
            <a:ext cx="3629025" cy="1359694"/>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A4978B0-359D-4367-BB6C-EC1AD85A233D}" type="datetimeFigureOut">
              <a:rPr lang="en-US" smtClean="0"/>
              <a:t>3/12/2015</a:t>
            </a:fld>
            <a:endParaRPr lang="en-US"/>
          </a:p>
        </p:txBody>
      </p:sp>
      <p:sp>
        <p:nvSpPr>
          <p:cNvPr id="9" name="Slide Number Placeholder 8"/>
          <p:cNvSpPr>
            <a:spLocks noGrp="1"/>
          </p:cNvSpPr>
          <p:nvPr>
            <p:ph type="sldNum" sz="quarter" idx="11"/>
          </p:nvPr>
        </p:nvSpPr>
        <p:spPr/>
        <p:txBody>
          <a:bodyPr/>
          <a:lstStyle/>
          <a:p>
            <a:fld id="{8902359F-CA9A-4B83-B8C4-315B769E0D01}" type="slidenum">
              <a:rPr lang="en-US" smtClean="0"/>
              <a:t>‹#›</a:t>
            </a:fld>
            <a:endParaRPr lang="en-US"/>
          </a:p>
        </p:txBody>
      </p:sp>
      <p:sp>
        <p:nvSpPr>
          <p:cNvPr id="10" name="Footer Placeholder 9"/>
          <p:cNvSpPr>
            <a:spLocks noGrp="1"/>
          </p:cNvSpPr>
          <p:nvPr>
            <p:ph type="ftr" sz="quarter" idx="12"/>
          </p:nvPr>
        </p:nvSpPr>
        <p:spPr>
          <a:xfrm>
            <a:off x="493776" y="4767263"/>
            <a:ext cx="5102352" cy="273844"/>
          </a:xfrm>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450056"/>
            <a:ext cx="2074862" cy="14859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3" y="1238250"/>
            <a:ext cx="5627687" cy="3165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460773"/>
            <a:ext cx="3741738" cy="682228"/>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A4978B0-359D-4367-BB6C-EC1AD85A233D}" type="datetimeFigureOut">
              <a:rPr lang="en-US" smtClean="0"/>
              <a:t>3/12/2015</a:t>
            </a:fld>
            <a:endParaRPr lang="en-US"/>
          </a:p>
        </p:txBody>
      </p:sp>
      <p:sp>
        <p:nvSpPr>
          <p:cNvPr id="9" name="Slide Number Placeholder 8"/>
          <p:cNvSpPr>
            <a:spLocks noGrp="1"/>
          </p:cNvSpPr>
          <p:nvPr>
            <p:ph type="sldNum" sz="quarter" idx="11"/>
          </p:nvPr>
        </p:nvSpPr>
        <p:spPr/>
        <p:txBody>
          <a:bodyPr/>
          <a:lstStyle/>
          <a:p>
            <a:fld id="{8902359F-CA9A-4B83-B8C4-315B769E0D01}" type="slidenum">
              <a:rPr lang="en-US" smtClean="0"/>
              <a:t>‹#›</a:t>
            </a:fld>
            <a:endParaRPr lang="en-US"/>
          </a:p>
        </p:txBody>
      </p:sp>
      <p:sp>
        <p:nvSpPr>
          <p:cNvPr id="10" name="Footer Placeholder 9"/>
          <p:cNvSpPr>
            <a:spLocks noGrp="1"/>
          </p:cNvSpPr>
          <p:nvPr>
            <p:ph type="ftr" sz="quarter" idx="12"/>
          </p:nvPr>
        </p:nvSpPr>
        <p:spPr>
          <a:xfrm>
            <a:off x="493776" y="4767263"/>
            <a:ext cx="5102352" cy="273844"/>
          </a:xfrm>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165860"/>
            <a:ext cx="2073348" cy="1484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160277"/>
            <a:ext cx="4222308" cy="29146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42101"/>
            <a:ext cx="1828800" cy="273844"/>
          </a:xfrm>
          <a:prstGeom prst="rect">
            <a:avLst/>
          </a:prstGeom>
        </p:spPr>
        <p:txBody>
          <a:bodyPr vert="horz" lIns="91440" tIns="45720" rIns="91440" bIns="45720" rtlCol="0" anchor="t"/>
          <a:lstStyle>
            <a:lvl1pPr algn="l">
              <a:defRPr sz="1200">
                <a:solidFill>
                  <a:schemeClr val="tx1">
                    <a:tint val="75000"/>
                  </a:schemeClr>
                </a:solidFill>
              </a:defRPr>
            </a:lvl1pPr>
          </a:lstStyle>
          <a:p>
            <a:fld id="{7A4978B0-359D-4367-BB6C-EC1AD85A233D}" type="datetimeFigureOut">
              <a:rPr lang="en-US" smtClean="0"/>
              <a:t>3/12/2015</a:t>
            </a:fld>
            <a:endParaRPr lang="en-US"/>
          </a:p>
        </p:txBody>
      </p:sp>
      <p:sp>
        <p:nvSpPr>
          <p:cNvPr id="5" name="Footer Placeholder 4"/>
          <p:cNvSpPr>
            <a:spLocks noGrp="1"/>
          </p:cNvSpPr>
          <p:nvPr>
            <p:ph type="ftr" sz="quarter" idx="3"/>
          </p:nvPr>
        </p:nvSpPr>
        <p:spPr>
          <a:xfrm>
            <a:off x="1069848" y="4767263"/>
            <a:ext cx="5102352" cy="273844"/>
          </a:xfrm>
          <a:prstGeom prst="rect">
            <a:avLst/>
          </a:prstGeom>
        </p:spPr>
        <p:txBody>
          <a:bodyPr vert="horz" lIns="91440" tIns="45720" rIns="91440" bIns="45720" rtlCol="0" anchor="t"/>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7159752" y="4767263"/>
            <a:ext cx="1137684" cy="273844"/>
          </a:xfrm>
          <a:prstGeom prst="rect">
            <a:avLst/>
          </a:prstGeom>
        </p:spPr>
        <p:txBody>
          <a:bodyPr vert="horz" lIns="91440" tIns="45720" rIns="91440" bIns="45720" rtlCol="0" anchor="t"/>
          <a:lstStyle>
            <a:lvl1pPr algn="l">
              <a:defRPr sz="1200">
                <a:solidFill>
                  <a:schemeClr val="tx1">
                    <a:tint val="75000"/>
                  </a:schemeClr>
                </a:solidFill>
              </a:defRPr>
            </a:lvl1pPr>
          </a:lstStyle>
          <a:p>
            <a:fld id="{8902359F-CA9A-4B83-B8C4-315B769E0D0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mk.dk/typo3temp/pics/29330ac1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5750"/>
            <a:ext cx="2494734" cy="3924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4779" y="4324350"/>
            <a:ext cx="3505200" cy="677108"/>
          </a:xfrm>
          <a:prstGeom prst="rect">
            <a:avLst/>
          </a:prstGeom>
          <a:noFill/>
        </p:spPr>
        <p:txBody>
          <a:bodyPr wrap="square" rtlCol="0">
            <a:spAutoFit/>
          </a:bodyPr>
          <a:lstStyle/>
          <a:p>
            <a:r>
              <a:rPr lang="en-US" sz="2000" i="1" dirty="0" smtClean="0">
                <a:solidFill>
                  <a:schemeClr val="bg1"/>
                </a:solidFill>
              </a:rPr>
              <a:t>Portrait of Martin Luther</a:t>
            </a:r>
            <a:r>
              <a:rPr lang="en-US" i="1" dirty="0" smtClean="0">
                <a:solidFill>
                  <a:schemeClr val="bg1"/>
                </a:solidFill>
              </a:rPr>
              <a:t>,</a:t>
            </a:r>
            <a:r>
              <a:rPr lang="en-US" dirty="0" smtClean="0">
                <a:solidFill>
                  <a:schemeClr val="bg1"/>
                </a:solidFill>
              </a:rPr>
              <a:t>  </a:t>
            </a:r>
          </a:p>
          <a:p>
            <a:r>
              <a:rPr lang="en-US" dirty="0" smtClean="0">
                <a:solidFill>
                  <a:schemeClr val="bg1"/>
                </a:solidFill>
              </a:rPr>
              <a:t>by Lucas Cranach the Elder, 1532</a:t>
            </a:r>
          </a:p>
        </p:txBody>
      </p:sp>
      <p:sp>
        <p:nvSpPr>
          <p:cNvPr id="3" name="TextBox 2"/>
          <p:cNvSpPr txBox="1"/>
          <p:nvPr/>
        </p:nvSpPr>
        <p:spPr>
          <a:xfrm>
            <a:off x="3276600" y="419784"/>
            <a:ext cx="5638800" cy="646331"/>
          </a:xfrm>
          <a:prstGeom prst="rect">
            <a:avLst/>
          </a:prstGeom>
          <a:noFill/>
        </p:spPr>
        <p:txBody>
          <a:bodyPr wrap="square" rtlCol="0">
            <a:spAutoFit/>
          </a:bodyPr>
          <a:lstStyle/>
          <a:p>
            <a:r>
              <a:rPr lang="en-US" sz="3600" b="1" dirty="0" smtClean="0">
                <a:solidFill>
                  <a:schemeClr val="accent5">
                    <a:lumMod val="50000"/>
                  </a:schemeClr>
                </a:solidFill>
              </a:rPr>
              <a:t>Martin Luther </a:t>
            </a:r>
            <a:r>
              <a:rPr lang="en-US" sz="3200" b="1" dirty="0" smtClean="0">
                <a:solidFill>
                  <a:schemeClr val="accent5">
                    <a:lumMod val="50000"/>
                  </a:schemeClr>
                </a:solidFill>
              </a:rPr>
              <a:t>(1483-1546)</a:t>
            </a:r>
            <a:endParaRPr lang="en-US" sz="3200" b="1" dirty="0">
              <a:solidFill>
                <a:schemeClr val="accent5">
                  <a:lumMod val="50000"/>
                </a:schemeClr>
              </a:solidFill>
            </a:endParaRPr>
          </a:p>
        </p:txBody>
      </p:sp>
    </p:spTree>
    <p:extLst>
      <p:ext uri="{BB962C8B-B14F-4D97-AF65-F5344CB8AC3E}">
        <p14:creationId xmlns:p14="http://schemas.microsoft.com/office/powerpoint/2010/main" val="2492758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leychalet.com/germany/images/wittenberg/pic0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40" y="-476250"/>
            <a:ext cx="9296400" cy="6988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4400" y="133350"/>
            <a:ext cx="3962400" cy="707886"/>
          </a:xfrm>
          <a:prstGeom prst="rect">
            <a:avLst/>
          </a:prstGeom>
          <a:noFill/>
        </p:spPr>
        <p:txBody>
          <a:bodyPr wrap="square" rtlCol="0">
            <a:spAutoFit/>
          </a:bodyPr>
          <a:lstStyle/>
          <a:p>
            <a:r>
              <a:rPr lang="en-US" sz="4000" b="1" dirty="0" smtClean="0">
                <a:solidFill>
                  <a:srgbClr val="C00000"/>
                </a:solidFill>
              </a:rPr>
              <a:t>All Saints Church</a:t>
            </a:r>
            <a:endParaRPr lang="en-US" sz="4000" b="1" dirty="0">
              <a:solidFill>
                <a:srgbClr val="C00000"/>
              </a:solidFill>
            </a:endParaRPr>
          </a:p>
        </p:txBody>
      </p:sp>
    </p:spTree>
    <p:extLst>
      <p:ext uri="{BB962C8B-B14F-4D97-AF65-F5344CB8AC3E}">
        <p14:creationId xmlns:p14="http://schemas.microsoft.com/office/powerpoint/2010/main" val="136083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media3.washingtonpost.com/wp-srv/photo/gallery/090729/GAL-09Jul29-2383/media/PHO-09Jul29-1720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04" y="-400051"/>
            <a:ext cx="9465803" cy="6414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526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38150"/>
            <a:ext cx="8458200" cy="2062103"/>
          </a:xfrm>
          <a:prstGeom prst="rect">
            <a:avLst/>
          </a:prstGeom>
          <a:noFill/>
        </p:spPr>
        <p:txBody>
          <a:bodyPr wrap="square" rtlCol="0">
            <a:spAutoFit/>
          </a:bodyPr>
          <a:lstStyle/>
          <a:p>
            <a:r>
              <a:rPr lang="en-US" sz="3200" b="1" i="1" dirty="0" smtClean="0">
                <a:solidFill>
                  <a:schemeClr val="accent2">
                    <a:lumMod val="50000"/>
                  </a:schemeClr>
                </a:solidFill>
              </a:rPr>
              <a:t>		Exposition of the Lord’s Prayer </a:t>
            </a:r>
            <a:r>
              <a:rPr lang="en-US" sz="3200" b="1" dirty="0" smtClean="0">
                <a:solidFill>
                  <a:schemeClr val="accent2">
                    <a:lumMod val="50000"/>
                  </a:schemeClr>
                </a:solidFill>
              </a:rPr>
              <a:t>(1519)</a:t>
            </a:r>
          </a:p>
          <a:p>
            <a:r>
              <a:rPr lang="en-US" sz="3200" b="1" i="1" dirty="0" smtClean="0">
                <a:solidFill>
                  <a:schemeClr val="accent2">
                    <a:lumMod val="50000"/>
                  </a:schemeClr>
                </a:solidFill>
              </a:rPr>
              <a:t>		Personal Prayer Book </a:t>
            </a:r>
            <a:r>
              <a:rPr lang="en-US" sz="3200" b="1" dirty="0" smtClean="0">
                <a:solidFill>
                  <a:schemeClr val="accent2">
                    <a:lumMod val="50000"/>
                  </a:schemeClr>
                </a:solidFill>
              </a:rPr>
              <a:t>(1522)</a:t>
            </a:r>
          </a:p>
          <a:p>
            <a:r>
              <a:rPr lang="en-US" sz="3200" b="1" i="1" dirty="0" smtClean="0">
                <a:solidFill>
                  <a:schemeClr val="accent2">
                    <a:lumMod val="50000"/>
                  </a:schemeClr>
                </a:solidFill>
              </a:rPr>
              <a:t>		Small and Large Catechisms </a:t>
            </a:r>
            <a:r>
              <a:rPr lang="en-US" sz="3200" b="1" dirty="0" smtClean="0">
                <a:solidFill>
                  <a:schemeClr val="accent2">
                    <a:lumMod val="50000"/>
                  </a:schemeClr>
                </a:solidFill>
              </a:rPr>
              <a:t>(1529)</a:t>
            </a:r>
          </a:p>
          <a:p>
            <a:r>
              <a:rPr lang="en-US" sz="3200" b="1" i="1" dirty="0" smtClean="0">
                <a:solidFill>
                  <a:schemeClr val="accent2">
                    <a:lumMod val="50000"/>
                  </a:schemeClr>
                </a:solidFill>
              </a:rPr>
              <a:t>		A Simple Way to Pray </a:t>
            </a:r>
            <a:r>
              <a:rPr lang="en-US" sz="3200" b="1" dirty="0" smtClean="0">
                <a:solidFill>
                  <a:schemeClr val="accent2">
                    <a:lumMod val="50000"/>
                  </a:schemeClr>
                </a:solidFill>
              </a:rPr>
              <a:t>(1535)</a:t>
            </a:r>
            <a:endParaRPr lang="en-US" sz="3200" b="1" i="1" dirty="0">
              <a:solidFill>
                <a:schemeClr val="accent2">
                  <a:lumMod val="50000"/>
                </a:schemeClr>
              </a:solidFill>
            </a:endParaRPr>
          </a:p>
        </p:txBody>
      </p:sp>
      <p:pic>
        <p:nvPicPr>
          <p:cNvPr id="4" name="Picture 2" descr="http://www.smk.dk/typo3temp/pics/29330ac1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85750"/>
            <a:ext cx="169545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919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9550"/>
            <a:ext cx="6792036" cy="5016758"/>
          </a:xfrm>
          <a:prstGeom prst="rect">
            <a:avLst/>
          </a:prstGeom>
          <a:noFill/>
        </p:spPr>
        <p:txBody>
          <a:bodyPr wrap="square" rtlCol="0">
            <a:spAutoFit/>
          </a:bodyPr>
          <a:lstStyle/>
          <a:p>
            <a:r>
              <a:rPr lang="en-US" sz="3200" b="1" i="1" dirty="0">
                <a:solidFill>
                  <a:schemeClr val="accent2">
                    <a:lumMod val="50000"/>
                  </a:schemeClr>
                </a:solidFill>
              </a:rPr>
              <a:t>	</a:t>
            </a:r>
            <a:r>
              <a:rPr lang="en-US" sz="3200" b="1" i="1" dirty="0" smtClean="0">
                <a:solidFill>
                  <a:schemeClr val="accent2">
                    <a:lumMod val="50000"/>
                  </a:schemeClr>
                </a:solidFill>
              </a:rPr>
              <a:t>I cannot sufficiently admire the singular steadfastness, the happy attitude, the faith and hope of this man in serious times.  But he nurtures this without surcease by diligent occupation with the divine Word.  There is not a day on which he does not devote at least three hours, the very ones most suitable for studying, to prayer </a:t>
            </a:r>
            <a:r>
              <a:rPr lang="en-US" sz="3200" b="1" dirty="0" smtClean="0">
                <a:solidFill>
                  <a:schemeClr val="accent2">
                    <a:lumMod val="50000"/>
                  </a:schemeClr>
                </a:solidFill>
              </a:rPr>
              <a:t>(</a:t>
            </a:r>
            <a:r>
              <a:rPr lang="en-US" sz="3200" b="1" dirty="0" err="1" smtClean="0">
                <a:solidFill>
                  <a:schemeClr val="accent2">
                    <a:lumMod val="50000"/>
                  </a:schemeClr>
                </a:solidFill>
              </a:rPr>
              <a:t>Veit</a:t>
            </a:r>
            <a:r>
              <a:rPr lang="en-US" sz="3200" b="1" dirty="0" smtClean="0">
                <a:solidFill>
                  <a:schemeClr val="accent2">
                    <a:lumMod val="50000"/>
                  </a:schemeClr>
                </a:solidFill>
              </a:rPr>
              <a:t> Dietrich).</a:t>
            </a:r>
          </a:p>
        </p:txBody>
      </p:sp>
      <p:pic>
        <p:nvPicPr>
          <p:cNvPr id="4" name="Picture 2" descr="http://www.smk.dk/typo3temp/pics/29330ac1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9550"/>
            <a:ext cx="169545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991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9550"/>
            <a:ext cx="6792036" cy="3539430"/>
          </a:xfrm>
          <a:prstGeom prst="rect">
            <a:avLst/>
          </a:prstGeom>
          <a:noFill/>
        </p:spPr>
        <p:txBody>
          <a:bodyPr wrap="square" rtlCol="0">
            <a:spAutoFit/>
          </a:bodyPr>
          <a:lstStyle/>
          <a:p>
            <a:r>
              <a:rPr lang="en-US" sz="3200" b="1" i="1" dirty="0">
                <a:solidFill>
                  <a:schemeClr val="accent2">
                    <a:lumMod val="50000"/>
                  </a:schemeClr>
                </a:solidFill>
              </a:rPr>
              <a:t>	</a:t>
            </a:r>
            <a:r>
              <a:rPr lang="en-US" sz="3200" b="1" dirty="0" smtClean="0">
                <a:solidFill>
                  <a:schemeClr val="accent2">
                    <a:lumMod val="50000"/>
                  </a:schemeClr>
                </a:solidFill>
              </a:rPr>
              <a:t>Prayer is. . . </a:t>
            </a:r>
            <a:r>
              <a:rPr lang="en-US" sz="3200" b="1" i="1" dirty="0" smtClean="0">
                <a:solidFill>
                  <a:schemeClr val="accent2">
                    <a:lumMod val="50000"/>
                  </a:schemeClr>
                </a:solidFill>
              </a:rPr>
              <a:t>the hardest work of all. . . a labor above all labors, since he who prays must wage a mighty warfare against the doubt and murmuring excited by the faintheartedness and unworthiness we feel within us.</a:t>
            </a:r>
            <a:endParaRPr lang="en-US" sz="3200" b="1" dirty="0" smtClean="0">
              <a:solidFill>
                <a:schemeClr val="accent2">
                  <a:lumMod val="50000"/>
                </a:schemeClr>
              </a:solidFill>
            </a:endParaRPr>
          </a:p>
        </p:txBody>
      </p:sp>
      <p:pic>
        <p:nvPicPr>
          <p:cNvPr id="4" name="Picture 2" descr="http://www.smk.dk/typo3temp/pics/29330ac1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9550"/>
            <a:ext cx="169545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78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38150"/>
            <a:ext cx="7848600" cy="923330"/>
          </a:xfrm>
          <a:prstGeom prst="rect">
            <a:avLst/>
          </a:prstGeom>
          <a:noFill/>
        </p:spPr>
        <p:txBody>
          <a:bodyPr wrap="square" rtlCol="0">
            <a:spAutoFit/>
          </a:bodyPr>
          <a:lstStyle/>
          <a:p>
            <a:r>
              <a:rPr lang="en-US" sz="4400" dirty="0" smtClean="0"/>
              <a:t>	</a:t>
            </a:r>
            <a:r>
              <a:rPr lang="en-US" sz="5400" b="1" dirty="0" smtClean="0"/>
              <a:t>W</a:t>
            </a:r>
            <a:r>
              <a:rPr lang="en-US" sz="4400" b="1" dirty="0" smtClean="0"/>
              <a:t>HY SHOULD WE </a:t>
            </a:r>
            <a:r>
              <a:rPr lang="en-US" sz="5400" b="1" dirty="0" smtClean="0"/>
              <a:t>P</a:t>
            </a:r>
            <a:r>
              <a:rPr lang="en-US" sz="4400" b="1" dirty="0" smtClean="0"/>
              <a:t>RAY?</a:t>
            </a:r>
            <a:endParaRPr lang="en-US" sz="4400" b="1" dirty="0"/>
          </a:p>
        </p:txBody>
      </p:sp>
    </p:spTree>
    <p:extLst>
      <p:ext uri="{BB962C8B-B14F-4D97-AF65-F5344CB8AC3E}">
        <p14:creationId xmlns:p14="http://schemas.microsoft.com/office/powerpoint/2010/main" val="1976557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38150"/>
            <a:ext cx="7848600" cy="923330"/>
          </a:xfrm>
          <a:prstGeom prst="rect">
            <a:avLst/>
          </a:prstGeom>
          <a:noFill/>
        </p:spPr>
        <p:txBody>
          <a:bodyPr wrap="square" rtlCol="0">
            <a:spAutoFit/>
          </a:bodyPr>
          <a:lstStyle/>
          <a:p>
            <a:r>
              <a:rPr lang="en-US" sz="4400" dirty="0" smtClean="0"/>
              <a:t>	</a:t>
            </a:r>
            <a:r>
              <a:rPr lang="en-US" sz="5400" b="1" dirty="0" smtClean="0"/>
              <a:t>W</a:t>
            </a:r>
            <a:r>
              <a:rPr lang="en-US" sz="4400" b="1" dirty="0" smtClean="0"/>
              <a:t>HY SHOULD WE </a:t>
            </a:r>
            <a:r>
              <a:rPr lang="en-US" sz="5400" b="1" dirty="0" smtClean="0"/>
              <a:t>P</a:t>
            </a:r>
            <a:r>
              <a:rPr lang="en-US" sz="4400" b="1" dirty="0" smtClean="0"/>
              <a:t>RAY?</a:t>
            </a:r>
            <a:endParaRPr lang="en-US" sz="4400" b="1" dirty="0"/>
          </a:p>
        </p:txBody>
      </p:sp>
      <p:sp>
        <p:nvSpPr>
          <p:cNvPr id="3" name="TextBox 2"/>
          <p:cNvSpPr txBox="1"/>
          <p:nvPr/>
        </p:nvSpPr>
        <p:spPr>
          <a:xfrm>
            <a:off x="685800" y="1504950"/>
            <a:ext cx="7467600" cy="1200329"/>
          </a:xfrm>
          <a:prstGeom prst="rect">
            <a:avLst/>
          </a:prstGeom>
          <a:noFill/>
        </p:spPr>
        <p:txBody>
          <a:bodyPr wrap="square" rtlCol="0">
            <a:spAutoFit/>
          </a:bodyPr>
          <a:lstStyle/>
          <a:p>
            <a:pPr marL="571500" indent="-571500">
              <a:buFont typeface="Wingdings" panose="05000000000000000000" pitchFamily="2" charset="2"/>
              <a:buChar char="v"/>
            </a:pPr>
            <a:r>
              <a:rPr lang="en-US" sz="3600" b="1" dirty="0" smtClean="0">
                <a:solidFill>
                  <a:schemeClr val="accent2">
                    <a:lumMod val="75000"/>
                  </a:schemeClr>
                </a:solidFill>
              </a:rPr>
              <a:t>God’s promises</a:t>
            </a:r>
          </a:p>
          <a:p>
            <a:endParaRPr lang="en-US" sz="3600" dirty="0" smtClean="0"/>
          </a:p>
        </p:txBody>
      </p:sp>
    </p:spTree>
    <p:extLst>
      <p:ext uri="{BB962C8B-B14F-4D97-AF65-F5344CB8AC3E}">
        <p14:creationId xmlns:p14="http://schemas.microsoft.com/office/powerpoint/2010/main" val="966411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38150"/>
            <a:ext cx="7848600" cy="923330"/>
          </a:xfrm>
          <a:prstGeom prst="rect">
            <a:avLst/>
          </a:prstGeom>
          <a:noFill/>
        </p:spPr>
        <p:txBody>
          <a:bodyPr wrap="square" rtlCol="0">
            <a:spAutoFit/>
          </a:bodyPr>
          <a:lstStyle/>
          <a:p>
            <a:r>
              <a:rPr lang="en-US" sz="4400" dirty="0" smtClean="0"/>
              <a:t>	</a:t>
            </a:r>
            <a:r>
              <a:rPr lang="en-US" sz="5400" b="1" dirty="0" smtClean="0"/>
              <a:t>W</a:t>
            </a:r>
            <a:r>
              <a:rPr lang="en-US" sz="4400" b="1" dirty="0" smtClean="0"/>
              <a:t>HY SHOULD WE </a:t>
            </a:r>
            <a:r>
              <a:rPr lang="en-US" sz="5400" b="1" dirty="0" smtClean="0"/>
              <a:t>P</a:t>
            </a:r>
            <a:r>
              <a:rPr lang="en-US" sz="4400" b="1" dirty="0" smtClean="0"/>
              <a:t>RAY?</a:t>
            </a:r>
            <a:endParaRPr lang="en-US" sz="4400" b="1" dirty="0"/>
          </a:p>
        </p:txBody>
      </p:sp>
      <p:sp>
        <p:nvSpPr>
          <p:cNvPr id="3" name="TextBox 2"/>
          <p:cNvSpPr txBox="1"/>
          <p:nvPr/>
        </p:nvSpPr>
        <p:spPr>
          <a:xfrm>
            <a:off x="685800" y="1504950"/>
            <a:ext cx="7467600" cy="2862322"/>
          </a:xfrm>
          <a:prstGeom prst="rect">
            <a:avLst/>
          </a:prstGeom>
          <a:noFill/>
        </p:spPr>
        <p:txBody>
          <a:bodyPr wrap="square" rtlCol="0">
            <a:spAutoFit/>
          </a:bodyPr>
          <a:lstStyle/>
          <a:p>
            <a:pPr marL="571500" indent="-571500">
              <a:buFont typeface="Wingdings" panose="05000000000000000000" pitchFamily="2" charset="2"/>
              <a:buChar char="v"/>
            </a:pPr>
            <a:r>
              <a:rPr lang="en-US" sz="3600" b="1" dirty="0" smtClean="0">
                <a:solidFill>
                  <a:schemeClr val="accent2">
                    <a:lumMod val="75000"/>
                  </a:schemeClr>
                </a:solidFill>
              </a:rPr>
              <a:t>God’s promises</a:t>
            </a:r>
          </a:p>
          <a:p>
            <a:endParaRPr lang="en-US" sz="3600" dirty="0"/>
          </a:p>
          <a:p>
            <a:r>
              <a:rPr lang="en-US" sz="3600" dirty="0" smtClean="0"/>
              <a:t>	</a:t>
            </a:r>
            <a:r>
              <a:rPr lang="en-US" sz="3600" b="1" i="1" dirty="0" smtClean="0"/>
              <a:t>Because he has promised that our prayer shall certainly be fulfilled.</a:t>
            </a:r>
            <a:endParaRPr lang="en-US" sz="3600" b="1" dirty="0" smtClean="0"/>
          </a:p>
          <a:p>
            <a:endParaRPr lang="en-US" sz="3600" b="1" dirty="0" smtClean="0"/>
          </a:p>
        </p:txBody>
      </p:sp>
    </p:spTree>
    <p:extLst>
      <p:ext uri="{BB962C8B-B14F-4D97-AF65-F5344CB8AC3E}">
        <p14:creationId xmlns:p14="http://schemas.microsoft.com/office/powerpoint/2010/main" val="3710931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38150"/>
            <a:ext cx="7848600" cy="923330"/>
          </a:xfrm>
          <a:prstGeom prst="rect">
            <a:avLst/>
          </a:prstGeom>
          <a:noFill/>
        </p:spPr>
        <p:txBody>
          <a:bodyPr wrap="square" rtlCol="0">
            <a:spAutoFit/>
          </a:bodyPr>
          <a:lstStyle/>
          <a:p>
            <a:r>
              <a:rPr lang="en-US" sz="4400" dirty="0" smtClean="0"/>
              <a:t>	</a:t>
            </a:r>
            <a:r>
              <a:rPr lang="en-US" sz="5400" b="1" dirty="0" smtClean="0"/>
              <a:t>W</a:t>
            </a:r>
            <a:r>
              <a:rPr lang="en-US" sz="4400" b="1" dirty="0" smtClean="0"/>
              <a:t>HY SHOULD WE </a:t>
            </a:r>
            <a:r>
              <a:rPr lang="en-US" sz="5400" b="1" dirty="0" smtClean="0"/>
              <a:t>P</a:t>
            </a:r>
            <a:r>
              <a:rPr lang="en-US" sz="4400" b="1" dirty="0" smtClean="0"/>
              <a:t>RAY?</a:t>
            </a:r>
            <a:endParaRPr lang="en-US" sz="4400" b="1" dirty="0"/>
          </a:p>
        </p:txBody>
      </p:sp>
      <p:sp>
        <p:nvSpPr>
          <p:cNvPr id="3" name="TextBox 2"/>
          <p:cNvSpPr txBox="1"/>
          <p:nvPr/>
        </p:nvSpPr>
        <p:spPr>
          <a:xfrm>
            <a:off x="685800" y="1504950"/>
            <a:ext cx="7467600" cy="1754326"/>
          </a:xfrm>
          <a:prstGeom prst="rect">
            <a:avLst/>
          </a:prstGeom>
          <a:noFill/>
        </p:spPr>
        <p:txBody>
          <a:bodyPr wrap="square" rtlCol="0">
            <a:spAutoFit/>
          </a:bodyPr>
          <a:lstStyle/>
          <a:p>
            <a:pPr marL="571500" indent="-571500">
              <a:buFont typeface="Wingdings" panose="05000000000000000000" pitchFamily="2" charset="2"/>
              <a:buChar char="v"/>
            </a:pPr>
            <a:r>
              <a:rPr lang="en-US" sz="3600" b="1" dirty="0" smtClean="0"/>
              <a:t>God’s promises</a:t>
            </a:r>
          </a:p>
          <a:p>
            <a:pPr marL="571500" indent="-571500">
              <a:buFont typeface="Wingdings" panose="05000000000000000000" pitchFamily="2" charset="2"/>
              <a:buChar char="v"/>
            </a:pPr>
            <a:r>
              <a:rPr lang="en-US" sz="3600" b="1" dirty="0" smtClean="0">
                <a:solidFill>
                  <a:schemeClr val="accent2">
                    <a:lumMod val="75000"/>
                  </a:schemeClr>
                </a:solidFill>
              </a:rPr>
              <a:t>Our needs and miseries</a:t>
            </a:r>
          </a:p>
          <a:p>
            <a:endParaRPr lang="en-US" sz="3600" dirty="0"/>
          </a:p>
        </p:txBody>
      </p:sp>
    </p:spTree>
    <p:extLst>
      <p:ext uri="{BB962C8B-B14F-4D97-AF65-F5344CB8AC3E}">
        <p14:creationId xmlns:p14="http://schemas.microsoft.com/office/powerpoint/2010/main" val="1411444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38150"/>
            <a:ext cx="7848600" cy="923330"/>
          </a:xfrm>
          <a:prstGeom prst="rect">
            <a:avLst/>
          </a:prstGeom>
          <a:noFill/>
        </p:spPr>
        <p:txBody>
          <a:bodyPr wrap="square" rtlCol="0">
            <a:spAutoFit/>
          </a:bodyPr>
          <a:lstStyle/>
          <a:p>
            <a:r>
              <a:rPr lang="en-US" sz="4400" dirty="0" smtClean="0"/>
              <a:t>	</a:t>
            </a:r>
            <a:r>
              <a:rPr lang="en-US" sz="5400" b="1" dirty="0" smtClean="0"/>
              <a:t>W</a:t>
            </a:r>
            <a:r>
              <a:rPr lang="en-US" sz="4400" b="1" dirty="0" smtClean="0"/>
              <a:t>HY SHOULD WE </a:t>
            </a:r>
            <a:r>
              <a:rPr lang="en-US" sz="5400" b="1" dirty="0" smtClean="0"/>
              <a:t>P</a:t>
            </a:r>
            <a:r>
              <a:rPr lang="en-US" sz="4400" b="1" dirty="0" smtClean="0"/>
              <a:t>RAY?</a:t>
            </a:r>
            <a:endParaRPr lang="en-US" sz="4400" b="1" dirty="0"/>
          </a:p>
        </p:txBody>
      </p:sp>
      <p:sp>
        <p:nvSpPr>
          <p:cNvPr id="3" name="TextBox 2"/>
          <p:cNvSpPr txBox="1"/>
          <p:nvPr/>
        </p:nvSpPr>
        <p:spPr>
          <a:xfrm>
            <a:off x="685800" y="1504950"/>
            <a:ext cx="7467600" cy="1754326"/>
          </a:xfrm>
          <a:prstGeom prst="rect">
            <a:avLst/>
          </a:prstGeom>
          <a:noFill/>
        </p:spPr>
        <p:txBody>
          <a:bodyPr wrap="square" rtlCol="0">
            <a:spAutoFit/>
          </a:bodyPr>
          <a:lstStyle/>
          <a:p>
            <a:pPr marL="571500" indent="-571500">
              <a:buFont typeface="Wingdings" panose="05000000000000000000" pitchFamily="2" charset="2"/>
              <a:buChar char="v"/>
            </a:pPr>
            <a:r>
              <a:rPr lang="en-US" sz="3600" b="1" dirty="0" smtClean="0"/>
              <a:t>God’s promises</a:t>
            </a:r>
          </a:p>
          <a:p>
            <a:pPr marL="571500" indent="-571500">
              <a:buFont typeface="Wingdings" panose="05000000000000000000" pitchFamily="2" charset="2"/>
              <a:buChar char="v"/>
            </a:pPr>
            <a:r>
              <a:rPr lang="en-US" sz="3600" b="1" dirty="0" smtClean="0"/>
              <a:t>Our needs and miseries</a:t>
            </a:r>
          </a:p>
          <a:p>
            <a:pPr marL="571500" indent="-571500">
              <a:buFont typeface="Wingdings" panose="05000000000000000000" pitchFamily="2" charset="2"/>
              <a:buChar char="v"/>
            </a:pPr>
            <a:r>
              <a:rPr lang="en-US" sz="3600" b="1" dirty="0" smtClean="0">
                <a:solidFill>
                  <a:schemeClr val="accent2">
                    <a:lumMod val="75000"/>
                  </a:schemeClr>
                </a:solidFill>
              </a:rPr>
              <a:t>To exercise/display our faith</a:t>
            </a:r>
            <a:endParaRPr lang="en-US" sz="3600" b="1" dirty="0">
              <a:solidFill>
                <a:schemeClr val="accent2">
                  <a:lumMod val="75000"/>
                </a:schemeClr>
              </a:solidFill>
            </a:endParaRPr>
          </a:p>
        </p:txBody>
      </p:sp>
    </p:spTree>
    <p:extLst>
      <p:ext uri="{BB962C8B-B14F-4D97-AF65-F5344CB8AC3E}">
        <p14:creationId xmlns:p14="http://schemas.microsoft.com/office/powerpoint/2010/main" val="1411444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mk.dk/typo3temp/pics/29330ac1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5750"/>
            <a:ext cx="2494734" cy="3924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4779" y="4324350"/>
            <a:ext cx="3505200" cy="677108"/>
          </a:xfrm>
          <a:prstGeom prst="rect">
            <a:avLst/>
          </a:prstGeom>
          <a:noFill/>
        </p:spPr>
        <p:txBody>
          <a:bodyPr wrap="square" rtlCol="0">
            <a:spAutoFit/>
          </a:bodyPr>
          <a:lstStyle/>
          <a:p>
            <a:r>
              <a:rPr lang="en-US" sz="2000" i="1" dirty="0" smtClean="0">
                <a:solidFill>
                  <a:schemeClr val="bg1"/>
                </a:solidFill>
              </a:rPr>
              <a:t>Portrait of Martin Luther</a:t>
            </a:r>
            <a:r>
              <a:rPr lang="en-US" i="1" dirty="0" smtClean="0">
                <a:solidFill>
                  <a:schemeClr val="bg1"/>
                </a:solidFill>
              </a:rPr>
              <a:t>,</a:t>
            </a:r>
            <a:r>
              <a:rPr lang="en-US" dirty="0" smtClean="0">
                <a:solidFill>
                  <a:schemeClr val="bg1"/>
                </a:solidFill>
              </a:rPr>
              <a:t>  </a:t>
            </a:r>
          </a:p>
          <a:p>
            <a:r>
              <a:rPr lang="en-US" dirty="0" smtClean="0">
                <a:solidFill>
                  <a:schemeClr val="bg1"/>
                </a:solidFill>
              </a:rPr>
              <a:t>by Lucas Cranach the Elder, 1532</a:t>
            </a:r>
          </a:p>
        </p:txBody>
      </p:sp>
      <p:sp>
        <p:nvSpPr>
          <p:cNvPr id="3" name="TextBox 2"/>
          <p:cNvSpPr txBox="1"/>
          <p:nvPr/>
        </p:nvSpPr>
        <p:spPr>
          <a:xfrm>
            <a:off x="3276600" y="419784"/>
            <a:ext cx="5638800" cy="2123658"/>
          </a:xfrm>
          <a:prstGeom prst="rect">
            <a:avLst/>
          </a:prstGeom>
          <a:noFill/>
        </p:spPr>
        <p:txBody>
          <a:bodyPr wrap="square" rtlCol="0">
            <a:spAutoFit/>
          </a:bodyPr>
          <a:lstStyle/>
          <a:p>
            <a:r>
              <a:rPr lang="en-US" sz="3600" b="1" dirty="0" smtClean="0">
                <a:solidFill>
                  <a:schemeClr val="accent5">
                    <a:lumMod val="50000"/>
                  </a:schemeClr>
                </a:solidFill>
              </a:rPr>
              <a:t>Martin Luther </a:t>
            </a:r>
            <a:r>
              <a:rPr lang="en-US" sz="3200" b="1" dirty="0" smtClean="0">
                <a:solidFill>
                  <a:schemeClr val="accent5">
                    <a:lumMod val="50000"/>
                  </a:schemeClr>
                </a:solidFill>
              </a:rPr>
              <a:t>(1483-1546)</a:t>
            </a:r>
          </a:p>
          <a:p>
            <a:endParaRPr lang="en-US" sz="3200" b="1" dirty="0" smtClean="0">
              <a:solidFill>
                <a:schemeClr val="accent5">
                  <a:lumMod val="50000"/>
                </a:schemeClr>
              </a:solidFill>
            </a:endParaRPr>
          </a:p>
          <a:p>
            <a:r>
              <a:rPr lang="en-US" sz="3200" b="1" dirty="0" smtClean="0">
                <a:solidFill>
                  <a:srgbClr val="C00000"/>
                </a:solidFill>
              </a:rPr>
              <a:t>John Wycliffe (died 1384)</a:t>
            </a:r>
          </a:p>
          <a:p>
            <a:r>
              <a:rPr lang="en-US" sz="3200" b="1" dirty="0" smtClean="0">
                <a:solidFill>
                  <a:srgbClr val="C00000"/>
                </a:solidFill>
              </a:rPr>
              <a:t> </a:t>
            </a:r>
            <a:endParaRPr lang="en-US" sz="3200" b="1" dirty="0">
              <a:solidFill>
                <a:schemeClr val="accent6"/>
              </a:solidFill>
            </a:endParaRPr>
          </a:p>
        </p:txBody>
      </p:sp>
    </p:spTree>
    <p:extLst>
      <p:ext uri="{BB962C8B-B14F-4D97-AF65-F5344CB8AC3E}">
        <p14:creationId xmlns:p14="http://schemas.microsoft.com/office/powerpoint/2010/main" val="2029844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16658"/>
            <a:ext cx="6792036" cy="2123658"/>
          </a:xfrm>
          <a:prstGeom prst="rect">
            <a:avLst/>
          </a:prstGeom>
          <a:noFill/>
        </p:spPr>
        <p:txBody>
          <a:bodyPr wrap="square" rtlCol="0">
            <a:spAutoFit/>
          </a:bodyPr>
          <a:lstStyle/>
          <a:p>
            <a:endParaRPr lang="en-US" sz="3200" b="1" i="1" dirty="0" smtClean="0">
              <a:solidFill>
                <a:schemeClr val="accent2">
                  <a:lumMod val="50000"/>
                </a:schemeClr>
              </a:solidFill>
            </a:endParaRPr>
          </a:p>
          <a:p>
            <a:endParaRPr lang="en-US" sz="3200" b="1" i="1" dirty="0">
              <a:solidFill>
                <a:schemeClr val="accent2">
                  <a:lumMod val="50000"/>
                </a:schemeClr>
              </a:solidFill>
            </a:endParaRPr>
          </a:p>
          <a:p>
            <a:endParaRPr lang="en-US" sz="3200" b="1" i="1" dirty="0" smtClean="0">
              <a:solidFill>
                <a:schemeClr val="accent2">
                  <a:lumMod val="50000"/>
                </a:schemeClr>
              </a:solidFill>
            </a:endParaRPr>
          </a:p>
          <a:p>
            <a:r>
              <a:rPr lang="en-US" sz="3600" b="1" dirty="0" smtClean="0">
                <a:solidFill>
                  <a:schemeClr val="accent2">
                    <a:lumMod val="75000"/>
                  </a:schemeClr>
                </a:solidFill>
              </a:rPr>
              <a:t>First:  God’s commandment</a:t>
            </a:r>
          </a:p>
        </p:txBody>
      </p:sp>
      <p:pic>
        <p:nvPicPr>
          <p:cNvPr id="4" name="Picture 2" descr="http://www.smk.dk/typo3temp/pics/29330ac1d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09550"/>
            <a:ext cx="169545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78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1569660"/>
          </a:xfrm>
          <a:prstGeom prst="rect">
            <a:avLst/>
          </a:prstGeom>
          <a:noFill/>
        </p:spPr>
        <p:txBody>
          <a:bodyPr wrap="square" rtlCol="0">
            <a:spAutoFit/>
          </a:bodyPr>
          <a:lstStyle/>
          <a:p>
            <a:r>
              <a:rPr lang="en-US" sz="3200" b="1" i="1" dirty="0" smtClean="0">
                <a:solidFill>
                  <a:srgbClr val="C00000"/>
                </a:solidFill>
              </a:rPr>
              <a:t>Thou shalt not take the name of the LORD, thy</a:t>
            </a:r>
          </a:p>
          <a:p>
            <a:r>
              <a:rPr lang="en-US" sz="3200" b="1" i="1" dirty="0" smtClean="0">
                <a:solidFill>
                  <a:srgbClr val="C00000"/>
                </a:solidFill>
              </a:rPr>
              <a:t>God, in vain </a:t>
            </a:r>
            <a:r>
              <a:rPr lang="en-US" sz="2800" b="1" dirty="0" smtClean="0">
                <a:solidFill>
                  <a:srgbClr val="C00000"/>
                </a:solidFill>
              </a:rPr>
              <a:t>(Exodus 20:7).</a:t>
            </a:r>
          </a:p>
          <a:p>
            <a:endParaRPr lang="en-US" sz="3200" b="1" i="1" dirty="0">
              <a:solidFill>
                <a:srgbClr val="C00000"/>
              </a:solidFill>
            </a:endParaRPr>
          </a:p>
        </p:txBody>
      </p:sp>
    </p:spTree>
    <p:extLst>
      <p:ext uri="{BB962C8B-B14F-4D97-AF65-F5344CB8AC3E}">
        <p14:creationId xmlns:p14="http://schemas.microsoft.com/office/powerpoint/2010/main" val="3892479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2062103"/>
          </a:xfrm>
          <a:prstGeom prst="rect">
            <a:avLst/>
          </a:prstGeom>
          <a:noFill/>
        </p:spPr>
        <p:txBody>
          <a:bodyPr wrap="square" rtlCol="0">
            <a:spAutoFit/>
          </a:bodyPr>
          <a:lstStyle/>
          <a:p>
            <a:r>
              <a:rPr lang="en-US" sz="3200" b="1" i="1" dirty="0" smtClean="0">
                <a:solidFill>
                  <a:srgbClr val="C00000"/>
                </a:solidFill>
              </a:rPr>
              <a:t>Thou shalt not take the name of the LORD, thy</a:t>
            </a:r>
          </a:p>
          <a:p>
            <a:r>
              <a:rPr lang="en-US" sz="3200" b="1" i="1" dirty="0" smtClean="0">
                <a:solidFill>
                  <a:srgbClr val="C00000"/>
                </a:solidFill>
              </a:rPr>
              <a:t>God, in vain </a:t>
            </a:r>
            <a:r>
              <a:rPr lang="en-US" sz="2800" b="1" dirty="0" smtClean="0">
                <a:solidFill>
                  <a:srgbClr val="C00000"/>
                </a:solidFill>
              </a:rPr>
              <a:t>(Exodus 20:7).</a:t>
            </a:r>
          </a:p>
          <a:p>
            <a:endParaRPr lang="en-US" sz="3200" b="1" i="1" dirty="0">
              <a:solidFill>
                <a:srgbClr val="C00000"/>
              </a:solidFill>
            </a:endParaRPr>
          </a:p>
          <a:p>
            <a:r>
              <a:rPr lang="en-US" sz="3200" b="1" i="1" dirty="0" smtClean="0">
                <a:solidFill>
                  <a:srgbClr val="C00000"/>
                </a:solidFill>
              </a:rPr>
              <a:t>Pray, then, in this way. . . </a:t>
            </a:r>
            <a:r>
              <a:rPr lang="en-US" sz="2800" b="1" dirty="0" smtClean="0">
                <a:solidFill>
                  <a:srgbClr val="C00000"/>
                </a:solidFill>
              </a:rPr>
              <a:t>(Matthew 6:9).</a:t>
            </a:r>
          </a:p>
        </p:txBody>
      </p:sp>
    </p:spTree>
    <p:extLst>
      <p:ext uri="{BB962C8B-B14F-4D97-AF65-F5344CB8AC3E}">
        <p14:creationId xmlns:p14="http://schemas.microsoft.com/office/powerpoint/2010/main" val="2819947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3416320"/>
          </a:xfrm>
          <a:prstGeom prst="rect">
            <a:avLst/>
          </a:prstGeom>
          <a:noFill/>
        </p:spPr>
        <p:txBody>
          <a:bodyPr wrap="square" rtlCol="0">
            <a:spAutoFit/>
          </a:bodyPr>
          <a:lstStyle/>
          <a:p>
            <a:r>
              <a:rPr lang="en-US" sz="3200" b="1" i="1" dirty="0" smtClean="0">
                <a:solidFill>
                  <a:srgbClr val="C00000"/>
                </a:solidFill>
              </a:rPr>
              <a:t>Thou shalt not take the name of the LORD, thy</a:t>
            </a:r>
          </a:p>
          <a:p>
            <a:r>
              <a:rPr lang="en-US" sz="3200" b="1" i="1" dirty="0" smtClean="0">
                <a:solidFill>
                  <a:srgbClr val="C00000"/>
                </a:solidFill>
              </a:rPr>
              <a:t>God, in vain </a:t>
            </a:r>
            <a:r>
              <a:rPr lang="en-US" sz="2800" b="1" dirty="0" smtClean="0">
                <a:solidFill>
                  <a:srgbClr val="C00000"/>
                </a:solidFill>
              </a:rPr>
              <a:t>(Exodus 20:7).</a:t>
            </a:r>
          </a:p>
          <a:p>
            <a:endParaRPr lang="en-US" sz="3200" b="1" i="1" dirty="0">
              <a:solidFill>
                <a:srgbClr val="C00000"/>
              </a:solidFill>
            </a:endParaRPr>
          </a:p>
          <a:p>
            <a:r>
              <a:rPr lang="en-US" sz="3200" b="1" i="1" dirty="0" smtClean="0">
                <a:solidFill>
                  <a:srgbClr val="C00000"/>
                </a:solidFill>
              </a:rPr>
              <a:t>Pray, then, in this way. . . </a:t>
            </a:r>
            <a:r>
              <a:rPr lang="en-US" sz="2800" b="1" dirty="0" smtClean="0">
                <a:solidFill>
                  <a:srgbClr val="C00000"/>
                </a:solidFill>
              </a:rPr>
              <a:t>(Matthew 6:9).</a:t>
            </a:r>
          </a:p>
          <a:p>
            <a:endParaRPr lang="en-US" sz="2800" b="1" i="1" dirty="0">
              <a:solidFill>
                <a:srgbClr val="C00000"/>
              </a:solidFill>
            </a:endParaRPr>
          </a:p>
          <a:p>
            <a:r>
              <a:rPr lang="en-US" sz="3200" b="1" i="1" dirty="0" smtClean="0">
                <a:solidFill>
                  <a:srgbClr val="C00000"/>
                </a:solidFill>
              </a:rPr>
              <a:t>Pray without ceasing </a:t>
            </a:r>
            <a:r>
              <a:rPr lang="en-US" sz="2800" b="1" dirty="0" smtClean="0">
                <a:solidFill>
                  <a:srgbClr val="C00000"/>
                </a:solidFill>
              </a:rPr>
              <a:t>(I Thessalonians 5:17).</a:t>
            </a:r>
          </a:p>
          <a:p>
            <a:endParaRPr lang="en-US" sz="2800" b="1" i="1" dirty="0">
              <a:solidFill>
                <a:srgbClr val="C00000"/>
              </a:solidFill>
            </a:endParaRPr>
          </a:p>
        </p:txBody>
      </p:sp>
    </p:spTree>
    <p:extLst>
      <p:ext uri="{BB962C8B-B14F-4D97-AF65-F5344CB8AC3E}">
        <p14:creationId xmlns:p14="http://schemas.microsoft.com/office/powerpoint/2010/main" val="2819947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3908762"/>
          </a:xfrm>
          <a:prstGeom prst="rect">
            <a:avLst/>
          </a:prstGeom>
          <a:noFill/>
        </p:spPr>
        <p:txBody>
          <a:bodyPr wrap="square" rtlCol="0">
            <a:spAutoFit/>
          </a:bodyPr>
          <a:lstStyle/>
          <a:p>
            <a:r>
              <a:rPr lang="en-US" sz="3200" b="1" i="1" dirty="0" smtClean="0">
                <a:solidFill>
                  <a:srgbClr val="C00000"/>
                </a:solidFill>
              </a:rPr>
              <a:t>Thou shalt not take the name of the LORD, thy</a:t>
            </a:r>
          </a:p>
          <a:p>
            <a:r>
              <a:rPr lang="en-US" sz="3200" b="1" i="1" dirty="0" smtClean="0">
                <a:solidFill>
                  <a:srgbClr val="C00000"/>
                </a:solidFill>
              </a:rPr>
              <a:t>God, in vain </a:t>
            </a:r>
            <a:r>
              <a:rPr lang="en-US" sz="2800" b="1" dirty="0" smtClean="0">
                <a:solidFill>
                  <a:srgbClr val="C00000"/>
                </a:solidFill>
              </a:rPr>
              <a:t>(Exodus 20:7).</a:t>
            </a:r>
          </a:p>
          <a:p>
            <a:endParaRPr lang="en-US" sz="3200" b="1" i="1" dirty="0">
              <a:solidFill>
                <a:srgbClr val="C00000"/>
              </a:solidFill>
            </a:endParaRPr>
          </a:p>
          <a:p>
            <a:r>
              <a:rPr lang="en-US" sz="3200" b="1" i="1" dirty="0" smtClean="0">
                <a:solidFill>
                  <a:srgbClr val="C00000"/>
                </a:solidFill>
              </a:rPr>
              <a:t>Pray, then, in this way. . . </a:t>
            </a:r>
            <a:r>
              <a:rPr lang="en-US" sz="2800" b="1" dirty="0" smtClean="0">
                <a:solidFill>
                  <a:srgbClr val="C00000"/>
                </a:solidFill>
              </a:rPr>
              <a:t>(Matthew 6:9).</a:t>
            </a:r>
          </a:p>
          <a:p>
            <a:endParaRPr lang="en-US" sz="2800" b="1" i="1" dirty="0">
              <a:solidFill>
                <a:srgbClr val="C00000"/>
              </a:solidFill>
            </a:endParaRPr>
          </a:p>
          <a:p>
            <a:r>
              <a:rPr lang="en-US" sz="3200" b="1" i="1" dirty="0" smtClean="0">
                <a:solidFill>
                  <a:srgbClr val="C00000"/>
                </a:solidFill>
              </a:rPr>
              <a:t>Pray without ceasing </a:t>
            </a:r>
            <a:r>
              <a:rPr lang="en-US" sz="2800" b="1" dirty="0" smtClean="0">
                <a:solidFill>
                  <a:srgbClr val="C00000"/>
                </a:solidFill>
              </a:rPr>
              <a:t>(I Thessalonians 5:17).</a:t>
            </a:r>
          </a:p>
          <a:p>
            <a:endParaRPr lang="en-US" sz="2800" b="1" i="1" dirty="0">
              <a:solidFill>
                <a:srgbClr val="C00000"/>
              </a:solidFill>
            </a:endParaRPr>
          </a:p>
          <a:p>
            <a:r>
              <a:rPr lang="en-US" sz="3200" b="1" i="1" dirty="0" smtClean="0">
                <a:solidFill>
                  <a:srgbClr val="C00000"/>
                </a:solidFill>
              </a:rPr>
              <a:t>I want the men in every place to pray </a:t>
            </a:r>
            <a:r>
              <a:rPr lang="en-US" sz="2800" b="1" dirty="0" smtClean="0">
                <a:solidFill>
                  <a:srgbClr val="C00000"/>
                </a:solidFill>
              </a:rPr>
              <a:t>(I Tim. 2:8).</a:t>
            </a:r>
            <a:endParaRPr lang="en-US" sz="2800" b="1" i="1" dirty="0">
              <a:solidFill>
                <a:srgbClr val="C00000"/>
              </a:solidFill>
            </a:endParaRPr>
          </a:p>
        </p:txBody>
      </p:sp>
    </p:spTree>
    <p:extLst>
      <p:ext uri="{BB962C8B-B14F-4D97-AF65-F5344CB8AC3E}">
        <p14:creationId xmlns:p14="http://schemas.microsoft.com/office/powerpoint/2010/main" val="2819947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9550"/>
            <a:ext cx="6792036" cy="3539430"/>
          </a:xfrm>
          <a:prstGeom prst="rect">
            <a:avLst/>
          </a:prstGeom>
          <a:noFill/>
        </p:spPr>
        <p:txBody>
          <a:bodyPr wrap="square" rtlCol="0">
            <a:spAutoFit/>
          </a:bodyPr>
          <a:lstStyle/>
          <a:p>
            <a:r>
              <a:rPr lang="en-US" sz="3200" b="1" dirty="0" smtClean="0">
                <a:solidFill>
                  <a:schemeClr val="accent2">
                    <a:lumMod val="50000"/>
                  </a:schemeClr>
                </a:solidFill>
              </a:rPr>
              <a:t>	</a:t>
            </a:r>
            <a:r>
              <a:rPr lang="en-US" sz="3200" b="1" i="1" dirty="0" smtClean="0">
                <a:solidFill>
                  <a:schemeClr val="accent2">
                    <a:lumMod val="50000"/>
                  </a:schemeClr>
                </a:solidFill>
              </a:rPr>
              <a:t>We are as strictly and solemnly commanded to pray as we are to have no other God, to commit no murder and never to steal. Let no one think that it is all the same whether he prays or not, as do the uninstructed people in their delusion who say: </a:t>
            </a:r>
            <a:endParaRPr lang="en-US" sz="3200" b="1" dirty="0" smtClean="0">
              <a:solidFill>
                <a:schemeClr val="accent2">
                  <a:lumMod val="50000"/>
                </a:schemeClr>
              </a:solidFill>
            </a:endParaRPr>
          </a:p>
        </p:txBody>
      </p:sp>
      <p:pic>
        <p:nvPicPr>
          <p:cNvPr id="4" name="Picture 2" descr="http://www.smk.dk/typo3temp/pics/29330ac1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9550"/>
            <a:ext cx="169545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78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9550"/>
            <a:ext cx="6792036" cy="4031873"/>
          </a:xfrm>
          <a:prstGeom prst="rect">
            <a:avLst/>
          </a:prstGeom>
          <a:noFill/>
        </p:spPr>
        <p:txBody>
          <a:bodyPr wrap="square" rtlCol="0">
            <a:spAutoFit/>
          </a:bodyPr>
          <a:lstStyle/>
          <a:p>
            <a:r>
              <a:rPr lang="en-US" sz="3200" b="1" dirty="0" smtClean="0">
                <a:solidFill>
                  <a:schemeClr val="accent2">
                    <a:lumMod val="50000"/>
                  </a:schemeClr>
                </a:solidFill>
              </a:rPr>
              <a:t>	</a:t>
            </a:r>
            <a:r>
              <a:rPr lang="en-US" sz="3200" b="1" i="1" dirty="0" smtClean="0">
                <a:solidFill>
                  <a:schemeClr val="accent2">
                    <a:lumMod val="50000"/>
                  </a:schemeClr>
                </a:solidFill>
              </a:rPr>
              <a:t>“Why should I pray? Who knows whether or not God will hear and regard my prayer? If I do not pray another will.”</a:t>
            </a:r>
          </a:p>
          <a:p>
            <a:endParaRPr lang="en-US" sz="3200" b="1" i="1" dirty="0">
              <a:solidFill>
                <a:schemeClr val="accent2">
                  <a:lumMod val="50000"/>
                </a:schemeClr>
              </a:solidFill>
            </a:endParaRPr>
          </a:p>
          <a:p>
            <a:r>
              <a:rPr lang="en-US" sz="3200" b="1" i="1" dirty="0" smtClean="0">
                <a:solidFill>
                  <a:schemeClr val="accent2">
                    <a:lumMod val="50000"/>
                  </a:schemeClr>
                </a:solidFill>
              </a:rPr>
              <a:t>	And thus they fall into the habit of never praying </a:t>
            </a:r>
            <a:r>
              <a:rPr lang="en-US" sz="3200" b="1" dirty="0" smtClean="0">
                <a:solidFill>
                  <a:schemeClr val="accent2">
                    <a:lumMod val="50000"/>
                  </a:schemeClr>
                </a:solidFill>
              </a:rPr>
              <a:t>(</a:t>
            </a:r>
            <a:r>
              <a:rPr lang="en-US" sz="2800" b="1" i="1" dirty="0" smtClean="0">
                <a:solidFill>
                  <a:schemeClr val="accent2">
                    <a:lumMod val="50000"/>
                  </a:schemeClr>
                </a:solidFill>
              </a:rPr>
              <a:t>Large Catechism, </a:t>
            </a:r>
            <a:r>
              <a:rPr lang="en-US" sz="2800" b="1" dirty="0" smtClean="0">
                <a:solidFill>
                  <a:schemeClr val="accent2">
                    <a:lumMod val="50000"/>
                  </a:schemeClr>
                </a:solidFill>
              </a:rPr>
              <a:t>Third Part. point 169</a:t>
            </a:r>
            <a:r>
              <a:rPr lang="en-US" sz="3200" b="1" dirty="0" smtClean="0">
                <a:solidFill>
                  <a:schemeClr val="accent2">
                    <a:lumMod val="50000"/>
                  </a:schemeClr>
                </a:solidFill>
              </a:rPr>
              <a:t>). </a:t>
            </a:r>
            <a:endParaRPr lang="en-US" sz="3200" b="1" i="1" dirty="0" smtClean="0">
              <a:solidFill>
                <a:schemeClr val="accent2">
                  <a:lumMod val="50000"/>
                </a:schemeClr>
              </a:solidFill>
            </a:endParaRPr>
          </a:p>
        </p:txBody>
      </p:sp>
      <p:pic>
        <p:nvPicPr>
          <p:cNvPr id="4" name="Picture 2" descr="http://www.smk.dk/typo3temp/pics/29330ac1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9550"/>
            <a:ext cx="169545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071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9550"/>
            <a:ext cx="6792036" cy="4524315"/>
          </a:xfrm>
          <a:prstGeom prst="rect">
            <a:avLst/>
          </a:prstGeom>
          <a:noFill/>
        </p:spPr>
        <p:txBody>
          <a:bodyPr wrap="square" rtlCol="0">
            <a:spAutoFit/>
          </a:bodyPr>
          <a:lstStyle/>
          <a:p>
            <a:r>
              <a:rPr lang="en-US" sz="3200" b="1" i="1" dirty="0">
                <a:solidFill>
                  <a:schemeClr val="accent2">
                    <a:lumMod val="50000"/>
                  </a:schemeClr>
                </a:solidFill>
              </a:rPr>
              <a:t>	</a:t>
            </a:r>
            <a:r>
              <a:rPr lang="en-US" sz="3200" b="1" i="1" dirty="0" smtClean="0">
                <a:solidFill>
                  <a:srgbClr val="C00000"/>
                </a:solidFill>
              </a:rPr>
              <a:t>This we must observe and remember above all things, and thereby silence and repel the thoughts which would deter or withhold us from prayer by the plea that prayer is a matter of little consequence or confined as a duty to those who are holier and more pleasing to God than we</a:t>
            </a:r>
            <a:r>
              <a:rPr lang="en-US" sz="3200" b="1" dirty="0" smtClean="0">
                <a:solidFill>
                  <a:srgbClr val="C00000"/>
                </a:solidFill>
              </a:rPr>
              <a:t>.</a:t>
            </a:r>
          </a:p>
        </p:txBody>
      </p:sp>
      <p:pic>
        <p:nvPicPr>
          <p:cNvPr id="4" name="Picture 2" descr="http://www.smk.dk/typo3temp/pics/29330ac1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9550"/>
            <a:ext cx="169545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78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9550"/>
            <a:ext cx="6792036" cy="2554545"/>
          </a:xfrm>
          <a:prstGeom prst="rect">
            <a:avLst/>
          </a:prstGeom>
          <a:noFill/>
        </p:spPr>
        <p:txBody>
          <a:bodyPr wrap="square" rtlCol="0">
            <a:spAutoFit/>
          </a:bodyPr>
          <a:lstStyle/>
          <a:p>
            <a:r>
              <a:rPr lang="en-US" sz="3200" b="1" i="1" dirty="0">
                <a:solidFill>
                  <a:schemeClr val="accent2">
                    <a:lumMod val="50000"/>
                  </a:schemeClr>
                </a:solidFill>
              </a:rPr>
              <a:t>	</a:t>
            </a:r>
            <a:r>
              <a:rPr lang="en-US" sz="3200" b="1" i="1" dirty="0" smtClean="0">
                <a:solidFill>
                  <a:srgbClr val="C00000"/>
                </a:solidFill>
              </a:rPr>
              <a:t>The human heart is by nature so perverse that it always flees from God, thinking that he is averse to our prayers because we are sinners and have merited only his wrath</a:t>
            </a:r>
            <a:r>
              <a:rPr lang="en-US" sz="3200" b="1" dirty="0" smtClean="0">
                <a:solidFill>
                  <a:srgbClr val="C00000"/>
                </a:solidFill>
              </a:rPr>
              <a:t>.</a:t>
            </a:r>
          </a:p>
        </p:txBody>
      </p:sp>
      <p:pic>
        <p:nvPicPr>
          <p:cNvPr id="4" name="Picture 2" descr="http://www.smk.dk/typo3temp/pics/29330ac1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9550"/>
            <a:ext cx="169545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78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9550"/>
            <a:ext cx="6792036" cy="4031873"/>
          </a:xfrm>
          <a:prstGeom prst="rect">
            <a:avLst/>
          </a:prstGeom>
          <a:noFill/>
        </p:spPr>
        <p:txBody>
          <a:bodyPr wrap="square" rtlCol="0">
            <a:spAutoFit/>
          </a:bodyPr>
          <a:lstStyle/>
          <a:p>
            <a:r>
              <a:rPr lang="en-US" sz="3200" b="1" i="1" dirty="0">
                <a:solidFill>
                  <a:schemeClr val="accent2">
                    <a:lumMod val="50000"/>
                  </a:schemeClr>
                </a:solidFill>
              </a:rPr>
              <a:t>	</a:t>
            </a:r>
            <a:r>
              <a:rPr lang="en-US" sz="3200" b="1" i="1" dirty="0" smtClean="0">
                <a:solidFill>
                  <a:srgbClr val="C00000"/>
                </a:solidFill>
              </a:rPr>
              <a:t>By this commandment he makes plain that he will not thrust us aside nor cast us out because we are sinners, but that he would rather </a:t>
            </a:r>
            <a:r>
              <a:rPr lang="en-US" sz="3200" b="1" i="1" dirty="0" smtClean="0">
                <a:solidFill>
                  <a:srgbClr val="C00000"/>
                </a:solidFill>
              </a:rPr>
              <a:t>draw </a:t>
            </a:r>
            <a:r>
              <a:rPr lang="en-US" sz="3200" b="1" i="1" dirty="0" smtClean="0">
                <a:solidFill>
                  <a:srgbClr val="C00000"/>
                </a:solidFill>
              </a:rPr>
              <a:t>us to himself and induce us to humble ourselves before him</a:t>
            </a:r>
            <a:r>
              <a:rPr lang="en-US" sz="3200" b="1" dirty="0" smtClean="0">
                <a:solidFill>
                  <a:srgbClr val="C00000"/>
                </a:solidFill>
              </a:rPr>
              <a:t>, </a:t>
            </a:r>
            <a:r>
              <a:rPr lang="en-US" sz="3200" b="1" i="1" dirty="0" smtClean="0">
                <a:solidFill>
                  <a:srgbClr val="C00000"/>
                </a:solidFill>
              </a:rPr>
              <a:t>to confess our misery and need, and pray for mercy and help.</a:t>
            </a:r>
          </a:p>
        </p:txBody>
      </p:sp>
      <p:pic>
        <p:nvPicPr>
          <p:cNvPr id="4" name="Picture 2" descr="http://www.smk.dk/typo3temp/pics/29330ac1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9550"/>
            <a:ext cx="169545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78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mk.dk/typo3temp/pics/29330ac1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5750"/>
            <a:ext cx="2494734" cy="3924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4779" y="4324350"/>
            <a:ext cx="3505200" cy="677108"/>
          </a:xfrm>
          <a:prstGeom prst="rect">
            <a:avLst/>
          </a:prstGeom>
          <a:noFill/>
        </p:spPr>
        <p:txBody>
          <a:bodyPr wrap="square" rtlCol="0">
            <a:spAutoFit/>
          </a:bodyPr>
          <a:lstStyle/>
          <a:p>
            <a:r>
              <a:rPr lang="en-US" sz="2000" i="1" dirty="0" smtClean="0">
                <a:solidFill>
                  <a:schemeClr val="bg1"/>
                </a:solidFill>
              </a:rPr>
              <a:t>Portrait of Martin Luther</a:t>
            </a:r>
            <a:r>
              <a:rPr lang="en-US" i="1" dirty="0" smtClean="0">
                <a:solidFill>
                  <a:schemeClr val="bg1"/>
                </a:solidFill>
              </a:rPr>
              <a:t>,</a:t>
            </a:r>
            <a:r>
              <a:rPr lang="en-US" dirty="0" smtClean="0">
                <a:solidFill>
                  <a:schemeClr val="bg1"/>
                </a:solidFill>
              </a:rPr>
              <a:t>  </a:t>
            </a:r>
          </a:p>
          <a:p>
            <a:r>
              <a:rPr lang="en-US" dirty="0" smtClean="0">
                <a:solidFill>
                  <a:schemeClr val="bg1"/>
                </a:solidFill>
              </a:rPr>
              <a:t>by Lucas Cranach the Elder, 1532</a:t>
            </a:r>
          </a:p>
        </p:txBody>
      </p:sp>
      <p:sp>
        <p:nvSpPr>
          <p:cNvPr id="3" name="TextBox 2"/>
          <p:cNvSpPr txBox="1"/>
          <p:nvPr/>
        </p:nvSpPr>
        <p:spPr>
          <a:xfrm>
            <a:off x="3276600" y="419784"/>
            <a:ext cx="5638800" cy="2616101"/>
          </a:xfrm>
          <a:prstGeom prst="rect">
            <a:avLst/>
          </a:prstGeom>
          <a:noFill/>
        </p:spPr>
        <p:txBody>
          <a:bodyPr wrap="square" rtlCol="0">
            <a:spAutoFit/>
          </a:bodyPr>
          <a:lstStyle/>
          <a:p>
            <a:r>
              <a:rPr lang="en-US" sz="3600" b="1" dirty="0" smtClean="0">
                <a:solidFill>
                  <a:schemeClr val="accent5">
                    <a:lumMod val="50000"/>
                  </a:schemeClr>
                </a:solidFill>
              </a:rPr>
              <a:t>Martin Luther </a:t>
            </a:r>
            <a:r>
              <a:rPr lang="en-US" sz="3200" b="1" dirty="0" smtClean="0">
                <a:solidFill>
                  <a:schemeClr val="accent5">
                    <a:lumMod val="50000"/>
                  </a:schemeClr>
                </a:solidFill>
              </a:rPr>
              <a:t>(1483-1546)</a:t>
            </a:r>
          </a:p>
          <a:p>
            <a:endParaRPr lang="en-US" sz="3200" b="1" dirty="0" smtClean="0">
              <a:solidFill>
                <a:schemeClr val="accent5">
                  <a:lumMod val="50000"/>
                </a:schemeClr>
              </a:solidFill>
            </a:endParaRPr>
          </a:p>
          <a:p>
            <a:r>
              <a:rPr lang="en-US" sz="3200" b="1" dirty="0" smtClean="0">
                <a:solidFill>
                  <a:srgbClr val="C00000"/>
                </a:solidFill>
              </a:rPr>
              <a:t>John Wycliffe (died 1384)</a:t>
            </a:r>
          </a:p>
          <a:p>
            <a:r>
              <a:rPr lang="en-US" sz="3200" b="1" dirty="0" smtClean="0">
                <a:solidFill>
                  <a:srgbClr val="C00000"/>
                </a:solidFill>
              </a:rPr>
              <a:t>Columbus’ </a:t>
            </a:r>
            <a:r>
              <a:rPr lang="en-US" sz="3200" b="1" dirty="0" err="1" smtClean="0">
                <a:solidFill>
                  <a:srgbClr val="C00000"/>
                </a:solidFill>
              </a:rPr>
              <a:t>lst</a:t>
            </a:r>
            <a:r>
              <a:rPr lang="en-US" sz="3200" b="1" dirty="0" smtClean="0">
                <a:solidFill>
                  <a:srgbClr val="C00000"/>
                </a:solidFill>
              </a:rPr>
              <a:t> voyage (1492)</a:t>
            </a:r>
          </a:p>
          <a:p>
            <a:r>
              <a:rPr lang="en-US" sz="3200" b="1" dirty="0" smtClean="0">
                <a:solidFill>
                  <a:srgbClr val="C00000"/>
                </a:solidFill>
              </a:rPr>
              <a:t> </a:t>
            </a:r>
            <a:endParaRPr lang="en-US" sz="3200" b="1" dirty="0">
              <a:solidFill>
                <a:schemeClr val="accent6"/>
              </a:solidFill>
            </a:endParaRPr>
          </a:p>
        </p:txBody>
      </p:sp>
    </p:spTree>
    <p:extLst>
      <p:ext uri="{BB962C8B-B14F-4D97-AF65-F5344CB8AC3E}">
        <p14:creationId xmlns:p14="http://schemas.microsoft.com/office/powerpoint/2010/main" val="4999767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9550"/>
            <a:ext cx="6792036" cy="2554545"/>
          </a:xfrm>
          <a:prstGeom prst="rect">
            <a:avLst/>
          </a:prstGeom>
          <a:noFill/>
        </p:spPr>
        <p:txBody>
          <a:bodyPr wrap="square" rtlCol="0">
            <a:spAutoFit/>
          </a:bodyPr>
          <a:lstStyle/>
          <a:p>
            <a:r>
              <a:rPr lang="en-US" sz="3200" b="1" i="1" dirty="0">
                <a:solidFill>
                  <a:schemeClr val="accent2">
                    <a:lumMod val="50000"/>
                  </a:schemeClr>
                </a:solidFill>
              </a:rPr>
              <a:t>	</a:t>
            </a:r>
            <a:r>
              <a:rPr lang="en-US" sz="3200" b="1" i="1" dirty="0" smtClean="0">
                <a:solidFill>
                  <a:srgbClr val="C00000"/>
                </a:solidFill>
              </a:rPr>
              <a:t>We read in the Scriptures of his anger against those who, when punished for their sins, did not return to him and by prayer soften his anger and seek his mercy</a:t>
            </a:r>
            <a:r>
              <a:rPr lang="en-US" sz="3200" b="1" dirty="0" smtClean="0">
                <a:solidFill>
                  <a:srgbClr val="C00000"/>
                </a:solidFill>
              </a:rPr>
              <a:t>.</a:t>
            </a:r>
          </a:p>
        </p:txBody>
      </p:sp>
      <p:pic>
        <p:nvPicPr>
          <p:cNvPr id="4" name="Picture 2" descr="http://www.smk.dk/typo3temp/pics/29330ac1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9550"/>
            <a:ext cx="169545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78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9550"/>
            <a:ext cx="6792036" cy="5016758"/>
          </a:xfrm>
          <a:prstGeom prst="rect">
            <a:avLst/>
          </a:prstGeom>
          <a:noFill/>
        </p:spPr>
        <p:txBody>
          <a:bodyPr wrap="square" rtlCol="0">
            <a:spAutoFit/>
          </a:bodyPr>
          <a:lstStyle/>
          <a:p>
            <a:r>
              <a:rPr lang="en-US" sz="3200" b="1" i="1" dirty="0">
                <a:solidFill>
                  <a:schemeClr val="accent2">
                    <a:lumMod val="50000"/>
                  </a:schemeClr>
                </a:solidFill>
              </a:rPr>
              <a:t>	</a:t>
            </a:r>
            <a:r>
              <a:rPr lang="en-US" sz="3200" b="1" i="1" dirty="0" smtClean="0">
                <a:solidFill>
                  <a:srgbClr val="002060"/>
                </a:solidFill>
              </a:rPr>
              <a:t>A child should beware of disobedience to parents; it should always reflect: “The work is one of obedience and what I do is done with the understanding that I move on the path of obedience and divine precept; on this I rest, of this I boast, therein I seek my pride, not because of my own worthiness, but because of the commandment.”</a:t>
            </a:r>
            <a:endParaRPr lang="en-US" sz="3200" b="1" dirty="0" smtClean="0">
              <a:solidFill>
                <a:srgbClr val="002060"/>
              </a:solidFill>
            </a:endParaRPr>
          </a:p>
        </p:txBody>
      </p:sp>
      <p:pic>
        <p:nvPicPr>
          <p:cNvPr id="4" name="Picture 2" descr="http://www.smk.dk/typo3temp/pics/29330ac1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9550"/>
            <a:ext cx="169545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78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9550"/>
            <a:ext cx="6792036" cy="3539430"/>
          </a:xfrm>
          <a:prstGeom prst="rect">
            <a:avLst/>
          </a:prstGeom>
          <a:noFill/>
        </p:spPr>
        <p:txBody>
          <a:bodyPr wrap="square" rtlCol="0">
            <a:spAutoFit/>
          </a:bodyPr>
          <a:lstStyle/>
          <a:p>
            <a:r>
              <a:rPr lang="en-US" sz="3200" b="1" i="1" dirty="0">
                <a:solidFill>
                  <a:schemeClr val="accent2">
                    <a:lumMod val="50000"/>
                  </a:schemeClr>
                </a:solidFill>
              </a:rPr>
              <a:t>	</a:t>
            </a:r>
            <a:r>
              <a:rPr lang="en-US" sz="3200" b="1" i="1" dirty="0" smtClean="0">
                <a:solidFill>
                  <a:srgbClr val="C00000"/>
                </a:solidFill>
              </a:rPr>
              <a:t>We allow ourselves to be led astray and deterred by thoughts like these: I am not holy enough, not worthy enough.  If I were as godly and holy as St. Peter or St. Paul, I would pray</a:t>
            </a:r>
            <a:r>
              <a:rPr lang="en-US" sz="3200" b="1" dirty="0" smtClean="0">
                <a:solidFill>
                  <a:srgbClr val="C00000"/>
                </a:solidFill>
              </a:rPr>
              <a:t>.</a:t>
            </a:r>
            <a:endParaRPr lang="en-US" sz="3200" b="1" dirty="0">
              <a:solidFill>
                <a:srgbClr val="C00000"/>
              </a:solidFill>
            </a:endParaRPr>
          </a:p>
          <a:p>
            <a:r>
              <a:rPr lang="en-US" sz="3200" b="1" dirty="0" smtClean="0">
                <a:solidFill>
                  <a:srgbClr val="C00000"/>
                </a:solidFill>
              </a:rPr>
              <a:t>	</a:t>
            </a:r>
            <a:r>
              <a:rPr lang="en-US" sz="3200" b="1" i="1" dirty="0" smtClean="0">
                <a:solidFill>
                  <a:srgbClr val="C00000"/>
                </a:solidFill>
              </a:rPr>
              <a:t>Away with such thoughts!</a:t>
            </a:r>
          </a:p>
        </p:txBody>
      </p:sp>
      <p:pic>
        <p:nvPicPr>
          <p:cNvPr id="4" name="Picture 2" descr="http://www.smk.dk/typo3temp/pics/29330ac1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9550"/>
            <a:ext cx="169545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783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9550"/>
            <a:ext cx="6792036" cy="3046988"/>
          </a:xfrm>
          <a:prstGeom prst="rect">
            <a:avLst/>
          </a:prstGeom>
          <a:noFill/>
        </p:spPr>
        <p:txBody>
          <a:bodyPr wrap="square" rtlCol="0">
            <a:spAutoFit/>
          </a:bodyPr>
          <a:lstStyle/>
          <a:p>
            <a:r>
              <a:rPr lang="en-US" sz="3200" b="1" i="1" dirty="0">
                <a:solidFill>
                  <a:schemeClr val="accent2">
                    <a:lumMod val="50000"/>
                  </a:schemeClr>
                </a:solidFill>
              </a:rPr>
              <a:t>	</a:t>
            </a:r>
            <a:r>
              <a:rPr lang="en-US" sz="3200" b="1" i="1" dirty="0" smtClean="0">
                <a:solidFill>
                  <a:srgbClr val="C00000"/>
                </a:solidFill>
              </a:rPr>
              <a:t>The same commandment which bade St. Paul to pray applies to me; the second commandment is given just as much for my sake as for his</a:t>
            </a:r>
            <a:r>
              <a:rPr lang="en-US" sz="3200" b="1" dirty="0" smtClean="0">
                <a:solidFill>
                  <a:srgbClr val="C00000"/>
                </a:solidFill>
              </a:rPr>
              <a:t>. </a:t>
            </a:r>
            <a:r>
              <a:rPr lang="en-US" sz="3200" b="1" i="1" dirty="0" smtClean="0">
                <a:solidFill>
                  <a:srgbClr val="C00000"/>
                </a:solidFill>
              </a:rPr>
              <a:t>He can boast no better or holier commandment than I.</a:t>
            </a:r>
            <a:endParaRPr lang="en-US" sz="3200" b="1" dirty="0" smtClean="0">
              <a:solidFill>
                <a:srgbClr val="C00000"/>
              </a:solidFill>
            </a:endParaRPr>
          </a:p>
        </p:txBody>
      </p:sp>
      <p:pic>
        <p:nvPicPr>
          <p:cNvPr id="4" name="Picture 2" descr="http://www.smk.dk/typo3temp/pics/29330ac1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9550"/>
            <a:ext cx="169545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783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9550"/>
            <a:ext cx="6792036" cy="4524315"/>
          </a:xfrm>
          <a:prstGeom prst="rect">
            <a:avLst/>
          </a:prstGeom>
          <a:noFill/>
        </p:spPr>
        <p:txBody>
          <a:bodyPr wrap="square" rtlCol="0">
            <a:spAutoFit/>
          </a:bodyPr>
          <a:lstStyle/>
          <a:p>
            <a:r>
              <a:rPr lang="en-US" sz="3200" b="1" i="1" dirty="0">
                <a:solidFill>
                  <a:schemeClr val="accent2">
                    <a:lumMod val="50000"/>
                  </a:schemeClr>
                </a:solidFill>
              </a:rPr>
              <a:t>	</a:t>
            </a:r>
            <a:r>
              <a:rPr lang="en-US" sz="3200" b="1" i="1" dirty="0" smtClean="0">
                <a:solidFill>
                  <a:srgbClr val="C00000"/>
                </a:solidFill>
              </a:rPr>
              <a:t>The prayer I offer is as precious, as holy and pleasing to God, as that of St. Paul and the holiest of saints. I freely admit that such a one is holier because of his person, but not because of his command. God does not value prayer on account of the person, but on account of his Word and the obedience shown</a:t>
            </a:r>
            <a:r>
              <a:rPr lang="en-US" sz="3200" b="1" dirty="0" smtClean="0">
                <a:solidFill>
                  <a:srgbClr val="C00000"/>
                </a:solidFill>
              </a:rPr>
              <a:t>.</a:t>
            </a:r>
          </a:p>
        </p:txBody>
      </p:sp>
      <p:pic>
        <p:nvPicPr>
          <p:cNvPr id="4" name="Picture 2" descr="http://www.smk.dk/typo3temp/pics/29330ac1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9550"/>
            <a:ext cx="169545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783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38150"/>
            <a:ext cx="7848600" cy="923330"/>
          </a:xfrm>
          <a:prstGeom prst="rect">
            <a:avLst/>
          </a:prstGeom>
          <a:noFill/>
        </p:spPr>
        <p:txBody>
          <a:bodyPr wrap="square" rtlCol="0">
            <a:spAutoFit/>
          </a:bodyPr>
          <a:lstStyle/>
          <a:p>
            <a:r>
              <a:rPr lang="en-US" sz="4400" dirty="0" smtClean="0"/>
              <a:t>	</a:t>
            </a:r>
            <a:r>
              <a:rPr lang="en-US" sz="5400" b="1" dirty="0" smtClean="0"/>
              <a:t>W</a:t>
            </a:r>
            <a:r>
              <a:rPr lang="en-US" sz="4400" b="1" dirty="0" smtClean="0"/>
              <a:t>HY SHOULD WE </a:t>
            </a:r>
            <a:r>
              <a:rPr lang="en-US" sz="5400" b="1" dirty="0" smtClean="0"/>
              <a:t>P</a:t>
            </a:r>
            <a:r>
              <a:rPr lang="en-US" sz="4400" b="1" dirty="0" smtClean="0"/>
              <a:t>RAY?</a:t>
            </a:r>
            <a:endParaRPr lang="en-US" sz="4400" b="1" dirty="0"/>
          </a:p>
        </p:txBody>
      </p:sp>
      <p:sp>
        <p:nvSpPr>
          <p:cNvPr id="3" name="TextBox 2"/>
          <p:cNvSpPr txBox="1"/>
          <p:nvPr/>
        </p:nvSpPr>
        <p:spPr>
          <a:xfrm>
            <a:off x="685800" y="1504950"/>
            <a:ext cx="7467600" cy="3477875"/>
          </a:xfrm>
          <a:prstGeom prst="rect">
            <a:avLst/>
          </a:prstGeom>
          <a:noFill/>
        </p:spPr>
        <p:txBody>
          <a:bodyPr wrap="square" rtlCol="0">
            <a:spAutoFit/>
          </a:bodyPr>
          <a:lstStyle/>
          <a:p>
            <a:pPr marL="571500" indent="-571500">
              <a:buFont typeface="Wingdings" panose="05000000000000000000" pitchFamily="2" charset="2"/>
              <a:buChar char="v"/>
            </a:pPr>
            <a:r>
              <a:rPr lang="en-US" sz="4000" b="1" i="1" dirty="0" smtClean="0">
                <a:solidFill>
                  <a:schemeClr val="accent2">
                    <a:lumMod val="50000"/>
                  </a:schemeClr>
                </a:solidFill>
              </a:rPr>
              <a:t>God’s commandment</a:t>
            </a:r>
          </a:p>
          <a:p>
            <a:r>
              <a:rPr lang="en-US" sz="3600" b="1" i="1" dirty="0" smtClean="0">
                <a:solidFill>
                  <a:schemeClr val="accent2">
                    <a:lumMod val="50000"/>
                  </a:schemeClr>
                </a:solidFill>
              </a:rPr>
              <a:t>	</a:t>
            </a:r>
            <a:r>
              <a:rPr lang="en-US" sz="3600" b="1" dirty="0" smtClean="0">
                <a:solidFill>
                  <a:schemeClr val="accent2">
                    <a:lumMod val="50000"/>
                  </a:schemeClr>
                </a:solidFill>
              </a:rPr>
              <a:t>(</a:t>
            </a:r>
            <a:r>
              <a:rPr lang="en-US" sz="3600" b="1" i="1" dirty="0" smtClean="0">
                <a:solidFill>
                  <a:schemeClr val="accent2">
                    <a:lumMod val="50000"/>
                  </a:schemeClr>
                </a:solidFill>
              </a:rPr>
              <a:t>Let this be the first and most 	necessary point to consider.</a:t>
            </a:r>
            <a:r>
              <a:rPr lang="en-US" sz="3600" b="1" dirty="0" smtClean="0">
                <a:solidFill>
                  <a:schemeClr val="accent2">
                    <a:lumMod val="50000"/>
                  </a:schemeClr>
                </a:solidFill>
              </a:rPr>
              <a:t>)</a:t>
            </a:r>
            <a:endParaRPr lang="en-US" sz="3600" b="1" i="1" dirty="0" smtClean="0">
              <a:solidFill>
                <a:schemeClr val="accent2">
                  <a:lumMod val="50000"/>
                </a:schemeClr>
              </a:solidFill>
            </a:endParaRPr>
          </a:p>
          <a:p>
            <a:pPr marL="571500" indent="-571500">
              <a:buFont typeface="Wingdings" panose="05000000000000000000" pitchFamily="2" charset="2"/>
              <a:buChar char="v"/>
            </a:pPr>
            <a:r>
              <a:rPr lang="en-US" sz="3600" b="1" dirty="0" smtClean="0"/>
              <a:t>God’s promises</a:t>
            </a:r>
          </a:p>
          <a:p>
            <a:pPr marL="571500" indent="-571500">
              <a:buFont typeface="Wingdings" panose="05000000000000000000" pitchFamily="2" charset="2"/>
              <a:buChar char="v"/>
            </a:pPr>
            <a:r>
              <a:rPr lang="en-US" sz="3600" b="1" dirty="0" smtClean="0"/>
              <a:t>Our needs and miseries</a:t>
            </a:r>
          </a:p>
          <a:p>
            <a:pPr marL="571500" indent="-571500">
              <a:buFont typeface="Wingdings" panose="05000000000000000000" pitchFamily="2" charset="2"/>
              <a:buChar char="v"/>
            </a:pPr>
            <a:r>
              <a:rPr lang="en-US" sz="3600" b="1" dirty="0" smtClean="0"/>
              <a:t>To exercise/display our faith</a:t>
            </a:r>
            <a:endParaRPr lang="en-US" sz="3600" b="1" dirty="0"/>
          </a:p>
        </p:txBody>
      </p:sp>
    </p:spTree>
    <p:extLst>
      <p:ext uri="{BB962C8B-B14F-4D97-AF65-F5344CB8AC3E}">
        <p14:creationId xmlns:p14="http://schemas.microsoft.com/office/powerpoint/2010/main" val="19771124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4524315"/>
          </a:xfrm>
          <a:prstGeom prst="rect">
            <a:avLst/>
          </a:prstGeom>
          <a:noFill/>
        </p:spPr>
        <p:txBody>
          <a:bodyPr wrap="square" rtlCol="0">
            <a:spAutoFit/>
          </a:bodyPr>
          <a:lstStyle/>
          <a:p>
            <a:r>
              <a:rPr lang="en-US" sz="3200" dirty="0" smtClean="0"/>
              <a:t>						</a:t>
            </a:r>
            <a:r>
              <a:rPr lang="en-US" sz="3200" b="1" dirty="0" smtClean="0">
                <a:solidFill>
                  <a:srgbClr val="7030A0"/>
                </a:solidFill>
              </a:rPr>
              <a:t>August 22, 1530</a:t>
            </a:r>
          </a:p>
          <a:p>
            <a:r>
              <a:rPr lang="en-US" sz="3200" b="1" dirty="0" smtClean="0">
                <a:solidFill>
                  <a:srgbClr val="7030A0"/>
                </a:solidFill>
              </a:rPr>
              <a:t>My </a:t>
            </a:r>
            <a:r>
              <a:rPr lang="en-US" sz="3200" b="1" dirty="0">
                <a:solidFill>
                  <a:srgbClr val="7030A0"/>
                </a:solidFill>
              </a:rPr>
              <a:t>dearest son: </a:t>
            </a:r>
            <a:br>
              <a:rPr lang="en-US" sz="3200" b="1" dirty="0">
                <a:solidFill>
                  <a:srgbClr val="7030A0"/>
                </a:solidFill>
              </a:rPr>
            </a:br>
            <a:r>
              <a:rPr lang="en-US" sz="3200" b="1" dirty="0">
                <a:solidFill>
                  <a:srgbClr val="7030A0"/>
                </a:solidFill>
              </a:rPr>
              <a:t>I am glad to know that you learn well and pray hard. Keep on, my </a:t>
            </a:r>
            <a:r>
              <a:rPr lang="en-US" sz="3200" b="1" dirty="0" smtClean="0">
                <a:solidFill>
                  <a:srgbClr val="7030A0"/>
                </a:solidFill>
              </a:rPr>
              <a:t>lad</a:t>
            </a:r>
            <a:r>
              <a:rPr lang="en-US" sz="3200" b="1" dirty="0">
                <a:solidFill>
                  <a:srgbClr val="7030A0"/>
                </a:solidFill>
              </a:rPr>
              <a:t>, and when I come home, I'll bring you a whole fair. </a:t>
            </a:r>
            <a:endParaRPr lang="en-US" sz="3200" b="1" dirty="0" smtClean="0">
              <a:solidFill>
                <a:srgbClr val="7030A0"/>
              </a:solidFill>
            </a:endParaRPr>
          </a:p>
          <a:p>
            <a:r>
              <a:rPr lang="en-US" sz="3200" b="1" dirty="0">
                <a:solidFill>
                  <a:srgbClr val="7030A0"/>
                </a:solidFill>
              </a:rPr>
              <a:t/>
            </a:r>
            <a:br>
              <a:rPr lang="en-US" sz="3200" b="1" dirty="0">
                <a:solidFill>
                  <a:srgbClr val="7030A0"/>
                </a:solidFill>
              </a:rPr>
            </a:br>
            <a:r>
              <a:rPr lang="en-US" sz="3200" b="1" dirty="0">
                <a:solidFill>
                  <a:srgbClr val="7030A0"/>
                </a:solidFill>
              </a:rPr>
              <a:t>I know a lovely garden where many children in golden frocks gather rosy apples under the trees, as well as pears, cherries, and plums. </a:t>
            </a:r>
            <a:endParaRPr lang="en-US" sz="3200" b="1" i="1" dirty="0" smtClean="0">
              <a:solidFill>
                <a:srgbClr val="7030A0"/>
              </a:solidFill>
            </a:endParaRPr>
          </a:p>
        </p:txBody>
      </p:sp>
    </p:spTree>
    <p:extLst>
      <p:ext uri="{BB962C8B-B14F-4D97-AF65-F5344CB8AC3E}">
        <p14:creationId xmlns:p14="http://schemas.microsoft.com/office/powerpoint/2010/main" val="25876414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4031873"/>
          </a:xfrm>
          <a:prstGeom prst="rect">
            <a:avLst/>
          </a:prstGeom>
          <a:noFill/>
        </p:spPr>
        <p:txBody>
          <a:bodyPr wrap="square" rtlCol="0">
            <a:spAutoFit/>
          </a:bodyPr>
          <a:lstStyle/>
          <a:p>
            <a:r>
              <a:rPr lang="en-US" sz="3200" b="1" dirty="0" smtClean="0">
                <a:solidFill>
                  <a:srgbClr val="7030A0"/>
                </a:solidFill>
              </a:rPr>
              <a:t>They </a:t>
            </a:r>
            <a:r>
              <a:rPr lang="en-US" sz="3200" b="1" dirty="0">
                <a:solidFill>
                  <a:srgbClr val="7030A0"/>
                </a:solidFill>
              </a:rPr>
              <a:t>sing, skip, and are </a:t>
            </a:r>
            <a:r>
              <a:rPr lang="en-US" sz="3200" b="1" dirty="0" smtClean="0">
                <a:solidFill>
                  <a:srgbClr val="7030A0"/>
                </a:solidFill>
              </a:rPr>
              <a:t>happy. </a:t>
            </a:r>
            <a:r>
              <a:rPr lang="en-US" sz="3200" b="1" dirty="0">
                <a:solidFill>
                  <a:srgbClr val="7030A0"/>
                </a:solidFill>
              </a:rPr>
              <a:t>And they have fine ponies with golden bridles and silver saddles. </a:t>
            </a:r>
            <a:endParaRPr lang="en-US" sz="3200" b="1" dirty="0" smtClean="0">
              <a:solidFill>
                <a:srgbClr val="7030A0"/>
              </a:solidFill>
            </a:endParaRPr>
          </a:p>
          <a:p>
            <a:endParaRPr lang="en-US" sz="3200" b="1" dirty="0">
              <a:solidFill>
                <a:srgbClr val="7030A0"/>
              </a:solidFill>
            </a:endParaRPr>
          </a:p>
          <a:p>
            <a:r>
              <a:rPr lang="en-US" sz="3200" b="1" dirty="0" smtClean="0">
                <a:solidFill>
                  <a:srgbClr val="7030A0"/>
                </a:solidFill>
              </a:rPr>
              <a:t>I </a:t>
            </a:r>
            <a:r>
              <a:rPr lang="en-US" sz="3200" b="1" dirty="0">
                <a:solidFill>
                  <a:srgbClr val="7030A0"/>
                </a:solidFill>
              </a:rPr>
              <a:t>asked the gardener who were these children, and he said, </a:t>
            </a:r>
            <a:r>
              <a:rPr lang="en-US" sz="3200" b="1" dirty="0" smtClean="0">
                <a:solidFill>
                  <a:srgbClr val="7030A0"/>
                </a:solidFill>
              </a:rPr>
              <a:t>“They </a:t>
            </a:r>
            <a:r>
              <a:rPr lang="en-US" sz="3200" b="1" dirty="0">
                <a:solidFill>
                  <a:srgbClr val="7030A0"/>
                </a:solidFill>
              </a:rPr>
              <a:t>are the children who like to pray and learn and be good</a:t>
            </a:r>
            <a:r>
              <a:rPr lang="en-US" sz="3200" b="1" dirty="0" smtClean="0">
                <a:solidFill>
                  <a:srgbClr val="7030A0"/>
                </a:solidFill>
              </a:rPr>
              <a:t>.”</a:t>
            </a:r>
            <a:r>
              <a:rPr lang="en-US" sz="3200" b="1" dirty="0">
                <a:solidFill>
                  <a:srgbClr val="7030A0"/>
                </a:solidFill>
              </a:rPr>
              <a:t/>
            </a:r>
            <a:br>
              <a:rPr lang="en-US" sz="3200" b="1" dirty="0">
                <a:solidFill>
                  <a:srgbClr val="7030A0"/>
                </a:solidFill>
              </a:rPr>
            </a:br>
            <a:endParaRPr lang="en-US" sz="3200" b="1" i="1" dirty="0" smtClean="0">
              <a:solidFill>
                <a:srgbClr val="7030A0"/>
              </a:solidFill>
            </a:endParaRPr>
          </a:p>
        </p:txBody>
      </p:sp>
    </p:spTree>
    <p:extLst>
      <p:ext uri="{BB962C8B-B14F-4D97-AF65-F5344CB8AC3E}">
        <p14:creationId xmlns:p14="http://schemas.microsoft.com/office/powerpoint/2010/main" val="12494048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3539430"/>
          </a:xfrm>
          <a:prstGeom prst="rect">
            <a:avLst/>
          </a:prstGeom>
          <a:noFill/>
        </p:spPr>
        <p:txBody>
          <a:bodyPr wrap="square" rtlCol="0">
            <a:spAutoFit/>
          </a:bodyPr>
          <a:lstStyle/>
          <a:p>
            <a:r>
              <a:rPr lang="en-US" sz="3200" b="1" dirty="0" smtClean="0"/>
              <a:t>And </a:t>
            </a:r>
            <a:r>
              <a:rPr lang="en-US" sz="3200" b="1" dirty="0"/>
              <a:t>I said, </a:t>
            </a:r>
            <a:r>
              <a:rPr lang="en-US" sz="3200" b="1" dirty="0" smtClean="0"/>
              <a:t>“Good </a:t>
            </a:r>
            <a:r>
              <a:rPr lang="en-US" sz="3200" b="1" dirty="0"/>
              <a:t>man, I too have a son, and his name is Hans Luther. </a:t>
            </a:r>
            <a:endParaRPr lang="en-US" sz="3200" b="1" dirty="0" smtClean="0"/>
          </a:p>
          <a:p>
            <a:endParaRPr lang="en-US" sz="3200" b="1" dirty="0"/>
          </a:p>
          <a:p>
            <a:r>
              <a:rPr lang="en-US" sz="3200" b="1" dirty="0"/>
              <a:t>Couldn't he come into the garden, too, and eat the rosy apples and the </a:t>
            </a:r>
            <a:r>
              <a:rPr lang="en-US" sz="3200" b="1" dirty="0" smtClean="0"/>
              <a:t>pears </a:t>
            </a:r>
            <a:r>
              <a:rPr lang="en-US" sz="3200" b="1" dirty="0"/>
              <a:t>and ride a fine pony and play with these children</a:t>
            </a:r>
            <a:r>
              <a:rPr lang="en-US" sz="3200" b="1" dirty="0" smtClean="0"/>
              <a:t>?” </a:t>
            </a:r>
            <a:r>
              <a:rPr lang="en-US" sz="3200" dirty="0"/>
              <a:t/>
            </a:r>
            <a:br>
              <a:rPr lang="en-US" sz="3200" dirty="0"/>
            </a:br>
            <a:endParaRPr lang="en-US" sz="3200" i="1" dirty="0" smtClean="0">
              <a:solidFill>
                <a:srgbClr val="C00000"/>
              </a:solidFill>
            </a:endParaRPr>
          </a:p>
        </p:txBody>
      </p:sp>
    </p:spTree>
    <p:extLst>
      <p:ext uri="{BB962C8B-B14F-4D97-AF65-F5344CB8AC3E}">
        <p14:creationId xmlns:p14="http://schemas.microsoft.com/office/powerpoint/2010/main" val="12494048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3539430"/>
          </a:xfrm>
          <a:prstGeom prst="rect">
            <a:avLst/>
          </a:prstGeom>
          <a:noFill/>
        </p:spPr>
        <p:txBody>
          <a:bodyPr wrap="square" rtlCol="0">
            <a:spAutoFit/>
          </a:bodyPr>
          <a:lstStyle/>
          <a:p>
            <a:r>
              <a:rPr lang="en-US" sz="3200" b="1" dirty="0"/>
              <a:t>And the man said, </a:t>
            </a:r>
            <a:r>
              <a:rPr lang="en-US" sz="3200" b="1" dirty="0" smtClean="0"/>
              <a:t>“If </a:t>
            </a:r>
            <a:r>
              <a:rPr lang="en-US" sz="3200" b="1" dirty="0"/>
              <a:t>he likes to </a:t>
            </a:r>
            <a:r>
              <a:rPr lang="en-US" sz="3200" b="1" dirty="0" smtClean="0"/>
              <a:t>pray and </a:t>
            </a:r>
            <a:r>
              <a:rPr lang="en-US" sz="3200" b="1" dirty="0"/>
              <a:t>learn and be good, he too may come into the garden, and </a:t>
            </a:r>
            <a:r>
              <a:rPr lang="en-US" sz="3200" b="1" dirty="0" err="1" smtClean="0"/>
              <a:t>Lippus</a:t>
            </a:r>
            <a:r>
              <a:rPr lang="en-US" sz="3200" b="1" dirty="0" smtClean="0"/>
              <a:t> and </a:t>
            </a:r>
            <a:r>
              <a:rPr lang="en-US" sz="3200" b="1" dirty="0" err="1"/>
              <a:t>Jost</a:t>
            </a:r>
            <a:r>
              <a:rPr lang="en-US" sz="3200" b="1" dirty="0"/>
              <a:t> [the sons of Melanchthon and Jonas] as </a:t>
            </a:r>
            <a:r>
              <a:rPr lang="en-US" sz="3200" b="1" dirty="0" smtClean="0"/>
              <a:t>well; and when they </a:t>
            </a:r>
            <a:r>
              <a:rPr lang="en-US" sz="3200" b="1" dirty="0"/>
              <a:t>all come together, they shall have golden whistles </a:t>
            </a:r>
            <a:r>
              <a:rPr lang="en-US" sz="3200" b="1" dirty="0" smtClean="0"/>
              <a:t>and drums and fine silver </a:t>
            </a:r>
            <a:r>
              <a:rPr lang="en-US" sz="3200" b="1" dirty="0"/>
              <a:t>crossbows." </a:t>
            </a:r>
            <a:br>
              <a:rPr lang="en-US" sz="3200" b="1" dirty="0"/>
            </a:br>
            <a:endParaRPr lang="en-US" sz="3200" b="1" i="1" dirty="0" smtClean="0">
              <a:solidFill>
                <a:srgbClr val="C00000"/>
              </a:solidFill>
            </a:endParaRPr>
          </a:p>
        </p:txBody>
      </p:sp>
    </p:spTree>
    <p:extLst>
      <p:ext uri="{BB962C8B-B14F-4D97-AF65-F5344CB8AC3E}">
        <p14:creationId xmlns:p14="http://schemas.microsoft.com/office/powerpoint/2010/main" val="1249404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mk.dk/typo3temp/pics/29330ac1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5750"/>
            <a:ext cx="2494734" cy="3924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4779" y="4324350"/>
            <a:ext cx="3505200" cy="677108"/>
          </a:xfrm>
          <a:prstGeom prst="rect">
            <a:avLst/>
          </a:prstGeom>
          <a:noFill/>
        </p:spPr>
        <p:txBody>
          <a:bodyPr wrap="square" rtlCol="0">
            <a:spAutoFit/>
          </a:bodyPr>
          <a:lstStyle/>
          <a:p>
            <a:r>
              <a:rPr lang="en-US" sz="2000" i="1" dirty="0" smtClean="0">
                <a:solidFill>
                  <a:schemeClr val="bg1"/>
                </a:solidFill>
              </a:rPr>
              <a:t>Portrait of Martin Luther</a:t>
            </a:r>
            <a:r>
              <a:rPr lang="en-US" i="1" dirty="0" smtClean="0">
                <a:solidFill>
                  <a:schemeClr val="bg1"/>
                </a:solidFill>
              </a:rPr>
              <a:t>,</a:t>
            </a:r>
            <a:r>
              <a:rPr lang="en-US" dirty="0" smtClean="0">
                <a:solidFill>
                  <a:schemeClr val="bg1"/>
                </a:solidFill>
              </a:rPr>
              <a:t>  </a:t>
            </a:r>
          </a:p>
          <a:p>
            <a:r>
              <a:rPr lang="en-US" dirty="0" smtClean="0">
                <a:solidFill>
                  <a:schemeClr val="bg1"/>
                </a:solidFill>
              </a:rPr>
              <a:t>by Lucas Cranach the Elder, 1532</a:t>
            </a:r>
          </a:p>
        </p:txBody>
      </p:sp>
      <p:sp>
        <p:nvSpPr>
          <p:cNvPr id="3" name="TextBox 2"/>
          <p:cNvSpPr txBox="1"/>
          <p:nvPr/>
        </p:nvSpPr>
        <p:spPr>
          <a:xfrm>
            <a:off x="3276600" y="419784"/>
            <a:ext cx="5638800" cy="3600986"/>
          </a:xfrm>
          <a:prstGeom prst="rect">
            <a:avLst/>
          </a:prstGeom>
          <a:noFill/>
        </p:spPr>
        <p:txBody>
          <a:bodyPr wrap="square" rtlCol="0">
            <a:spAutoFit/>
          </a:bodyPr>
          <a:lstStyle/>
          <a:p>
            <a:r>
              <a:rPr lang="en-US" sz="3600" b="1" dirty="0" smtClean="0">
                <a:solidFill>
                  <a:schemeClr val="accent5">
                    <a:lumMod val="50000"/>
                  </a:schemeClr>
                </a:solidFill>
              </a:rPr>
              <a:t>Martin Luther </a:t>
            </a:r>
            <a:r>
              <a:rPr lang="en-US" sz="3200" b="1" dirty="0" smtClean="0">
                <a:solidFill>
                  <a:schemeClr val="accent5">
                    <a:lumMod val="50000"/>
                  </a:schemeClr>
                </a:solidFill>
              </a:rPr>
              <a:t>(1483-1546)</a:t>
            </a:r>
          </a:p>
          <a:p>
            <a:endParaRPr lang="en-US" sz="3200" b="1" dirty="0" smtClean="0">
              <a:solidFill>
                <a:schemeClr val="accent5">
                  <a:lumMod val="50000"/>
                </a:schemeClr>
              </a:solidFill>
            </a:endParaRPr>
          </a:p>
          <a:p>
            <a:r>
              <a:rPr lang="en-US" sz="3200" b="1" dirty="0" smtClean="0">
                <a:solidFill>
                  <a:srgbClr val="C00000"/>
                </a:solidFill>
              </a:rPr>
              <a:t>John Wycliffe (died 1384)</a:t>
            </a:r>
          </a:p>
          <a:p>
            <a:r>
              <a:rPr lang="en-US" sz="3200" b="1" dirty="0" smtClean="0">
                <a:solidFill>
                  <a:srgbClr val="C00000"/>
                </a:solidFill>
              </a:rPr>
              <a:t>Columbus’ </a:t>
            </a:r>
            <a:r>
              <a:rPr lang="en-US" sz="3200" b="1" dirty="0" err="1" smtClean="0">
                <a:solidFill>
                  <a:srgbClr val="C00000"/>
                </a:solidFill>
              </a:rPr>
              <a:t>lst</a:t>
            </a:r>
            <a:r>
              <a:rPr lang="en-US" sz="3200" b="1" dirty="0" smtClean="0">
                <a:solidFill>
                  <a:srgbClr val="C00000"/>
                </a:solidFill>
              </a:rPr>
              <a:t> voyage (1492)</a:t>
            </a:r>
          </a:p>
          <a:p>
            <a:r>
              <a:rPr lang="en-US" sz="3200" b="1" dirty="0" smtClean="0">
                <a:solidFill>
                  <a:srgbClr val="C00000"/>
                </a:solidFill>
              </a:rPr>
              <a:t>Henry VIII (1491-1547)</a:t>
            </a:r>
          </a:p>
          <a:p>
            <a:endParaRPr lang="en-US" sz="3200" b="1" dirty="0" smtClean="0">
              <a:solidFill>
                <a:srgbClr val="C00000"/>
              </a:solidFill>
            </a:endParaRPr>
          </a:p>
          <a:p>
            <a:r>
              <a:rPr lang="en-US" sz="3200" b="1" dirty="0" smtClean="0">
                <a:solidFill>
                  <a:srgbClr val="C00000"/>
                </a:solidFill>
              </a:rPr>
              <a:t> </a:t>
            </a:r>
            <a:endParaRPr lang="en-US" sz="3200" b="1" dirty="0">
              <a:solidFill>
                <a:schemeClr val="accent6"/>
              </a:solidFill>
            </a:endParaRPr>
          </a:p>
        </p:txBody>
      </p:sp>
    </p:spTree>
    <p:extLst>
      <p:ext uri="{BB962C8B-B14F-4D97-AF65-F5344CB8AC3E}">
        <p14:creationId xmlns:p14="http://schemas.microsoft.com/office/powerpoint/2010/main" val="20298445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4031873"/>
          </a:xfrm>
          <a:prstGeom prst="rect">
            <a:avLst/>
          </a:prstGeom>
          <a:noFill/>
        </p:spPr>
        <p:txBody>
          <a:bodyPr wrap="square" rtlCol="0">
            <a:spAutoFit/>
          </a:bodyPr>
          <a:lstStyle/>
          <a:p>
            <a:r>
              <a:rPr lang="en-US" sz="3200" b="1" dirty="0" smtClean="0"/>
              <a:t>But it was early, and the children had not yet had their breakfasts, so I couldn’t wait for the dance.  I said to the man, “I will go at once and write all this to my dear son Hans that he may work hard, pray well, and be good, so that he too may come into this garden.  But he has an Aunt Lena he’ll have to bring too.”</a:t>
            </a:r>
            <a:r>
              <a:rPr lang="en-US" sz="3200" b="1" dirty="0"/>
              <a:t/>
            </a:r>
            <a:br>
              <a:rPr lang="en-US" sz="3200" b="1" dirty="0"/>
            </a:br>
            <a:endParaRPr lang="en-US" sz="3200" b="1" i="1" dirty="0" smtClean="0">
              <a:solidFill>
                <a:srgbClr val="C00000"/>
              </a:solidFill>
            </a:endParaRPr>
          </a:p>
        </p:txBody>
      </p:sp>
    </p:spTree>
    <p:extLst>
      <p:ext uri="{BB962C8B-B14F-4D97-AF65-F5344CB8AC3E}">
        <p14:creationId xmlns:p14="http://schemas.microsoft.com/office/powerpoint/2010/main" val="12494048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5016758"/>
          </a:xfrm>
          <a:prstGeom prst="rect">
            <a:avLst/>
          </a:prstGeom>
          <a:noFill/>
        </p:spPr>
        <p:txBody>
          <a:bodyPr wrap="square" rtlCol="0">
            <a:spAutoFit/>
          </a:bodyPr>
          <a:lstStyle/>
          <a:p>
            <a:r>
              <a:rPr lang="en-US" sz="3200" b="1" dirty="0" smtClean="0"/>
              <a:t>“That will be alright,” said he. “Go and write this to him.”</a:t>
            </a:r>
          </a:p>
          <a:p>
            <a:endParaRPr lang="en-US" sz="3200" dirty="0"/>
          </a:p>
          <a:p>
            <a:r>
              <a:rPr lang="en-US" sz="3200" b="1" dirty="0" smtClean="0"/>
              <a:t>So, my darling son, study and pray hard and tell </a:t>
            </a:r>
            <a:r>
              <a:rPr lang="en-US" sz="3200" b="1" dirty="0" err="1" smtClean="0"/>
              <a:t>Lippus</a:t>
            </a:r>
            <a:r>
              <a:rPr lang="en-US" sz="3200" b="1" dirty="0" smtClean="0"/>
              <a:t> and </a:t>
            </a:r>
            <a:r>
              <a:rPr lang="en-US" sz="3200" b="1" dirty="0" err="1" smtClean="0"/>
              <a:t>Jost</a:t>
            </a:r>
            <a:r>
              <a:rPr lang="en-US" sz="3200" b="1" dirty="0" smtClean="0"/>
              <a:t> to do this too, so that you may all come together in the garden.  May the dear God take care of you.  Give my best to Auntie Lena and give her a kiss for me.</a:t>
            </a:r>
          </a:p>
          <a:p>
            <a:r>
              <a:rPr lang="en-US" sz="3200" b="1" dirty="0"/>
              <a:t>	</a:t>
            </a:r>
            <a:r>
              <a:rPr lang="en-US" sz="3200" b="1" dirty="0" smtClean="0"/>
              <a:t>			Your loving father</a:t>
            </a:r>
            <a:r>
              <a:rPr lang="en-US" sz="3200" dirty="0"/>
              <a:t/>
            </a:r>
            <a:br>
              <a:rPr lang="en-US" sz="3200" dirty="0"/>
            </a:br>
            <a:endParaRPr lang="en-US" sz="3200" i="1" dirty="0" smtClean="0">
              <a:solidFill>
                <a:srgbClr val="C00000"/>
              </a:solidFill>
            </a:endParaRPr>
          </a:p>
        </p:txBody>
      </p:sp>
    </p:spTree>
    <p:extLst>
      <p:ext uri="{BB962C8B-B14F-4D97-AF65-F5344CB8AC3E}">
        <p14:creationId xmlns:p14="http://schemas.microsoft.com/office/powerpoint/2010/main" val="32133125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4832092"/>
          </a:xfrm>
          <a:prstGeom prst="rect">
            <a:avLst/>
          </a:prstGeom>
          <a:noFill/>
        </p:spPr>
        <p:txBody>
          <a:bodyPr wrap="square" rtlCol="0">
            <a:spAutoFit/>
          </a:bodyPr>
          <a:lstStyle/>
          <a:p>
            <a:r>
              <a:rPr lang="en-US" sz="4400" b="1" dirty="0" smtClean="0">
                <a:solidFill>
                  <a:srgbClr val="C00000"/>
                </a:solidFill>
              </a:rPr>
              <a:t>	</a:t>
            </a:r>
            <a:r>
              <a:rPr lang="en-US" sz="4400" b="1" dirty="0" smtClean="0">
                <a:solidFill>
                  <a:schemeClr val="bg2">
                    <a:lumMod val="50000"/>
                  </a:schemeClr>
                </a:solidFill>
              </a:rPr>
              <a:t>If you then, being evil, know how to give good gifts to your children, how much more will your Father who is in heaven give what is good to those who ask Him!  				</a:t>
            </a:r>
            <a:r>
              <a:rPr lang="en-US" sz="3200" b="1" dirty="0" smtClean="0">
                <a:solidFill>
                  <a:schemeClr val="bg2">
                    <a:lumMod val="50000"/>
                  </a:schemeClr>
                </a:solidFill>
              </a:rPr>
              <a:t>--Matthew 7:11</a:t>
            </a:r>
            <a:r>
              <a:rPr lang="en-US" sz="4400" b="1" dirty="0">
                <a:solidFill>
                  <a:schemeClr val="bg2">
                    <a:lumMod val="50000"/>
                  </a:schemeClr>
                </a:solidFill>
              </a:rPr>
              <a:t/>
            </a:r>
            <a:br>
              <a:rPr lang="en-US" sz="4400" b="1" dirty="0">
                <a:solidFill>
                  <a:schemeClr val="bg2">
                    <a:lumMod val="50000"/>
                  </a:schemeClr>
                </a:solidFill>
              </a:rPr>
            </a:br>
            <a:endParaRPr lang="en-US" sz="4400" b="1" i="1" dirty="0" smtClean="0">
              <a:solidFill>
                <a:schemeClr val="bg2">
                  <a:lumMod val="50000"/>
                </a:schemeClr>
              </a:solidFill>
            </a:endParaRPr>
          </a:p>
        </p:txBody>
      </p:sp>
    </p:spTree>
    <p:extLst>
      <p:ext uri="{BB962C8B-B14F-4D97-AF65-F5344CB8AC3E}">
        <p14:creationId xmlns:p14="http://schemas.microsoft.com/office/powerpoint/2010/main" val="32133125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8252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58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mk.dk/typo3temp/pics/29330ac1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5750"/>
            <a:ext cx="2494734" cy="3924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4779" y="4324350"/>
            <a:ext cx="3505200" cy="677108"/>
          </a:xfrm>
          <a:prstGeom prst="rect">
            <a:avLst/>
          </a:prstGeom>
          <a:noFill/>
        </p:spPr>
        <p:txBody>
          <a:bodyPr wrap="square" rtlCol="0">
            <a:spAutoFit/>
          </a:bodyPr>
          <a:lstStyle/>
          <a:p>
            <a:r>
              <a:rPr lang="en-US" sz="2000" i="1" dirty="0" smtClean="0">
                <a:solidFill>
                  <a:schemeClr val="bg1"/>
                </a:solidFill>
              </a:rPr>
              <a:t>Portrait of Martin Luther</a:t>
            </a:r>
            <a:r>
              <a:rPr lang="en-US" i="1" dirty="0" smtClean="0">
                <a:solidFill>
                  <a:schemeClr val="bg1"/>
                </a:solidFill>
              </a:rPr>
              <a:t>,</a:t>
            </a:r>
            <a:r>
              <a:rPr lang="en-US" dirty="0" smtClean="0">
                <a:solidFill>
                  <a:schemeClr val="bg1"/>
                </a:solidFill>
              </a:rPr>
              <a:t>  </a:t>
            </a:r>
          </a:p>
          <a:p>
            <a:r>
              <a:rPr lang="en-US" dirty="0" smtClean="0">
                <a:solidFill>
                  <a:schemeClr val="bg1"/>
                </a:solidFill>
              </a:rPr>
              <a:t>by Lucas Cranach the Elder, 1532</a:t>
            </a:r>
          </a:p>
        </p:txBody>
      </p:sp>
      <p:sp>
        <p:nvSpPr>
          <p:cNvPr id="3" name="TextBox 2"/>
          <p:cNvSpPr txBox="1"/>
          <p:nvPr/>
        </p:nvSpPr>
        <p:spPr>
          <a:xfrm>
            <a:off x="3276600" y="419784"/>
            <a:ext cx="5638800" cy="4093428"/>
          </a:xfrm>
          <a:prstGeom prst="rect">
            <a:avLst/>
          </a:prstGeom>
          <a:noFill/>
        </p:spPr>
        <p:txBody>
          <a:bodyPr wrap="square" rtlCol="0">
            <a:spAutoFit/>
          </a:bodyPr>
          <a:lstStyle/>
          <a:p>
            <a:r>
              <a:rPr lang="en-US" sz="3600" b="1" dirty="0" smtClean="0">
                <a:solidFill>
                  <a:schemeClr val="accent5">
                    <a:lumMod val="50000"/>
                  </a:schemeClr>
                </a:solidFill>
              </a:rPr>
              <a:t>Martin Luther </a:t>
            </a:r>
            <a:r>
              <a:rPr lang="en-US" sz="3200" b="1" dirty="0" smtClean="0">
                <a:solidFill>
                  <a:schemeClr val="accent5">
                    <a:lumMod val="50000"/>
                  </a:schemeClr>
                </a:solidFill>
              </a:rPr>
              <a:t>(1483-1546)</a:t>
            </a:r>
          </a:p>
          <a:p>
            <a:endParaRPr lang="en-US" sz="3200" b="1" dirty="0" smtClean="0">
              <a:solidFill>
                <a:schemeClr val="accent5">
                  <a:lumMod val="50000"/>
                </a:schemeClr>
              </a:solidFill>
            </a:endParaRPr>
          </a:p>
          <a:p>
            <a:r>
              <a:rPr lang="en-US" sz="3200" b="1" dirty="0" smtClean="0">
                <a:solidFill>
                  <a:srgbClr val="C00000"/>
                </a:solidFill>
              </a:rPr>
              <a:t>John Wycliffe (died 1384)</a:t>
            </a:r>
          </a:p>
          <a:p>
            <a:r>
              <a:rPr lang="en-US" sz="3200" b="1" dirty="0" smtClean="0">
                <a:solidFill>
                  <a:srgbClr val="C00000"/>
                </a:solidFill>
              </a:rPr>
              <a:t>Columbus’ </a:t>
            </a:r>
            <a:r>
              <a:rPr lang="en-US" sz="3200" b="1" dirty="0" err="1" smtClean="0">
                <a:solidFill>
                  <a:srgbClr val="C00000"/>
                </a:solidFill>
              </a:rPr>
              <a:t>lst</a:t>
            </a:r>
            <a:r>
              <a:rPr lang="en-US" sz="3200" b="1" dirty="0" smtClean="0">
                <a:solidFill>
                  <a:srgbClr val="C00000"/>
                </a:solidFill>
              </a:rPr>
              <a:t> voyage (1492)</a:t>
            </a:r>
          </a:p>
          <a:p>
            <a:r>
              <a:rPr lang="en-US" sz="3200" b="1" dirty="0" smtClean="0">
                <a:solidFill>
                  <a:srgbClr val="C00000"/>
                </a:solidFill>
              </a:rPr>
              <a:t>Henry VIII (1491-1547)</a:t>
            </a:r>
          </a:p>
          <a:p>
            <a:r>
              <a:rPr lang="en-US" sz="3200" b="1" dirty="0" smtClean="0">
                <a:solidFill>
                  <a:srgbClr val="C00000"/>
                </a:solidFill>
              </a:rPr>
              <a:t>John Calvin (1509-1564)</a:t>
            </a:r>
          </a:p>
          <a:p>
            <a:endParaRPr lang="en-US" sz="3200" b="1" dirty="0" smtClean="0">
              <a:solidFill>
                <a:srgbClr val="C00000"/>
              </a:solidFill>
            </a:endParaRPr>
          </a:p>
          <a:p>
            <a:r>
              <a:rPr lang="en-US" sz="3200" b="1" dirty="0" smtClean="0">
                <a:solidFill>
                  <a:srgbClr val="C00000"/>
                </a:solidFill>
              </a:rPr>
              <a:t> </a:t>
            </a:r>
            <a:endParaRPr lang="en-US" sz="3200" b="1" dirty="0">
              <a:solidFill>
                <a:schemeClr val="accent6"/>
              </a:solidFill>
            </a:endParaRPr>
          </a:p>
        </p:txBody>
      </p:sp>
    </p:spTree>
    <p:extLst>
      <p:ext uri="{BB962C8B-B14F-4D97-AF65-F5344CB8AC3E}">
        <p14:creationId xmlns:p14="http://schemas.microsoft.com/office/powerpoint/2010/main" val="2029844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mk.dk/typo3temp/pics/29330ac1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5750"/>
            <a:ext cx="2494734" cy="3924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4779" y="4324350"/>
            <a:ext cx="3505200" cy="677108"/>
          </a:xfrm>
          <a:prstGeom prst="rect">
            <a:avLst/>
          </a:prstGeom>
          <a:noFill/>
        </p:spPr>
        <p:txBody>
          <a:bodyPr wrap="square" rtlCol="0">
            <a:spAutoFit/>
          </a:bodyPr>
          <a:lstStyle/>
          <a:p>
            <a:r>
              <a:rPr lang="en-US" sz="2000" i="1" dirty="0" smtClean="0">
                <a:solidFill>
                  <a:schemeClr val="bg1"/>
                </a:solidFill>
              </a:rPr>
              <a:t>Portrait of Martin Luther</a:t>
            </a:r>
            <a:r>
              <a:rPr lang="en-US" i="1" dirty="0" smtClean="0">
                <a:solidFill>
                  <a:schemeClr val="bg1"/>
                </a:solidFill>
              </a:rPr>
              <a:t>,</a:t>
            </a:r>
            <a:r>
              <a:rPr lang="en-US" dirty="0" smtClean="0">
                <a:solidFill>
                  <a:schemeClr val="bg1"/>
                </a:solidFill>
              </a:rPr>
              <a:t>  </a:t>
            </a:r>
          </a:p>
          <a:p>
            <a:r>
              <a:rPr lang="en-US" dirty="0" smtClean="0">
                <a:solidFill>
                  <a:schemeClr val="bg1"/>
                </a:solidFill>
              </a:rPr>
              <a:t>by Lucas Cranach the Elder, 1532</a:t>
            </a:r>
          </a:p>
        </p:txBody>
      </p:sp>
      <p:sp>
        <p:nvSpPr>
          <p:cNvPr id="3" name="TextBox 2"/>
          <p:cNvSpPr txBox="1"/>
          <p:nvPr/>
        </p:nvSpPr>
        <p:spPr>
          <a:xfrm>
            <a:off x="3276600" y="419784"/>
            <a:ext cx="5638800" cy="4093428"/>
          </a:xfrm>
          <a:prstGeom prst="rect">
            <a:avLst/>
          </a:prstGeom>
          <a:noFill/>
        </p:spPr>
        <p:txBody>
          <a:bodyPr wrap="square" rtlCol="0">
            <a:spAutoFit/>
          </a:bodyPr>
          <a:lstStyle/>
          <a:p>
            <a:r>
              <a:rPr lang="en-US" sz="3600" b="1" dirty="0" smtClean="0">
                <a:solidFill>
                  <a:schemeClr val="accent5">
                    <a:lumMod val="50000"/>
                  </a:schemeClr>
                </a:solidFill>
              </a:rPr>
              <a:t>Martin Luther </a:t>
            </a:r>
            <a:r>
              <a:rPr lang="en-US" sz="3200" b="1" dirty="0" smtClean="0">
                <a:solidFill>
                  <a:schemeClr val="accent5">
                    <a:lumMod val="50000"/>
                  </a:schemeClr>
                </a:solidFill>
              </a:rPr>
              <a:t>(1483-1546)</a:t>
            </a:r>
          </a:p>
          <a:p>
            <a:endParaRPr lang="en-US" sz="3200" b="1" dirty="0" smtClean="0">
              <a:solidFill>
                <a:schemeClr val="accent5">
                  <a:lumMod val="50000"/>
                </a:schemeClr>
              </a:solidFill>
            </a:endParaRPr>
          </a:p>
          <a:p>
            <a:r>
              <a:rPr lang="en-US" sz="3200" b="1" dirty="0" smtClean="0">
                <a:solidFill>
                  <a:srgbClr val="C00000"/>
                </a:solidFill>
              </a:rPr>
              <a:t>John Wycliffe (died 1384)</a:t>
            </a:r>
          </a:p>
          <a:p>
            <a:r>
              <a:rPr lang="en-US" sz="3200" b="1" dirty="0" smtClean="0">
                <a:solidFill>
                  <a:srgbClr val="C00000"/>
                </a:solidFill>
              </a:rPr>
              <a:t>Columbus’ </a:t>
            </a:r>
            <a:r>
              <a:rPr lang="en-US" sz="3200" b="1" dirty="0" err="1" smtClean="0">
                <a:solidFill>
                  <a:srgbClr val="C00000"/>
                </a:solidFill>
              </a:rPr>
              <a:t>lst</a:t>
            </a:r>
            <a:r>
              <a:rPr lang="en-US" sz="3200" b="1" dirty="0" smtClean="0">
                <a:solidFill>
                  <a:srgbClr val="C00000"/>
                </a:solidFill>
              </a:rPr>
              <a:t> voyage (1492)</a:t>
            </a:r>
          </a:p>
          <a:p>
            <a:r>
              <a:rPr lang="en-US" sz="3200" b="1" dirty="0" smtClean="0">
                <a:solidFill>
                  <a:srgbClr val="C00000"/>
                </a:solidFill>
              </a:rPr>
              <a:t>Henry VIII (1491-1547)</a:t>
            </a:r>
          </a:p>
          <a:p>
            <a:r>
              <a:rPr lang="en-US" sz="3200" b="1" dirty="0" smtClean="0">
                <a:solidFill>
                  <a:srgbClr val="C00000"/>
                </a:solidFill>
              </a:rPr>
              <a:t>John Calvin (1509-1564)</a:t>
            </a:r>
          </a:p>
          <a:p>
            <a:r>
              <a:rPr lang="en-US" sz="3200" b="1" dirty="0" smtClean="0">
                <a:solidFill>
                  <a:srgbClr val="C00000"/>
                </a:solidFill>
              </a:rPr>
              <a:t>Tyndale’s NT (1526)</a:t>
            </a:r>
          </a:p>
          <a:p>
            <a:r>
              <a:rPr lang="en-US" sz="3200" b="1" dirty="0" smtClean="0">
                <a:solidFill>
                  <a:srgbClr val="C00000"/>
                </a:solidFill>
              </a:rPr>
              <a:t> </a:t>
            </a:r>
            <a:endParaRPr lang="en-US" sz="3200" b="1" dirty="0">
              <a:solidFill>
                <a:schemeClr val="accent6"/>
              </a:solidFill>
            </a:endParaRPr>
          </a:p>
        </p:txBody>
      </p:sp>
    </p:spTree>
    <p:extLst>
      <p:ext uri="{BB962C8B-B14F-4D97-AF65-F5344CB8AC3E}">
        <p14:creationId xmlns:p14="http://schemas.microsoft.com/office/powerpoint/2010/main" val="2029844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reformation500.csl.edu/files/2012/01/luther_wittenberg_15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3350"/>
            <a:ext cx="3578235" cy="43719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38600" y="590550"/>
            <a:ext cx="4800600" cy="769441"/>
          </a:xfrm>
          <a:prstGeom prst="rect">
            <a:avLst/>
          </a:prstGeom>
          <a:noFill/>
        </p:spPr>
        <p:txBody>
          <a:bodyPr wrap="square" rtlCol="0">
            <a:spAutoFit/>
          </a:bodyPr>
          <a:lstStyle/>
          <a:p>
            <a:r>
              <a:rPr lang="en-US" sz="4400" dirty="0" smtClean="0"/>
              <a:t>October 31, 1517</a:t>
            </a:r>
            <a:endParaRPr lang="en-US" sz="4400" dirty="0"/>
          </a:p>
        </p:txBody>
      </p:sp>
    </p:spTree>
    <p:extLst>
      <p:ext uri="{BB962C8B-B14F-4D97-AF65-F5344CB8AC3E}">
        <p14:creationId xmlns:p14="http://schemas.microsoft.com/office/powerpoint/2010/main" val="779160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reformation500.csl.edu/files/2012/01/luther_wittenberg_15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3350"/>
            <a:ext cx="3578235" cy="4371976"/>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http://upload.wikimedia.org/wikipedia/commons/thumb/7/79/%D0%9B%D1%8E%D1%82%D0%B5%D1%80_%D0%B2_%D0%92%D0%BE%D1%80%D0%BC%D1%81%D0%B5.jpg/1280px-%D0%9B%D1%8E%D1%82%D0%B5%D1%80_%D0%B2_%D0%92%D0%BE%D1%80%D0%BC%D1%81%D0%B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11190"/>
            <a:ext cx="6019800" cy="31227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86200" y="285750"/>
            <a:ext cx="5181600" cy="769441"/>
          </a:xfrm>
          <a:prstGeom prst="rect">
            <a:avLst/>
          </a:prstGeom>
          <a:noFill/>
        </p:spPr>
        <p:txBody>
          <a:bodyPr wrap="square" rtlCol="0">
            <a:spAutoFit/>
          </a:bodyPr>
          <a:lstStyle/>
          <a:p>
            <a:r>
              <a:rPr lang="en-US" sz="4400" dirty="0" smtClean="0"/>
              <a:t>October 31, 1517</a:t>
            </a:r>
          </a:p>
        </p:txBody>
      </p:sp>
    </p:spTree>
    <p:extLst>
      <p:ext uri="{BB962C8B-B14F-4D97-AF65-F5344CB8AC3E}">
        <p14:creationId xmlns:p14="http://schemas.microsoft.com/office/powerpoint/2010/main" val="1007791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reformation500.csl.edu/files/2012/01/luther_wittenberg_15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3350"/>
            <a:ext cx="3578235" cy="4371976"/>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http://upload.wikimedia.org/wikipedia/commons/thumb/7/79/%D0%9B%D1%8E%D1%82%D0%B5%D1%80_%D0%B2_%D0%92%D0%BE%D1%80%D0%BC%D1%81%D0%B5.jpg/1280px-%D0%9B%D1%8E%D1%82%D0%B5%D1%80_%D0%B2_%D0%92%D0%BE%D1%80%D0%BC%D1%81%D0%B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11190"/>
            <a:ext cx="6019800" cy="31227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86200" y="285750"/>
            <a:ext cx="5181600" cy="1446550"/>
          </a:xfrm>
          <a:prstGeom prst="rect">
            <a:avLst/>
          </a:prstGeom>
          <a:noFill/>
        </p:spPr>
        <p:txBody>
          <a:bodyPr wrap="square" rtlCol="0">
            <a:spAutoFit/>
          </a:bodyPr>
          <a:lstStyle/>
          <a:p>
            <a:r>
              <a:rPr lang="en-US" sz="4400" dirty="0" smtClean="0"/>
              <a:t>October 31, 1517</a:t>
            </a:r>
          </a:p>
          <a:p>
            <a:r>
              <a:rPr lang="en-US" sz="4400" dirty="0" smtClean="0"/>
              <a:t>January to May, 1521</a:t>
            </a:r>
            <a:endParaRPr lang="en-US" sz="4400" dirty="0"/>
          </a:p>
        </p:txBody>
      </p:sp>
    </p:spTree>
    <p:extLst>
      <p:ext uri="{BB962C8B-B14F-4D97-AF65-F5344CB8AC3E}">
        <p14:creationId xmlns:p14="http://schemas.microsoft.com/office/powerpoint/2010/main" val="1710186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TM01859861[[fn=Tradeshow]]</Template>
  <TotalTime>428</TotalTime>
  <Words>698</Words>
  <Application>Microsoft Office PowerPoint</Application>
  <PresentationFormat>On-screen Show (16:9)</PresentationFormat>
  <Paragraphs>130</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Tradeshow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Minnick</dc:creator>
  <cp:lastModifiedBy>Esther Neal</cp:lastModifiedBy>
  <cp:revision>25</cp:revision>
  <dcterms:created xsi:type="dcterms:W3CDTF">2015-03-11T15:14:01Z</dcterms:created>
  <dcterms:modified xsi:type="dcterms:W3CDTF">2015-03-12T12:16:23Z</dcterms:modified>
</cp:coreProperties>
</file>