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5"/>
  </p:handoutMasterIdLst>
  <p:sldIdLst>
    <p:sldId id="257" r:id="rId2"/>
    <p:sldId id="357" r:id="rId3"/>
    <p:sldId id="370" r:id="rId4"/>
    <p:sldId id="338" r:id="rId5"/>
    <p:sldId id="341" r:id="rId6"/>
    <p:sldId id="332" r:id="rId7"/>
    <p:sldId id="334" r:id="rId8"/>
    <p:sldId id="267" r:id="rId9"/>
    <p:sldId id="360" r:id="rId10"/>
    <p:sldId id="361" r:id="rId11"/>
    <p:sldId id="362" r:id="rId12"/>
    <p:sldId id="256" r:id="rId13"/>
    <p:sldId id="337" r:id="rId14"/>
    <p:sldId id="335" r:id="rId15"/>
    <p:sldId id="259" r:id="rId16"/>
    <p:sldId id="262" r:id="rId17"/>
    <p:sldId id="258" r:id="rId18"/>
    <p:sldId id="311" r:id="rId19"/>
    <p:sldId id="363" r:id="rId20"/>
    <p:sldId id="292" r:id="rId21"/>
    <p:sldId id="313" r:id="rId22"/>
    <p:sldId id="314" r:id="rId23"/>
    <p:sldId id="343" r:id="rId24"/>
    <p:sldId id="365" r:id="rId25"/>
    <p:sldId id="366" r:id="rId26"/>
    <p:sldId id="364" r:id="rId27"/>
    <p:sldId id="315" r:id="rId28"/>
    <p:sldId id="344" r:id="rId29"/>
    <p:sldId id="349" r:id="rId30"/>
    <p:sldId id="351" r:id="rId31"/>
    <p:sldId id="353" r:id="rId32"/>
    <p:sldId id="355" r:id="rId33"/>
    <p:sldId id="356" r:id="rId34"/>
    <p:sldId id="367" r:id="rId35"/>
    <p:sldId id="369" r:id="rId36"/>
    <p:sldId id="316" r:id="rId37"/>
    <p:sldId id="317" r:id="rId38"/>
    <p:sldId id="318" r:id="rId39"/>
    <p:sldId id="342" r:id="rId40"/>
    <p:sldId id="358" r:id="rId41"/>
    <p:sldId id="359" r:id="rId42"/>
    <p:sldId id="268" r:id="rId43"/>
    <p:sldId id="261" r:id="rId44"/>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317" y="-14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C3611E50-5FD0-4DC1-A87F-7A91C2C043B1}" type="datetimeFigureOut">
              <a:rPr lang="en-US" smtClean="0"/>
              <a:t>4/15/2015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1DC8B10F-6A15-42D3-A659-AFE153CECD34}" type="slidenum">
              <a:rPr lang="en-US" smtClean="0"/>
              <a:t>‹#›</a:t>
            </a:fld>
            <a:endParaRPr lang="en-US"/>
          </a:p>
        </p:txBody>
      </p:sp>
    </p:spTree>
    <p:extLst>
      <p:ext uri="{BB962C8B-B14F-4D97-AF65-F5344CB8AC3E}">
        <p14:creationId xmlns:p14="http://schemas.microsoft.com/office/powerpoint/2010/main" val="6408919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57980-EF0F-4DED-A94F-5B2ED926D062}"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55866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57980-EF0F-4DED-A94F-5B2ED926D062}"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419590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57980-EF0F-4DED-A94F-5B2ED926D062}"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240243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57980-EF0F-4DED-A94F-5B2ED926D062}"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415944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57980-EF0F-4DED-A94F-5B2ED926D062}"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28590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57980-EF0F-4DED-A94F-5B2ED926D062}"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254577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57980-EF0F-4DED-A94F-5B2ED926D062}"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167425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57980-EF0F-4DED-A94F-5B2ED926D062}"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234466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57980-EF0F-4DED-A94F-5B2ED926D062}"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162542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57980-EF0F-4DED-A94F-5B2ED926D062}"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224272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57980-EF0F-4DED-A94F-5B2ED926D062}"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A15D3-F481-4153-852C-C68964720465}" type="slidenum">
              <a:rPr lang="en-US" smtClean="0"/>
              <a:t>‹#›</a:t>
            </a:fld>
            <a:endParaRPr lang="en-US"/>
          </a:p>
        </p:txBody>
      </p:sp>
    </p:spTree>
    <p:extLst>
      <p:ext uri="{BB962C8B-B14F-4D97-AF65-F5344CB8AC3E}">
        <p14:creationId xmlns:p14="http://schemas.microsoft.com/office/powerpoint/2010/main" val="124995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757980-EF0F-4DED-A94F-5B2ED926D062}" type="datetimeFigureOut">
              <a:rPr lang="en-US" smtClean="0"/>
              <a:t>4/15/2015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DA15D3-F481-4153-852C-C68964720465}" type="slidenum">
              <a:rPr lang="en-US" smtClean="0"/>
              <a:t>‹#›</a:t>
            </a:fld>
            <a:endParaRPr lang="en-US"/>
          </a:p>
        </p:txBody>
      </p:sp>
    </p:spTree>
    <p:extLst>
      <p:ext uri="{BB962C8B-B14F-4D97-AF65-F5344CB8AC3E}">
        <p14:creationId xmlns:p14="http://schemas.microsoft.com/office/powerpoint/2010/main" val="26435088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61950"/>
            <a:ext cx="328682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upload.wikimedia.org/wikipedia/commons/0/02/John_Calvin_signature.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999" y="4019550"/>
            <a:ext cx="5876925" cy="1071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314" y="5695950"/>
            <a:ext cx="8077200" cy="369332"/>
          </a:xfrm>
          <a:prstGeom prst="rect">
            <a:avLst/>
          </a:prstGeom>
          <a:noFill/>
        </p:spPr>
        <p:txBody>
          <a:bodyPr wrap="square" rtlCol="0">
            <a:spAutoFit/>
          </a:bodyPr>
          <a:lstStyle/>
          <a:p>
            <a:r>
              <a:rPr lang="en-US" dirty="0" smtClean="0">
                <a:solidFill>
                  <a:schemeClr val="bg1"/>
                </a:solidFill>
              </a:rPr>
              <a:t>John Calvin was born in </a:t>
            </a:r>
            <a:r>
              <a:rPr lang="en-US" dirty="0" err="1" smtClean="0">
                <a:solidFill>
                  <a:schemeClr val="bg1"/>
                </a:solidFill>
              </a:rPr>
              <a:t>Noye</a:t>
            </a:r>
            <a:r>
              <a:rPr lang="en-US" dirty="0" smtClean="0">
                <a:solidFill>
                  <a:schemeClr val="bg1"/>
                </a:solidFill>
              </a:rPr>
              <a:t>, France in 1509</a:t>
            </a:r>
            <a:endParaRPr lang="en-US" dirty="0">
              <a:solidFill>
                <a:schemeClr val="bg1"/>
              </a:solidFill>
            </a:endParaRPr>
          </a:p>
        </p:txBody>
      </p:sp>
    </p:spTree>
    <p:extLst>
      <p:ext uri="{BB962C8B-B14F-4D97-AF65-F5344CB8AC3E}">
        <p14:creationId xmlns:p14="http://schemas.microsoft.com/office/powerpoint/2010/main" val="942858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upload.wikimedia.org/wikipedia/commons/6/62/Idelette_Calv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1950"/>
            <a:ext cx="3429000" cy="4344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285750"/>
            <a:ext cx="3886200" cy="4031873"/>
          </a:xfrm>
          <a:prstGeom prst="rect">
            <a:avLst/>
          </a:prstGeom>
          <a:noFill/>
        </p:spPr>
        <p:txBody>
          <a:bodyPr wrap="square" rtlCol="0">
            <a:spAutoFit/>
          </a:bodyPr>
          <a:lstStyle/>
          <a:p>
            <a:r>
              <a:rPr lang="en-US" sz="3200" dirty="0"/>
              <a:t> </a:t>
            </a:r>
            <a:r>
              <a:rPr lang="en-US" sz="2800" dirty="0"/>
              <a:t>"O God of Abraham, and of all our fathers, in thee have the faithful trusted during so many past ages, and none of them have trusted in vain. I also will hope</a:t>
            </a:r>
            <a:r>
              <a:rPr lang="en-US" sz="2800" dirty="0" smtClean="0"/>
              <a:t>".</a:t>
            </a:r>
          </a:p>
          <a:p>
            <a:endParaRPr lang="en-US" sz="2800" dirty="0"/>
          </a:p>
          <a:p>
            <a:r>
              <a:rPr lang="en-US" sz="2800" dirty="0" smtClean="0"/>
              <a:t>	        --March, 1549</a:t>
            </a:r>
            <a:endParaRPr lang="en-US" sz="2800" dirty="0"/>
          </a:p>
        </p:txBody>
      </p:sp>
    </p:spTree>
    <p:extLst>
      <p:ext uri="{BB962C8B-B14F-4D97-AF65-F5344CB8AC3E}">
        <p14:creationId xmlns:p14="http://schemas.microsoft.com/office/powerpoint/2010/main" val="35022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thumb/b/bc/Portrait_john_calvin.jpg/170px-Portrait_john_calv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61950"/>
            <a:ext cx="2862122" cy="43447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43400" y="361950"/>
            <a:ext cx="4495800" cy="3970318"/>
          </a:xfrm>
          <a:prstGeom prst="rect">
            <a:avLst/>
          </a:prstGeom>
          <a:noFill/>
        </p:spPr>
        <p:txBody>
          <a:bodyPr wrap="square" rtlCol="0">
            <a:spAutoFit/>
          </a:bodyPr>
          <a:lstStyle/>
          <a:p>
            <a:r>
              <a:rPr lang="en-US" sz="2800" dirty="0" smtClean="0"/>
              <a:t>“I draw my breath with difficulty and expect each moment to breathe my last.  It is enough that I live and die for Christ, who is to all his followers a gain both in life and in death.”</a:t>
            </a:r>
          </a:p>
          <a:p>
            <a:endParaRPr lang="en-US" sz="2800" dirty="0"/>
          </a:p>
          <a:p>
            <a:r>
              <a:rPr lang="en-US" sz="2800" dirty="0" smtClean="0"/>
              <a:t>		   --May 27, 1564</a:t>
            </a:r>
            <a:endParaRPr lang="en-US" sz="2800" dirty="0"/>
          </a:p>
        </p:txBody>
      </p:sp>
    </p:spTree>
    <p:extLst>
      <p:ext uri="{BB962C8B-B14F-4D97-AF65-F5344CB8AC3E}">
        <p14:creationId xmlns:p14="http://schemas.microsoft.com/office/powerpoint/2010/main" val="814141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2/22/Tombe_Calv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0"/>
            <a:ext cx="10287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60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braden3409.files.wordpress.com/2014/03/img_13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78" y="0"/>
            <a:ext cx="9284678" cy="696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2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i1.trekearth.com/photos/11301/ref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0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967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amightyfortress.files.wordpress.com/2009/08/sdc11613.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720" y="-800100"/>
            <a:ext cx="9372600" cy="655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21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history.pcusa.org/sites/default/files/ds2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1950"/>
            <a:ext cx="3814763"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69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4350"/>
            <a:ext cx="8305800" cy="2062103"/>
          </a:xfrm>
          <a:prstGeom prst="rect">
            <a:avLst/>
          </a:prstGeom>
          <a:noFill/>
        </p:spPr>
        <p:txBody>
          <a:bodyPr wrap="square" rtlCol="0">
            <a:spAutoFit/>
          </a:bodyPr>
          <a:lstStyle/>
          <a:p>
            <a:r>
              <a:rPr lang="en-US" sz="3200" b="1" dirty="0" smtClean="0">
                <a:latin typeface="Arial Black" panose="020B0A04020102020204" pitchFamily="34" charset="0"/>
              </a:rPr>
              <a:t>		     Chapter XX</a:t>
            </a:r>
          </a:p>
          <a:p>
            <a:endParaRPr lang="en-US" sz="3200" b="1" dirty="0">
              <a:latin typeface="Arial Black" panose="020B0A04020102020204" pitchFamily="34" charset="0"/>
            </a:endParaRPr>
          </a:p>
          <a:p>
            <a:r>
              <a:rPr lang="en-US" sz="3200" b="1" dirty="0" smtClean="0">
                <a:latin typeface="Arial Black" panose="020B0A04020102020204" pitchFamily="34" charset="0"/>
              </a:rPr>
              <a:t>Prayer, Which is the Chief Exercise of Faith. . . </a:t>
            </a:r>
            <a:endParaRPr lang="en-US" sz="3200" b="1" dirty="0">
              <a:latin typeface="Arial Black" panose="020B0A04020102020204" pitchFamily="34" charset="0"/>
            </a:endParaRPr>
          </a:p>
        </p:txBody>
      </p:sp>
    </p:spTree>
    <p:extLst>
      <p:ext uri="{BB962C8B-B14F-4D97-AF65-F5344CB8AC3E}">
        <p14:creationId xmlns:p14="http://schemas.microsoft.com/office/powerpoint/2010/main" val="2683861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4350"/>
            <a:ext cx="8305800" cy="1077218"/>
          </a:xfrm>
          <a:prstGeom prst="rect">
            <a:avLst/>
          </a:prstGeom>
          <a:noFill/>
        </p:spPr>
        <p:txBody>
          <a:bodyPr wrap="square" rtlCol="0">
            <a:spAutoFit/>
          </a:bodyPr>
          <a:lstStyle/>
          <a:p>
            <a:r>
              <a:rPr lang="en-US" sz="3200" b="1" dirty="0" smtClean="0">
                <a:latin typeface="Arial Black" panose="020B0A04020102020204" pitchFamily="34" charset="0"/>
              </a:rPr>
              <a:t>. . . and by Which We Daily Receive God’s Benefits</a:t>
            </a:r>
            <a:endParaRPr lang="en-US" sz="3200" b="1" dirty="0">
              <a:latin typeface="Arial Black" panose="020B0A04020102020204" pitchFamily="34" charset="0"/>
            </a:endParaRPr>
          </a:p>
        </p:txBody>
      </p:sp>
    </p:spTree>
    <p:extLst>
      <p:ext uri="{BB962C8B-B14F-4D97-AF65-F5344CB8AC3E}">
        <p14:creationId xmlns:p14="http://schemas.microsoft.com/office/powerpoint/2010/main" val="805581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42950"/>
            <a:ext cx="7620000" cy="2308324"/>
          </a:xfrm>
          <a:prstGeom prst="rect">
            <a:avLst/>
          </a:prstGeom>
          <a:noFill/>
        </p:spPr>
        <p:txBody>
          <a:bodyPr wrap="square" rtlCol="0">
            <a:spAutoFit/>
          </a:bodyPr>
          <a:lstStyle/>
          <a:p>
            <a:pPr algn="ctr"/>
            <a:r>
              <a:rPr lang="en-US" sz="4800" dirty="0" smtClean="0"/>
              <a:t>What is the Relationship Between Our Faith in Christ and Prayer?</a:t>
            </a:r>
            <a:endParaRPr lang="en-US" sz="4800" dirty="0"/>
          </a:p>
        </p:txBody>
      </p:sp>
    </p:spTree>
    <p:extLst>
      <p:ext uri="{BB962C8B-B14F-4D97-AF65-F5344CB8AC3E}">
        <p14:creationId xmlns:p14="http://schemas.microsoft.com/office/powerpoint/2010/main" val="2977172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61950"/>
            <a:ext cx="328682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upload.wikimedia.org/wikipedia/commons/0/02/John_Calvin_signature.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999" y="4019550"/>
            <a:ext cx="5876925" cy="1071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895350"/>
            <a:ext cx="4114800" cy="584775"/>
          </a:xfrm>
          <a:prstGeom prst="rect">
            <a:avLst/>
          </a:prstGeom>
          <a:noFill/>
        </p:spPr>
        <p:txBody>
          <a:bodyPr wrap="square" rtlCol="0">
            <a:spAutoFit/>
          </a:bodyPr>
          <a:lstStyle/>
          <a:p>
            <a:r>
              <a:rPr lang="en-US" sz="3200" dirty="0" smtClean="0"/>
              <a:t>John Calvin 1509-1564</a:t>
            </a:r>
            <a:endParaRPr lang="en-US" sz="3200" dirty="0"/>
          </a:p>
        </p:txBody>
      </p:sp>
    </p:spTree>
    <p:extLst>
      <p:ext uri="{BB962C8B-B14F-4D97-AF65-F5344CB8AC3E}">
        <p14:creationId xmlns:p14="http://schemas.microsoft.com/office/powerpoint/2010/main" val="771289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4401205"/>
          </a:xfrm>
          <a:prstGeom prst="rect">
            <a:avLst/>
          </a:prstGeom>
          <a:noFill/>
        </p:spPr>
        <p:txBody>
          <a:bodyPr wrap="square" rtlCol="0">
            <a:spAutoFit/>
          </a:bodyPr>
          <a:lstStyle/>
          <a:p>
            <a:r>
              <a:rPr lang="en-US" sz="2800" b="1" i="1" dirty="0" smtClean="0"/>
              <a:t>     In Christ he offers all happiness in place of our misery, all wealth in place of our neediness; in him he opens to us the heavenly treasures that our whole faith may contemplate his beloved Son, our whole expectation depend upon him, our whole hope cleave to and rest in him.  This, indeed, is that secret and hidden philosophy. . .  </a:t>
            </a:r>
            <a:endParaRPr lang="en-US" sz="2800" b="1" i="1" dirty="0"/>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581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1384995"/>
          </a:xfrm>
          <a:prstGeom prst="rect">
            <a:avLst/>
          </a:prstGeom>
          <a:noFill/>
        </p:spPr>
        <p:txBody>
          <a:bodyPr wrap="square" rtlCol="0">
            <a:spAutoFit/>
          </a:bodyPr>
          <a:lstStyle/>
          <a:p>
            <a:r>
              <a:rPr lang="en-US" sz="2800" b="1" i="1" dirty="0" smtClean="0"/>
              <a:t>     It remains for us to seek in him, and in prayers to ask of him, what we have learned to be in him.</a:t>
            </a:r>
            <a:endParaRPr lang="en-US" sz="2800" b="1" i="1" dirty="0"/>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96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3108543"/>
          </a:xfrm>
          <a:prstGeom prst="rect">
            <a:avLst/>
          </a:prstGeom>
          <a:noFill/>
        </p:spPr>
        <p:txBody>
          <a:bodyPr wrap="square" rtlCol="0">
            <a:spAutoFit/>
          </a:bodyPr>
          <a:lstStyle/>
          <a:p>
            <a:r>
              <a:rPr lang="en-US" sz="2800" b="1" i="1" dirty="0" smtClean="0"/>
              <a:t>     To us nothing is promised to be expected from the Lord, which we are not also bidden to ask of him in prayers.  So true is it that we dig up by prayer the </a:t>
            </a:r>
            <a:r>
              <a:rPr lang="en-US" sz="2800" b="1" i="1" dirty="0" smtClean="0"/>
              <a:t>great </a:t>
            </a:r>
            <a:r>
              <a:rPr lang="en-US" sz="2800" b="1" i="1" dirty="0" smtClean="0"/>
              <a:t>treasures that were pointed out by the Lord’s gospel, and which our faith has gazed upon. </a:t>
            </a:r>
            <a:endParaRPr lang="en-US" sz="2800" b="1" i="1" dirty="0"/>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96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90550"/>
            <a:ext cx="7848600" cy="2554545"/>
          </a:xfrm>
          <a:prstGeom prst="rect">
            <a:avLst/>
          </a:prstGeom>
          <a:noFill/>
        </p:spPr>
        <p:txBody>
          <a:bodyPr wrap="square" rtlCol="0">
            <a:spAutoFit/>
          </a:bodyPr>
          <a:lstStyle/>
          <a:p>
            <a:pPr marL="571500" indent="-571500">
              <a:buFont typeface="Symbol"/>
              <a:buChar char="·"/>
            </a:pPr>
            <a:r>
              <a:rPr lang="en-US" sz="4000" dirty="0" smtClean="0">
                <a:sym typeface="Symbol"/>
              </a:rPr>
              <a:t>We grow dull and stupid toward</a:t>
            </a:r>
          </a:p>
          <a:p>
            <a:r>
              <a:rPr lang="en-US" sz="4000" dirty="0" smtClean="0">
                <a:sym typeface="Symbol"/>
              </a:rPr>
              <a:t>      our miseries.</a:t>
            </a:r>
          </a:p>
          <a:p>
            <a:endParaRPr lang="en-US" sz="4000" dirty="0">
              <a:sym typeface="Symbol"/>
            </a:endParaRPr>
          </a:p>
          <a:p>
            <a:endParaRPr lang="en-US" sz="4000" dirty="0"/>
          </a:p>
        </p:txBody>
      </p:sp>
    </p:spTree>
    <p:extLst>
      <p:ext uri="{BB962C8B-B14F-4D97-AF65-F5344CB8AC3E}">
        <p14:creationId xmlns:p14="http://schemas.microsoft.com/office/powerpoint/2010/main" val="4287416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90550"/>
            <a:ext cx="7848600" cy="4401205"/>
          </a:xfrm>
          <a:prstGeom prst="rect">
            <a:avLst/>
          </a:prstGeom>
          <a:noFill/>
        </p:spPr>
        <p:txBody>
          <a:bodyPr wrap="square" rtlCol="0">
            <a:spAutoFit/>
          </a:bodyPr>
          <a:lstStyle/>
          <a:p>
            <a:pPr marL="571500" indent="-571500">
              <a:buFont typeface="Symbol"/>
              <a:buChar char="·"/>
            </a:pPr>
            <a:r>
              <a:rPr lang="en-US" sz="4000" dirty="0" smtClean="0">
                <a:sym typeface="Symbol"/>
              </a:rPr>
              <a:t>We grow dull and stupid toward</a:t>
            </a:r>
          </a:p>
          <a:p>
            <a:r>
              <a:rPr lang="en-US" sz="4000" dirty="0" smtClean="0">
                <a:sym typeface="Symbol"/>
              </a:rPr>
              <a:t>      our miseries.</a:t>
            </a:r>
          </a:p>
          <a:p>
            <a:endParaRPr lang="en-US" sz="4000" dirty="0">
              <a:sym typeface="Symbol"/>
            </a:endParaRPr>
          </a:p>
          <a:p>
            <a:pPr marL="571500" indent="-571500">
              <a:buFont typeface="Symbol"/>
              <a:buChar char="·"/>
            </a:pPr>
            <a:r>
              <a:rPr lang="en-US" sz="4000" dirty="0" smtClean="0">
                <a:sym typeface="Symbol"/>
              </a:rPr>
              <a:t>He watches and keeps guard. </a:t>
            </a:r>
          </a:p>
          <a:p>
            <a:endParaRPr lang="en-US" sz="4000" dirty="0" smtClean="0">
              <a:sym typeface="Symbol"/>
            </a:endParaRPr>
          </a:p>
          <a:p>
            <a:endParaRPr lang="en-US" sz="4000" dirty="0">
              <a:sym typeface="Symbol"/>
            </a:endParaRPr>
          </a:p>
          <a:p>
            <a:endParaRPr lang="en-US" sz="4000" dirty="0"/>
          </a:p>
        </p:txBody>
      </p:sp>
    </p:spTree>
    <p:extLst>
      <p:ext uri="{BB962C8B-B14F-4D97-AF65-F5344CB8AC3E}">
        <p14:creationId xmlns:p14="http://schemas.microsoft.com/office/powerpoint/2010/main" val="2737999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90550"/>
            <a:ext cx="7848600" cy="5632311"/>
          </a:xfrm>
          <a:prstGeom prst="rect">
            <a:avLst/>
          </a:prstGeom>
          <a:noFill/>
        </p:spPr>
        <p:txBody>
          <a:bodyPr wrap="square" rtlCol="0">
            <a:spAutoFit/>
          </a:bodyPr>
          <a:lstStyle/>
          <a:p>
            <a:pPr marL="571500" indent="-571500">
              <a:buFont typeface="Symbol"/>
              <a:buChar char="·"/>
            </a:pPr>
            <a:r>
              <a:rPr lang="en-US" sz="4000" dirty="0" smtClean="0">
                <a:sym typeface="Symbol"/>
              </a:rPr>
              <a:t>We grow dull and stupid toward</a:t>
            </a:r>
          </a:p>
          <a:p>
            <a:r>
              <a:rPr lang="en-US" sz="4000" dirty="0" smtClean="0">
                <a:sym typeface="Symbol"/>
              </a:rPr>
              <a:t>      our miseries.</a:t>
            </a:r>
          </a:p>
          <a:p>
            <a:endParaRPr lang="en-US" sz="4000" dirty="0">
              <a:sym typeface="Symbol"/>
            </a:endParaRPr>
          </a:p>
          <a:p>
            <a:pPr marL="571500" indent="-571500">
              <a:buFont typeface="Symbol"/>
              <a:buChar char="·"/>
            </a:pPr>
            <a:r>
              <a:rPr lang="en-US" sz="4000" dirty="0" smtClean="0">
                <a:sym typeface="Symbol"/>
              </a:rPr>
              <a:t>He watches and keeps guard. </a:t>
            </a:r>
          </a:p>
          <a:p>
            <a:pPr marL="571500" indent="-571500">
              <a:buFont typeface="Symbol"/>
              <a:buChar char="·"/>
            </a:pPr>
            <a:endParaRPr lang="en-US" sz="4000" dirty="0">
              <a:sym typeface="Symbol"/>
            </a:endParaRPr>
          </a:p>
          <a:p>
            <a:pPr marL="571500" indent="-571500">
              <a:buFont typeface="Symbol"/>
              <a:buChar char="·"/>
            </a:pPr>
            <a:r>
              <a:rPr lang="en-US" sz="4000" dirty="0" smtClean="0">
                <a:sym typeface="Symbol"/>
              </a:rPr>
              <a:t>And sometimes even helps us </a:t>
            </a:r>
          </a:p>
          <a:p>
            <a:r>
              <a:rPr lang="en-US" sz="4000" dirty="0">
                <a:sym typeface="Symbol"/>
              </a:rPr>
              <a:t> </a:t>
            </a:r>
            <a:r>
              <a:rPr lang="en-US" sz="4000" dirty="0" smtClean="0">
                <a:sym typeface="Symbol"/>
              </a:rPr>
              <a:t>    unasked.</a:t>
            </a:r>
          </a:p>
          <a:p>
            <a:endParaRPr lang="en-US" sz="4000" dirty="0">
              <a:sym typeface="Symbol"/>
            </a:endParaRPr>
          </a:p>
          <a:p>
            <a:endParaRPr lang="en-US" sz="4000" dirty="0"/>
          </a:p>
        </p:txBody>
      </p:sp>
    </p:spTree>
    <p:extLst>
      <p:ext uri="{BB962C8B-B14F-4D97-AF65-F5344CB8AC3E}">
        <p14:creationId xmlns:p14="http://schemas.microsoft.com/office/powerpoint/2010/main" val="2737999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42950"/>
            <a:ext cx="7467600" cy="2308324"/>
          </a:xfrm>
          <a:prstGeom prst="rect">
            <a:avLst/>
          </a:prstGeom>
          <a:noFill/>
        </p:spPr>
        <p:txBody>
          <a:bodyPr wrap="square" rtlCol="0">
            <a:spAutoFit/>
          </a:bodyPr>
          <a:lstStyle/>
          <a:p>
            <a:pPr algn="ctr"/>
            <a:r>
              <a:rPr lang="en-US" sz="4800" dirty="0" smtClean="0"/>
              <a:t> </a:t>
            </a:r>
            <a:r>
              <a:rPr lang="en-US" sz="4800" b="1" dirty="0" smtClean="0">
                <a:solidFill>
                  <a:schemeClr val="accent6">
                    <a:lumMod val="75000"/>
                  </a:schemeClr>
                </a:solidFill>
              </a:rPr>
              <a:t>Why does</a:t>
            </a:r>
          </a:p>
          <a:p>
            <a:pPr algn="ctr"/>
            <a:r>
              <a:rPr lang="en-US" sz="4800" b="1" dirty="0" smtClean="0">
                <a:solidFill>
                  <a:schemeClr val="accent6">
                    <a:lumMod val="75000"/>
                  </a:schemeClr>
                </a:solidFill>
              </a:rPr>
              <a:t>God Require Us</a:t>
            </a:r>
          </a:p>
          <a:p>
            <a:pPr algn="ctr"/>
            <a:r>
              <a:rPr lang="en-US" sz="4800" b="1" dirty="0" smtClean="0">
                <a:solidFill>
                  <a:schemeClr val="accent6">
                    <a:lumMod val="75000"/>
                  </a:schemeClr>
                </a:solidFill>
              </a:rPr>
              <a:t>To Pray?</a:t>
            </a:r>
          </a:p>
        </p:txBody>
      </p:sp>
    </p:spTree>
    <p:extLst>
      <p:ext uri="{BB962C8B-B14F-4D97-AF65-F5344CB8AC3E}">
        <p14:creationId xmlns:p14="http://schemas.microsoft.com/office/powerpoint/2010/main" val="291439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2246769"/>
          </a:xfrm>
          <a:prstGeom prst="rect">
            <a:avLst/>
          </a:prstGeom>
          <a:noFill/>
        </p:spPr>
        <p:txBody>
          <a:bodyPr wrap="square" rtlCol="0">
            <a:spAutoFit/>
          </a:bodyPr>
          <a:lstStyle/>
          <a:p>
            <a:pPr marL="514350" indent="-514350">
              <a:buAutoNum type="arabicPlain"/>
            </a:pPr>
            <a:r>
              <a:rPr lang="en-US" sz="2800" b="1" i="1" dirty="0" smtClean="0">
                <a:solidFill>
                  <a:schemeClr val="accent6">
                    <a:lumMod val="75000"/>
                  </a:schemeClr>
                </a:solidFill>
              </a:rPr>
              <a:t>That our hearts may be fired with a burning desire ever to seek, love, and serve him, while we become accustomed in every need to flee to him. . . </a:t>
            </a: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96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3108543"/>
          </a:xfrm>
          <a:prstGeom prst="rect">
            <a:avLst/>
          </a:prstGeom>
          <a:noFill/>
        </p:spPr>
        <p:txBody>
          <a:bodyPr wrap="square" rtlCol="0">
            <a:spAutoFit/>
          </a:bodyPr>
          <a:lstStyle/>
          <a:p>
            <a:pPr marL="514350" indent="-514350">
              <a:buAutoNum type="arabicPlain"/>
            </a:pPr>
            <a:r>
              <a:rPr lang="en-US" sz="2800" dirty="0" smtClean="0">
                <a:solidFill>
                  <a:schemeClr val="accent6">
                    <a:lumMod val="75000"/>
                  </a:schemeClr>
                </a:solidFill>
              </a:rPr>
              <a:t>To fan the flame of our love.</a:t>
            </a:r>
          </a:p>
          <a:p>
            <a:r>
              <a:rPr lang="en-US" sz="2800" i="1" dirty="0" smtClean="0">
                <a:solidFill>
                  <a:schemeClr val="accent6">
                    <a:lumMod val="75000"/>
                  </a:schemeClr>
                </a:solidFill>
              </a:rPr>
              <a:t> </a:t>
            </a:r>
          </a:p>
          <a:p>
            <a:r>
              <a:rPr lang="en-US" sz="2800" b="1" i="1" dirty="0" smtClean="0">
                <a:solidFill>
                  <a:schemeClr val="accent6">
                    <a:lumMod val="75000"/>
                  </a:schemeClr>
                </a:solidFill>
              </a:rPr>
              <a:t>2   That there may enter our hearts no desire and no wish at all of which we should be ashamed to make him a witness, while we learn to set all our wishes before his eyes. . . </a:t>
            </a: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72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3970318"/>
          </a:xfrm>
          <a:prstGeom prst="rect">
            <a:avLst/>
          </a:prstGeom>
          <a:noFill/>
        </p:spPr>
        <p:txBody>
          <a:bodyPr wrap="square" rtlCol="0">
            <a:spAutoFit/>
          </a:bodyPr>
          <a:lstStyle/>
          <a:p>
            <a:pPr marL="514350" indent="-514350">
              <a:buAutoNum type="arabicPlain"/>
            </a:pPr>
            <a:r>
              <a:rPr lang="en-US" sz="2800" dirty="0" smtClean="0">
                <a:solidFill>
                  <a:schemeClr val="accent6">
                    <a:lumMod val="75000"/>
                  </a:schemeClr>
                </a:solidFill>
              </a:rPr>
              <a:t>To enflame our love.</a:t>
            </a:r>
            <a:endParaRPr lang="en-US" sz="2800" i="1" dirty="0" smtClean="0">
              <a:solidFill>
                <a:schemeClr val="accent6">
                  <a:lumMod val="75000"/>
                </a:schemeClr>
              </a:solidFill>
            </a:endParaRPr>
          </a:p>
          <a:p>
            <a:pPr marL="514350" indent="-514350">
              <a:buAutoNum type="arabicPlain" startAt="2"/>
            </a:pPr>
            <a:r>
              <a:rPr lang="en-US" sz="2800" dirty="0" smtClean="0">
                <a:solidFill>
                  <a:schemeClr val="accent6">
                    <a:lumMod val="75000"/>
                  </a:schemeClr>
                </a:solidFill>
              </a:rPr>
              <a:t>To winnow our wishes.</a:t>
            </a:r>
          </a:p>
          <a:p>
            <a:pPr marL="514350" indent="-514350">
              <a:buAutoNum type="arabicPlain" startAt="2"/>
            </a:pPr>
            <a:endParaRPr lang="en-US" sz="2800" dirty="0">
              <a:solidFill>
                <a:schemeClr val="accent6">
                  <a:lumMod val="75000"/>
                </a:schemeClr>
              </a:solidFill>
            </a:endParaRPr>
          </a:p>
          <a:p>
            <a:pPr marL="514350" indent="-514350">
              <a:buFontTx/>
              <a:buAutoNum type="arabicPlain" startAt="2"/>
            </a:pPr>
            <a:r>
              <a:rPr lang="en-US" sz="2800" b="1" i="1" dirty="0" smtClean="0">
                <a:solidFill>
                  <a:schemeClr val="accent6">
                    <a:lumMod val="75000"/>
                  </a:schemeClr>
                </a:solidFill>
              </a:rPr>
              <a:t>That we be prepared to receive his benefits with true gratitude of heart and thanksgiving, benefits that our prayer reminds us come from his hand. </a:t>
            </a:r>
          </a:p>
          <a:p>
            <a:pPr marL="514350" indent="-514350">
              <a:buAutoNum type="arabicPlain" startAt="2"/>
            </a:pPr>
            <a:endParaRPr lang="en-US" sz="2800" dirty="0" smtClean="0">
              <a:solidFill>
                <a:schemeClr val="accent6">
                  <a:lumMod val="75000"/>
                </a:schemeClr>
              </a:solidFill>
            </a:endParaRP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84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livingtravel.com/europe/switzerland/map_swi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91" y="0"/>
            <a:ext cx="964219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39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4401205"/>
          </a:xfrm>
          <a:prstGeom prst="rect">
            <a:avLst/>
          </a:prstGeom>
          <a:noFill/>
        </p:spPr>
        <p:txBody>
          <a:bodyPr wrap="square" rtlCol="0">
            <a:spAutoFit/>
          </a:bodyPr>
          <a:lstStyle/>
          <a:p>
            <a:pPr marL="514350" indent="-514350">
              <a:buAutoNum type="arabicPlain"/>
            </a:pPr>
            <a:r>
              <a:rPr lang="en-US" sz="2800" dirty="0" smtClean="0">
                <a:solidFill>
                  <a:schemeClr val="accent6">
                    <a:lumMod val="75000"/>
                  </a:schemeClr>
                </a:solidFill>
              </a:rPr>
              <a:t>To enflame our love.</a:t>
            </a:r>
            <a:endParaRPr lang="en-US" sz="2800" i="1" dirty="0" smtClean="0">
              <a:solidFill>
                <a:schemeClr val="accent6">
                  <a:lumMod val="75000"/>
                </a:schemeClr>
              </a:solidFill>
            </a:endParaRPr>
          </a:p>
          <a:p>
            <a:pPr marL="514350" indent="-514350">
              <a:buAutoNum type="arabicPlain" startAt="2"/>
            </a:pPr>
            <a:r>
              <a:rPr lang="en-US" sz="2800" dirty="0" smtClean="0">
                <a:solidFill>
                  <a:schemeClr val="accent6">
                    <a:lumMod val="75000"/>
                  </a:schemeClr>
                </a:solidFill>
              </a:rPr>
              <a:t>To winnow our wishes.</a:t>
            </a:r>
            <a:endParaRPr lang="en-US" sz="2800" dirty="0">
              <a:solidFill>
                <a:schemeClr val="accent6">
                  <a:lumMod val="75000"/>
                </a:schemeClr>
              </a:solidFill>
            </a:endParaRPr>
          </a:p>
          <a:p>
            <a:pPr marL="514350" indent="-514350">
              <a:buFontTx/>
              <a:buAutoNum type="arabicPlain" startAt="2"/>
            </a:pPr>
            <a:r>
              <a:rPr lang="en-US" sz="2800" dirty="0" smtClean="0">
                <a:solidFill>
                  <a:schemeClr val="accent6">
                    <a:lumMod val="75000"/>
                  </a:schemeClr>
                </a:solidFill>
              </a:rPr>
              <a:t>To prepare our gratitude.</a:t>
            </a:r>
          </a:p>
          <a:p>
            <a:pPr marL="514350" indent="-514350">
              <a:buFontTx/>
              <a:buAutoNum type="arabicPlain" startAt="2"/>
            </a:pPr>
            <a:endParaRPr lang="en-US" sz="2800" dirty="0">
              <a:solidFill>
                <a:schemeClr val="accent6">
                  <a:lumMod val="75000"/>
                </a:schemeClr>
              </a:solidFill>
            </a:endParaRPr>
          </a:p>
          <a:p>
            <a:pPr marL="514350" indent="-514350">
              <a:buFontTx/>
              <a:buAutoNum type="arabicPlain" startAt="2"/>
            </a:pPr>
            <a:r>
              <a:rPr lang="en-US" sz="2800" b="1" i="1" dirty="0" smtClean="0">
                <a:solidFill>
                  <a:schemeClr val="accent6">
                    <a:lumMod val="75000"/>
                  </a:schemeClr>
                </a:solidFill>
              </a:rPr>
              <a:t>Having obtained what we were seeking, and being convinced that he has answered our prayers , we should be led to meditate upon his kindness more ardently.</a:t>
            </a:r>
          </a:p>
          <a:p>
            <a:pPr marL="514350" indent="-514350">
              <a:buFontTx/>
              <a:buAutoNum type="arabicPlain" startAt="2"/>
            </a:pPr>
            <a:endParaRPr lang="en-US" sz="2800" dirty="0" smtClean="0">
              <a:solidFill>
                <a:schemeClr val="accent6">
                  <a:lumMod val="75000"/>
                </a:schemeClr>
              </a:solidFill>
            </a:endParaRP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33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4832092"/>
          </a:xfrm>
          <a:prstGeom prst="rect">
            <a:avLst/>
          </a:prstGeom>
          <a:noFill/>
        </p:spPr>
        <p:txBody>
          <a:bodyPr wrap="square" rtlCol="0">
            <a:spAutoFit/>
          </a:bodyPr>
          <a:lstStyle/>
          <a:p>
            <a:pPr marL="514350" indent="-514350">
              <a:buAutoNum type="arabicPlain"/>
            </a:pPr>
            <a:r>
              <a:rPr lang="en-US" sz="2800" dirty="0" smtClean="0">
                <a:solidFill>
                  <a:schemeClr val="accent6">
                    <a:lumMod val="75000"/>
                  </a:schemeClr>
                </a:solidFill>
              </a:rPr>
              <a:t>To enflame our love.</a:t>
            </a:r>
            <a:endParaRPr lang="en-US" sz="2800" i="1" dirty="0" smtClean="0">
              <a:solidFill>
                <a:schemeClr val="accent6">
                  <a:lumMod val="75000"/>
                </a:schemeClr>
              </a:solidFill>
            </a:endParaRPr>
          </a:p>
          <a:p>
            <a:pPr marL="514350" indent="-514350">
              <a:buAutoNum type="arabicPlain" startAt="2"/>
            </a:pPr>
            <a:r>
              <a:rPr lang="en-US" sz="2800" dirty="0" smtClean="0">
                <a:solidFill>
                  <a:schemeClr val="accent6">
                    <a:lumMod val="75000"/>
                  </a:schemeClr>
                </a:solidFill>
              </a:rPr>
              <a:t>To winnow our wishes.</a:t>
            </a:r>
            <a:endParaRPr lang="en-US" sz="2800" dirty="0">
              <a:solidFill>
                <a:schemeClr val="accent6">
                  <a:lumMod val="75000"/>
                </a:schemeClr>
              </a:solidFill>
            </a:endParaRPr>
          </a:p>
          <a:p>
            <a:pPr marL="514350" indent="-514350">
              <a:buFontTx/>
              <a:buAutoNum type="arabicPlain" startAt="2"/>
            </a:pPr>
            <a:r>
              <a:rPr lang="en-US" sz="2800" dirty="0" smtClean="0">
                <a:solidFill>
                  <a:schemeClr val="accent6">
                    <a:lumMod val="75000"/>
                  </a:schemeClr>
                </a:solidFill>
              </a:rPr>
              <a:t>To prepare our gratitude.</a:t>
            </a:r>
          </a:p>
          <a:p>
            <a:pPr marL="514350" indent="-514350">
              <a:buFontTx/>
              <a:buAutoNum type="arabicPlain" startAt="2"/>
            </a:pPr>
            <a:r>
              <a:rPr lang="en-US" sz="2800" dirty="0" smtClean="0">
                <a:solidFill>
                  <a:schemeClr val="accent6">
                    <a:lumMod val="75000"/>
                  </a:schemeClr>
                </a:solidFill>
              </a:rPr>
              <a:t>To provoke our meditation.</a:t>
            </a:r>
          </a:p>
          <a:p>
            <a:pPr marL="514350" indent="-514350">
              <a:buFontTx/>
              <a:buAutoNum type="arabicPlain" startAt="2"/>
            </a:pPr>
            <a:endParaRPr lang="en-US" sz="2800" dirty="0" smtClean="0">
              <a:solidFill>
                <a:schemeClr val="accent6">
                  <a:lumMod val="75000"/>
                </a:schemeClr>
              </a:solidFill>
            </a:endParaRPr>
          </a:p>
          <a:p>
            <a:pPr marL="514350" indent="-514350">
              <a:buFontTx/>
              <a:buAutoNum type="arabicPlain" startAt="2"/>
            </a:pPr>
            <a:r>
              <a:rPr lang="en-US" sz="2800" b="1" i="1" dirty="0" smtClean="0">
                <a:solidFill>
                  <a:schemeClr val="accent6">
                    <a:lumMod val="75000"/>
                  </a:schemeClr>
                </a:solidFill>
              </a:rPr>
              <a:t>That at the same time we embrace with more delight those things which we acknowledge have been obtained by prayer.</a:t>
            </a:r>
            <a:r>
              <a:rPr lang="en-US" sz="2800" dirty="0" smtClean="0">
                <a:solidFill>
                  <a:schemeClr val="accent6">
                    <a:lumMod val="75000"/>
                  </a:schemeClr>
                </a:solidFill>
              </a:rPr>
              <a:t> </a:t>
            </a:r>
          </a:p>
          <a:p>
            <a:pPr marL="514350" indent="-514350">
              <a:buFontTx/>
              <a:buAutoNum type="arabicPlain" startAt="2"/>
            </a:pPr>
            <a:endParaRPr lang="en-US" sz="2800" dirty="0">
              <a:solidFill>
                <a:schemeClr val="accent6">
                  <a:lumMod val="75000"/>
                </a:schemeClr>
              </a:solidFill>
            </a:endParaRPr>
          </a:p>
          <a:p>
            <a:pPr marL="514350" indent="-514350">
              <a:buFontTx/>
              <a:buAutoNum type="arabicPlain" startAt="2"/>
            </a:pPr>
            <a:endParaRPr lang="en-US" sz="2800" dirty="0" smtClean="0">
              <a:solidFill>
                <a:schemeClr val="accent6">
                  <a:lumMod val="75000"/>
                </a:schemeClr>
              </a:solidFill>
            </a:endParaRP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586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4832092"/>
          </a:xfrm>
          <a:prstGeom prst="rect">
            <a:avLst/>
          </a:prstGeom>
          <a:noFill/>
        </p:spPr>
        <p:txBody>
          <a:bodyPr wrap="square" rtlCol="0">
            <a:spAutoFit/>
          </a:bodyPr>
          <a:lstStyle/>
          <a:p>
            <a:pPr marL="514350" indent="-514350">
              <a:buAutoNum type="arabicPlain"/>
            </a:pPr>
            <a:r>
              <a:rPr lang="en-US" sz="2800" dirty="0" smtClean="0">
                <a:solidFill>
                  <a:schemeClr val="accent6">
                    <a:lumMod val="75000"/>
                  </a:schemeClr>
                </a:solidFill>
              </a:rPr>
              <a:t>To enflame our love.</a:t>
            </a:r>
            <a:endParaRPr lang="en-US" sz="2800" i="1" dirty="0" smtClean="0">
              <a:solidFill>
                <a:schemeClr val="accent6">
                  <a:lumMod val="75000"/>
                </a:schemeClr>
              </a:solidFill>
            </a:endParaRPr>
          </a:p>
          <a:p>
            <a:pPr marL="514350" indent="-514350">
              <a:buAutoNum type="arabicPlain" startAt="2"/>
            </a:pPr>
            <a:r>
              <a:rPr lang="en-US" sz="2800" dirty="0" smtClean="0">
                <a:solidFill>
                  <a:schemeClr val="accent6">
                    <a:lumMod val="75000"/>
                  </a:schemeClr>
                </a:solidFill>
              </a:rPr>
              <a:t>To winnow our wishes.</a:t>
            </a:r>
            <a:endParaRPr lang="en-US" sz="2800" dirty="0">
              <a:solidFill>
                <a:schemeClr val="accent6">
                  <a:lumMod val="75000"/>
                </a:schemeClr>
              </a:solidFill>
            </a:endParaRPr>
          </a:p>
          <a:p>
            <a:pPr marL="514350" indent="-514350">
              <a:buFontTx/>
              <a:buAutoNum type="arabicPlain" startAt="2"/>
            </a:pPr>
            <a:r>
              <a:rPr lang="en-US" sz="2800" dirty="0" smtClean="0">
                <a:solidFill>
                  <a:schemeClr val="accent6">
                    <a:lumMod val="75000"/>
                  </a:schemeClr>
                </a:solidFill>
              </a:rPr>
              <a:t>To prepare our gratitude.</a:t>
            </a:r>
          </a:p>
          <a:p>
            <a:pPr marL="514350" indent="-514350">
              <a:buFontTx/>
              <a:buAutoNum type="arabicPlain" startAt="2"/>
            </a:pPr>
            <a:r>
              <a:rPr lang="en-US" sz="2800" dirty="0" smtClean="0">
                <a:solidFill>
                  <a:schemeClr val="accent6">
                    <a:lumMod val="75000"/>
                  </a:schemeClr>
                </a:solidFill>
              </a:rPr>
              <a:t>To provoke our meditation.</a:t>
            </a:r>
          </a:p>
          <a:p>
            <a:pPr marL="514350" indent="-514350">
              <a:buFontTx/>
              <a:buAutoNum type="arabicPlain" startAt="2"/>
            </a:pPr>
            <a:r>
              <a:rPr lang="en-US" sz="2800" dirty="0" smtClean="0">
                <a:solidFill>
                  <a:schemeClr val="accent6">
                    <a:lumMod val="75000"/>
                  </a:schemeClr>
                </a:solidFill>
              </a:rPr>
              <a:t>To increase our delight.</a:t>
            </a:r>
          </a:p>
          <a:p>
            <a:pPr marL="514350" indent="-514350">
              <a:buFontTx/>
              <a:buAutoNum type="arabicPlain" startAt="2"/>
            </a:pPr>
            <a:endParaRPr lang="en-US" sz="2800" dirty="0">
              <a:solidFill>
                <a:schemeClr val="accent6">
                  <a:lumMod val="75000"/>
                </a:schemeClr>
              </a:solidFill>
            </a:endParaRPr>
          </a:p>
          <a:p>
            <a:pPr marL="514350" indent="-514350">
              <a:buFontTx/>
              <a:buAutoNum type="arabicPlain" startAt="2"/>
            </a:pPr>
            <a:r>
              <a:rPr lang="en-US" sz="2800" b="1" i="1" dirty="0" smtClean="0">
                <a:solidFill>
                  <a:schemeClr val="accent6">
                    <a:lumMod val="75000"/>
                  </a:schemeClr>
                </a:solidFill>
              </a:rPr>
              <a:t>That use and experience may, according to the measure of our feebleness, confirm his providence.</a:t>
            </a:r>
          </a:p>
          <a:p>
            <a:pPr marL="514350" indent="-514350">
              <a:buFontTx/>
              <a:buAutoNum type="arabicPlain" startAt="2"/>
            </a:pPr>
            <a:endParaRPr lang="en-US" sz="2800" dirty="0">
              <a:solidFill>
                <a:schemeClr val="accent6">
                  <a:lumMod val="75000"/>
                </a:schemeClr>
              </a:solidFill>
            </a:endParaRPr>
          </a:p>
          <a:p>
            <a:pPr marL="514350" indent="-514350">
              <a:buFontTx/>
              <a:buAutoNum type="arabicPlain" startAt="2"/>
            </a:pPr>
            <a:endParaRPr lang="en-US" sz="2800" dirty="0" smtClean="0">
              <a:solidFill>
                <a:schemeClr val="accent6">
                  <a:lumMod val="75000"/>
                </a:schemeClr>
              </a:solidFill>
            </a:endParaRP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87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3847207"/>
          </a:xfrm>
          <a:prstGeom prst="rect">
            <a:avLst/>
          </a:prstGeom>
          <a:noFill/>
        </p:spPr>
        <p:txBody>
          <a:bodyPr wrap="square" rtlCol="0">
            <a:spAutoFit/>
          </a:bodyPr>
          <a:lstStyle/>
          <a:p>
            <a:pPr marL="514350" indent="-514350">
              <a:buAutoNum type="arabicPlain"/>
            </a:pPr>
            <a:r>
              <a:rPr lang="en-US" sz="3600" b="1" dirty="0" smtClean="0">
                <a:solidFill>
                  <a:schemeClr val="accent6">
                    <a:lumMod val="75000"/>
                  </a:schemeClr>
                </a:solidFill>
              </a:rPr>
              <a:t>To enflame our love.</a:t>
            </a:r>
            <a:endParaRPr lang="en-US" sz="3600" b="1" i="1" dirty="0" smtClean="0">
              <a:solidFill>
                <a:schemeClr val="accent6">
                  <a:lumMod val="75000"/>
                </a:schemeClr>
              </a:solidFill>
            </a:endParaRPr>
          </a:p>
          <a:p>
            <a:pPr marL="514350" indent="-514350">
              <a:buAutoNum type="arabicPlain" startAt="2"/>
            </a:pPr>
            <a:r>
              <a:rPr lang="en-US" sz="3600" b="1" dirty="0" smtClean="0">
                <a:solidFill>
                  <a:schemeClr val="accent6">
                    <a:lumMod val="75000"/>
                  </a:schemeClr>
                </a:solidFill>
              </a:rPr>
              <a:t>To winnow our wishes.</a:t>
            </a:r>
            <a:endParaRPr lang="en-US" sz="3600" b="1" dirty="0">
              <a:solidFill>
                <a:schemeClr val="accent6">
                  <a:lumMod val="75000"/>
                </a:schemeClr>
              </a:solidFill>
            </a:endParaRPr>
          </a:p>
          <a:p>
            <a:pPr marL="514350" indent="-514350">
              <a:buFontTx/>
              <a:buAutoNum type="arabicPlain" startAt="2"/>
            </a:pPr>
            <a:r>
              <a:rPr lang="en-US" sz="3600" b="1" dirty="0" smtClean="0">
                <a:solidFill>
                  <a:schemeClr val="accent6">
                    <a:lumMod val="75000"/>
                  </a:schemeClr>
                </a:solidFill>
              </a:rPr>
              <a:t>To prepare our gratitude.</a:t>
            </a:r>
          </a:p>
          <a:p>
            <a:pPr marL="514350" indent="-514350">
              <a:buFontTx/>
              <a:buAutoNum type="arabicPlain" startAt="2"/>
            </a:pPr>
            <a:r>
              <a:rPr lang="en-US" sz="3600" b="1" dirty="0" smtClean="0">
                <a:solidFill>
                  <a:schemeClr val="accent6">
                    <a:lumMod val="75000"/>
                  </a:schemeClr>
                </a:solidFill>
              </a:rPr>
              <a:t>To provoke our meditation.</a:t>
            </a:r>
          </a:p>
          <a:p>
            <a:pPr marL="514350" indent="-514350">
              <a:buFontTx/>
              <a:buAutoNum type="arabicPlain" startAt="2"/>
            </a:pPr>
            <a:r>
              <a:rPr lang="en-US" sz="3600" b="1" dirty="0" smtClean="0">
                <a:solidFill>
                  <a:schemeClr val="accent6">
                    <a:lumMod val="75000"/>
                  </a:schemeClr>
                </a:solidFill>
              </a:rPr>
              <a:t>To increase our delight.</a:t>
            </a:r>
            <a:endParaRPr lang="en-US" sz="3600" b="1" dirty="0">
              <a:solidFill>
                <a:schemeClr val="accent6">
                  <a:lumMod val="75000"/>
                </a:schemeClr>
              </a:solidFill>
            </a:endParaRPr>
          </a:p>
          <a:p>
            <a:pPr marL="514350" indent="-514350">
              <a:buFontTx/>
              <a:buAutoNum type="arabicPlain" startAt="2"/>
            </a:pPr>
            <a:r>
              <a:rPr lang="en-US" sz="3600" b="1" dirty="0" smtClean="0">
                <a:solidFill>
                  <a:schemeClr val="accent6">
                    <a:lumMod val="75000"/>
                  </a:schemeClr>
                </a:solidFill>
              </a:rPr>
              <a:t>To confirm His providence. </a:t>
            </a:r>
            <a:endParaRPr lang="en-US" sz="3600" b="1" dirty="0">
              <a:solidFill>
                <a:schemeClr val="accent6">
                  <a:lumMod val="75000"/>
                </a:schemeClr>
              </a:solidFill>
            </a:endParaRPr>
          </a:p>
          <a:p>
            <a:pPr marL="514350" indent="-514350">
              <a:buFontTx/>
              <a:buAutoNum type="arabicPlain" startAt="2"/>
            </a:pPr>
            <a:endParaRPr lang="en-US" sz="2800" dirty="0" smtClean="0">
              <a:solidFill>
                <a:schemeClr val="accent6">
                  <a:lumMod val="75000"/>
                </a:schemeClr>
              </a:solidFill>
            </a:endParaRP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180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9550"/>
            <a:ext cx="8382000" cy="4216539"/>
          </a:xfrm>
          <a:prstGeom prst="rect">
            <a:avLst/>
          </a:prstGeom>
        </p:spPr>
        <p:txBody>
          <a:bodyPr wrap="square">
            <a:spAutoFit/>
          </a:bodyPr>
          <a:lstStyle/>
          <a:p>
            <a:pPr algn="ctr"/>
            <a:r>
              <a:rPr lang="en-US" sz="3200" dirty="0" smtClean="0"/>
              <a:t>What is the Relationship Between Our Faith in Christ and Prayer?</a:t>
            </a:r>
          </a:p>
          <a:p>
            <a:pPr algn="ctr"/>
            <a:endParaRPr lang="en-US" sz="2800" b="1" dirty="0">
              <a:solidFill>
                <a:schemeClr val="accent6">
                  <a:lumMod val="75000"/>
                </a:schemeClr>
              </a:solidFill>
            </a:endParaRPr>
          </a:p>
          <a:p>
            <a:pPr algn="ctr"/>
            <a:r>
              <a:rPr lang="en-US" sz="3200" b="1" dirty="0" smtClean="0">
                <a:solidFill>
                  <a:schemeClr val="accent6">
                    <a:lumMod val="75000"/>
                  </a:schemeClr>
                </a:solidFill>
              </a:rPr>
              <a:t>Why Does God Require Us To Pray?</a:t>
            </a:r>
          </a:p>
          <a:p>
            <a:pPr algn="ctr"/>
            <a:endParaRPr lang="en-US" sz="3200" b="1" dirty="0">
              <a:solidFill>
                <a:schemeClr val="accent6">
                  <a:lumMod val="75000"/>
                </a:schemeClr>
              </a:solidFill>
            </a:endParaRPr>
          </a:p>
          <a:p>
            <a:pPr algn="ctr"/>
            <a:endParaRPr lang="en-US" sz="2800" b="1" dirty="0" smtClean="0">
              <a:solidFill>
                <a:schemeClr val="accent6">
                  <a:lumMod val="75000"/>
                </a:schemeClr>
              </a:solidFill>
            </a:endParaRPr>
          </a:p>
          <a:p>
            <a:pPr algn="ctr"/>
            <a:endParaRPr lang="en-US" sz="2800" dirty="0" smtClean="0"/>
          </a:p>
          <a:p>
            <a:pPr algn="ctr"/>
            <a:endParaRPr lang="en-US" sz="2800" dirty="0"/>
          </a:p>
          <a:p>
            <a:pPr algn="ctr"/>
            <a:endParaRPr lang="en-US" sz="2800" dirty="0"/>
          </a:p>
        </p:txBody>
      </p:sp>
    </p:spTree>
    <p:extLst>
      <p:ext uri="{BB962C8B-B14F-4D97-AF65-F5344CB8AC3E}">
        <p14:creationId xmlns:p14="http://schemas.microsoft.com/office/powerpoint/2010/main" val="2487104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9550"/>
            <a:ext cx="8382000" cy="6863417"/>
          </a:xfrm>
          <a:prstGeom prst="rect">
            <a:avLst/>
          </a:prstGeom>
        </p:spPr>
        <p:txBody>
          <a:bodyPr wrap="square">
            <a:spAutoFit/>
          </a:bodyPr>
          <a:lstStyle/>
          <a:p>
            <a:pPr algn="ctr"/>
            <a:r>
              <a:rPr lang="en-US" sz="3200" dirty="0" smtClean="0"/>
              <a:t>What is the Relationship Between Our Faith in Christ and Prayer?</a:t>
            </a:r>
          </a:p>
          <a:p>
            <a:pPr algn="ctr"/>
            <a:endParaRPr lang="en-US" sz="3200" b="1" dirty="0">
              <a:solidFill>
                <a:schemeClr val="accent6">
                  <a:lumMod val="75000"/>
                </a:schemeClr>
              </a:solidFill>
            </a:endParaRPr>
          </a:p>
          <a:p>
            <a:pPr algn="ctr"/>
            <a:r>
              <a:rPr lang="en-US" sz="3200" b="1" dirty="0" smtClean="0">
                <a:solidFill>
                  <a:schemeClr val="accent6">
                    <a:lumMod val="75000"/>
                  </a:schemeClr>
                </a:solidFill>
              </a:rPr>
              <a:t>Why does God Require Us To Pray?</a:t>
            </a:r>
          </a:p>
          <a:p>
            <a:pPr algn="ctr"/>
            <a:endParaRPr lang="en-US" sz="2800" b="1" dirty="0" smtClean="0">
              <a:solidFill>
                <a:schemeClr val="accent6">
                  <a:lumMod val="75000"/>
                </a:schemeClr>
              </a:solidFill>
            </a:endParaRPr>
          </a:p>
          <a:p>
            <a:pPr algn="ctr"/>
            <a:r>
              <a:rPr lang="en-US" sz="4800" b="1" dirty="0" smtClean="0">
                <a:solidFill>
                  <a:schemeClr val="accent5"/>
                </a:solidFill>
              </a:rPr>
              <a:t>Why does God </a:t>
            </a:r>
          </a:p>
          <a:p>
            <a:pPr algn="ctr"/>
            <a:r>
              <a:rPr lang="en-US" sz="4800" b="1" dirty="0" smtClean="0">
                <a:solidFill>
                  <a:schemeClr val="accent5"/>
                </a:solidFill>
              </a:rPr>
              <a:t>Sometimes Seem to be Unresponsive? </a:t>
            </a:r>
          </a:p>
          <a:p>
            <a:pPr algn="ctr"/>
            <a:endParaRPr lang="en-US" sz="2800" b="1" dirty="0">
              <a:solidFill>
                <a:schemeClr val="accent6">
                  <a:lumMod val="75000"/>
                </a:schemeClr>
              </a:solidFill>
            </a:endParaRPr>
          </a:p>
          <a:p>
            <a:pPr algn="ctr"/>
            <a:endParaRPr lang="en-US" sz="2800" b="1" dirty="0" smtClean="0">
              <a:solidFill>
                <a:schemeClr val="accent6">
                  <a:lumMod val="75000"/>
                </a:schemeClr>
              </a:solidFill>
            </a:endParaRPr>
          </a:p>
          <a:p>
            <a:pPr algn="ctr"/>
            <a:endParaRPr lang="en-US" sz="2800" dirty="0" smtClean="0"/>
          </a:p>
          <a:p>
            <a:pPr algn="ctr"/>
            <a:endParaRPr lang="en-US" sz="2800" dirty="0"/>
          </a:p>
          <a:p>
            <a:pPr algn="ctr"/>
            <a:endParaRPr lang="en-US" sz="2800" dirty="0"/>
          </a:p>
        </p:txBody>
      </p:sp>
    </p:spTree>
    <p:extLst>
      <p:ext uri="{BB962C8B-B14F-4D97-AF65-F5344CB8AC3E}">
        <p14:creationId xmlns:p14="http://schemas.microsoft.com/office/powerpoint/2010/main" val="148696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3108543"/>
          </a:xfrm>
          <a:prstGeom prst="rect">
            <a:avLst/>
          </a:prstGeom>
          <a:noFill/>
        </p:spPr>
        <p:txBody>
          <a:bodyPr wrap="square" rtlCol="0">
            <a:spAutoFit/>
          </a:bodyPr>
          <a:lstStyle/>
          <a:p>
            <a:r>
              <a:rPr lang="en-US" sz="2800" b="1" i="1" dirty="0" smtClean="0">
                <a:solidFill>
                  <a:schemeClr val="accent5"/>
                </a:solidFill>
              </a:rPr>
              <a:t>     Our most merciful Father, although he never sleeps or idles, still very often gives the impression of one sleeping or idling in order that he may thus train us, otherwise idle and lazy, to seek, ask, and entreat him to our great good. </a:t>
            </a:r>
            <a:endParaRPr lang="en-US" sz="2800" b="1" i="1" dirty="0">
              <a:solidFill>
                <a:schemeClr val="accent5"/>
              </a:solidFill>
            </a:endParaRP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96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2677656"/>
          </a:xfrm>
          <a:prstGeom prst="rect">
            <a:avLst/>
          </a:prstGeom>
          <a:noFill/>
        </p:spPr>
        <p:txBody>
          <a:bodyPr wrap="square" rtlCol="0">
            <a:spAutoFit/>
          </a:bodyPr>
          <a:lstStyle/>
          <a:p>
            <a:r>
              <a:rPr lang="en-US" sz="2800" b="1" i="1" dirty="0" smtClean="0"/>
              <a:t>     </a:t>
            </a:r>
            <a:r>
              <a:rPr lang="en-US" sz="2800" b="1" i="1" dirty="0" smtClean="0">
                <a:solidFill>
                  <a:schemeClr val="accent5"/>
                </a:solidFill>
              </a:rPr>
              <a:t>That memorable saying of the psalm attests this, and to it many similar passages correspond, “For the eyes of the Lord are upon the righteous, and his ears </a:t>
            </a:r>
            <a:r>
              <a:rPr lang="en-US" sz="2800" b="1" i="1" smtClean="0">
                <a:solidFill>
                  <a:schemeClr val="accent5"/>
                </a:solidFill>
              </a:rPr>
              <a:t>are open toward </a:t>
            </a:r>
            <a:r>
              <a:rPr lang="en-US" sz="2800" b="1" i="1" dirty="0" smtClean="0">
                <a:solidFill>
                  <a:schemeClr val="accent5"/>
                </a:solidFill>
              </a:rPr>
              <a:t>their prayers” (Psalm 34:15). </a:t>
            </a:r>
            <a:endParaRPr lang="en-US" sz="2800" b="1" i="1" dirty="0">
              <a:solidFill>
                <a:schemeClr val="accent5"/>
              </a:solidFill>
            </a:endParaRP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96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160143" cy="2073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22385"/>
            <a:ext cx="5867400" cy="2246769"/>
          </a:xfrm>
          <a:prstGeom prst="rect">
            <a:avLst/>
          </a:prstGeom>
          <a:noFill/>
        </p:spPr>
        <p:txBody>
          <a:bodyPr wrap="square" rtlCol="0">
            <a:spAutoFit/>
          </a:bodyPr>
          <a:lstStyle/>
          <a:p>
            <a:r>
              <a:rPr lang="en-US" sz="2800" b="1" i="1" dirty="0" smtClean="0"/>
              <a:t>     </a:t>
            </a:r>
            <a:r>
              <a:rPr lang="en-US" sz="2800" b="1" i="1" dirty="0" smtClean="0">
                <a:solidFill>
                  <a:schemeClr val="accent5"/>
                </a:solidFill>
              </a:rPr>
              <a:t>And so both are true: “that the keeper of Israel neither slumbers nor sleeps” (Ps. 121:4), and yet that he is inactive, as if forgetting us, when he sees us idle and mute.</a:t>
            </a:r>
            <a:endParaRPr lang="en-US" sz="2800" b="1" i="1" dirty="0">
              <a:solidFill>
                <a:schemeClr val="accent5"/>
              </a:solidFill>
            </a:endParaRPr>
          </a:p>
        </p:txBody>
      </p:sp>
      <p:pic>
        <p:nvPicPr>
          <p:cNvPr id="5" name="Picture 2" descr="http://www.history.pcusa.org/sites/default/files/ds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026" y="2774912"/>
            <a:ext cx="1718090" cy="19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96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52550"/>
            <a:ext cx="8001000" cy="1323439"/>
          </a:xfrm>
          <a:prstGeom prst="rect">
            <a:avLst/>
          </a:prstGeom>
          <a:noFill/>
        </p:spPr>
        <p:txBody>
          <a:bodyPr wrap="square" rtlCol="0">
            <a:spAutoFit/>
          </a:bodyPr>
          <a:lstStyle/>
          <a:p>
            <a:r>
              <a:rPr lang="en-US" sz="8000" dirty="0" smtClean="0">
                <a:latin typeface="Forte" panose="03060902040502070203" pitchFamily="66" charset="0"/>
              </a:rPr>
              <a:t>  </a:t>
            </a:r>
            <a:r>
              <a:rPr lang="en-US" sz="8000" dirty="0" smtClean="0">
                <a:solidFill>
                  <a:schemeClr val="accent2">
                    <a:lumMod val="40000"/>
                    <a:lumOff val="60000"/>
                  </a:schemeClr>
                </a:solidFill>
                <a:latin typeface="Scholar" panose="02020500000000000000" pitchFamily="18" charset="0"/>
              </a:rPr>
              <a:t>I Kings 18:41-42</a:t>
            </a:r>
            <a:endParaRPr lang="en-US" sz="8000" dirty="0">
              <a:solidFill>
                <a:schemeClr val="accent2">
                  <a:lumMod val="40000"/>
                  <a:lumOff val="60000"/>
                </a:schemeClr>
              </a:solidFill>
              <a:latin typeface="Scholar" panose="02020500000000000000" pitchFamily="18" charset="0"/>
            </a:endParaRPr>
          </a:p>
        </p:txBody>
      </p:sp>
    </p:spTree>
    <p:extLst>
      <p:ext uri="{BB962C8B-B14F-4D97-AF65-F5344CB8AC3E}">
        <p14:creationId xmlns:p14="http://schemas.microsoft.com/office/powerpoint/2010/main" val="3561466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wildish.eu/wordpress/wp-content/uploads/2009/04/genevavalleyclear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0" y="-62593"/>
            <a:ext cx="14018468" cy="514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21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783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988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upload.wikimedia.org/wikipedia/commons/thumb/b/bc/Portrait_john_calvin.jpg/170px-Portrait_john_calv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1950"/>
            <a:ext cx="2111715" cy="320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49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useeprotestant.org/wp-content/uploads/2013/12/0000000585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47750"/>
            <a:ext cx="4876800" cy="289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844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blog.euruni.edu/wp-content/uploads/2014/05/Lake_Gene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 y="-1673517"/>
            <a:ext cx="9376719" cy="703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84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amypuetz.com/images/hotpRe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47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78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pload.wikimedia.org/wikipedia/commons/f/fd/Fa%C3%A7ade_de_la_cath%C3%A9drale_Saint-Pierre_de_Gen%C3%A8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78609"/>
            <a:ext cx="5744616" cy="530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76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deliveredfromdarkness.files.wordpress.com/2015/02/calvins-pulpit-2.jpg?w=1038&amp;h=576&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6834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61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upload.wikimedia.org/wikipedia/commons/6/62/Idelette_Calv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1950"/>
            <a:ext cx="3429000" cy="43447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upload.wikimedia.org/wikipedia/commons/thumb/b/bc/Portrait_john_calvin.jpg/170px-Portrait_john_calv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1950"/>
            <a:ext cx="2862122" cy="434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76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758</Words>
  <Application>Microsoft Office PowerPoint</Application>
  <PresentationFormat>On-screen Show (16:9)</PresentationFormat>
  <Paragraphs>84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Robert Vincent</cp:lastModifiedBy>
  <cp:revision>28</cp:revision>
  <cp:lastPrinted>2015-04-15T21:25:22Z</cp:lastPrinted>
  <dcterms:created xsi:type="dcterms:W3CDTF">2015-04-15T15:57:29Z</dcterms:created>
  <dcterms:modified xsi:type="dcterms:W3CDTF">2015-04-16T02:12:21Z</dcterms:modified>
</cp:coreProperties>
</file>