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19"/>
  </p:notesMasterIdLst>
  <p:handoutMasterIdLst>
    <p:handoutMasterId r:id="rId20"/>
  </p:handoutMasterIdLst>
  <p:sldIdLst>
    <p:sldId id="256" r:id="rId2"/>
    <p:sldId id="258" r:id="rId3"/>
    <p:sldId id="266" r:id="rId4"/>
    <p:sldId id="297" r:id="rId5"/>
    <p:sldId id="259" r:id="rId6"/>
    <p:sldId id="307" r:id="rId7"/>
    <p:sldId id="261" r:id="rId8"/>
    <p:sldId id="260" r:id="rId9"/>
    <p:sldId id="264" r:id="rId10"/>
    <p:sldId id="300" r:id="rId11"/>
    <p:sldId id="313" r:id="rId12"/>
    <p:sldId id="301" r:id="rId13"/>
    <p:sldId id="310" r:id="rId14"/>
    <p:sldId id="277" r:id="rId15"/>
    <p:sldId id="325" r:id="rId16"/>
    <p:sldId id="326" r:id="rId17"/>
    <p:sldId id="327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719" autoAdjust="0"/>
    <p:restoredTop sz="94660"/>
  </p:normalViewPr>
  <p:slideViewPr>
    <p:cSldViewPr>
      <p:cViewPr>
        <p:scale>
          <a:sx n="80" d="100"/>
          <a:sy n="80" d="100"/>
        </p:scale>
        <p:origin x="-720" y="-2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226C89B-E0FF-483D-A329-D354701D67DB}" type="datetimeFigureOut">
              <a:rPr lang="en-US" smtClean="0"/>
              <a:t>5/14/2017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08BD24-C6BB-43F1-B64C-2B854A2069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963612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4AEE19B-4C24-46DD-B70D-B3C14FD80F6B}" type="datetimeFigureOut">
              <a:rPr lang="en-US" smtClean="0"/>
              <a:t>5/14/2017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A615D7F-D17B-4538-ACD2-BB50F75FD90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67044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God </a:t>
            </a:r>
            <a:r>
              <a:rPr lang="en-US" b="1" i="1" dirty="0" smtClean="0"/>
              <a:t>remembered</a:t>
            </a:r>
            <a:r>
              <a:rPr lang="en-US" dirty="0" smtClean="0"/>
              <a:t> Hannah resulting in a baby Samuel; </a:t>
            </a:r>
            <a:r>
              <a:rPr lang="en-US" b="1" i="1" dirty="0" smtClean="0"/>
              <a:t>Youth</a:t>
            </a:r>
            <a:r>
              <a:rPr lang="en-US" dirty="0" smtClean="0"/>
              <a:t> in verb form</a:t>
            </a:r>
            <a:r>
              <a:rPr lang="en-US" baseline="0" dirty="0" smtClean="0"/>
              <a:t> is “</a:t>
            </a:r>
            <a:r>
              <a:rPr lang="en-US" i="1" baseline="0" dirty="0" smtClean="0"/>
              <a:t>Choice</a:t>
            </a:r>
            <a:r>
              <a:rPr lang="en-US" baseline="0" dirty="0" smtClean="0"/>
              <a:t>”; </a:t>
            </a:r>
            <a:r>
              <a:rPr lang="en-US" b="1" i="1" baseline="0" dirty="0" smtClean="0"/>
              <a:t>Evil Days </a:t>
            </a:r>
            <a:r>
              <a:rPr lang="en-US" baseline="0" dirty="0" smtClean="0"/>
              <a:t>refer to old age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615D7F-D17B-4538-ACD2-BB50F75FD90D}" type="slidenum">
              <a:rPr lang="en-US" smtClean="0"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34247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C2A8DE-CEF3-446C-B961-86E3F0995C0F}" type="datetimeFigureOut">
              <a:rPr lang="en-US" smtClean="0"/>
              <a:t>5/14/2017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3C6401-5A22-436E-A9D1-A11D01FCB6A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08558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C2A8DE-CEF3-446C-B961-86E3F0995C0F}" type="datetimeFigureOut">
              <a:rPr lang="en-US" smtClean="0"/>
              <a:t>5/14/2017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3C6401-5A22-436E-A9D1-A11D01FCB6A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80531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C2A8DE-CEF3-446C-B961-86E3F0995C0F}" type="datetimeFigureOut">
              <a:rPr lang="en-US" smtClean="0"/>
              <a:t>5/14/2017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3C6401-5A22-436E-A9D1-A11D01FCB6A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19867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C2A8DE-CEF3-446C-B961-86E3F0995C0F}" type="datetimeFigureOut">
              <a:rPr lang="en-US" smtClean="0"/>
              <a:t>5/14/2017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3C6401-5A22-436E-A9D1-A11D01FCB6A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48657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C2A8DE-CEF3-446C-B961-86E3F0995C0F}" type="datetimeFigureOut">
              <a:rPr lang="en-US" smtClean="0"/>
              <a:t>5/14/2017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3C6401-5A22-436E-A9D1-A11D01FCB6A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6153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C2A8DE-CEF3-446C-B961-86E3F0995C0F}" type="datetimeFigureOut">
              <a:rPr lang="en-US" smtClean="0"/>
              <a:t>5/14/2017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3C6401-5A22-436E-A9D1-A11D01FCB6A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56747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C2A8DE-CEF3-446C-B961-86E3F0995C0F}" type="datetimeFigureOut">
              <a:rPr lang="en-US" smtClean="0"/>
              <a:t>5/14/2017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3C6401-5A22-436E-A9D1-A11D01FCB6A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6781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C2A8DE-CEF3-446C-B961-86E3F0995C0F}" type="datetimeFigureOut">
              <a:rPr lang="en-US" smtClean="0"/>
              <a:t>5/14/2017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3C6401-5A22-436E-A9D1-A11D01FCB6A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73352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C2A8DE-CEF3-446C-B961-86E3F0995C0F}" type="datetimeFigureOut">
              <a:rPr lang="en-US" smtClean="0"/>
              <a:t>5/14/2017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3C6401-5A22-436E-A9D1-A11D01FCB6A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61540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C2A8DE-CEF3-446C-B961-86E3F0995C0F}" type="datetimeFigureOut">
              <a:rPr lang="en-US" smtClean="0"/>
              <a:t>5/14/2017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3C6401-5A22-436E-A9D1-A11D01FCB6A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6310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C2A8DE-CEF3-446C-B961-86E3F0995C0F}" type="datetimeFigureOut">
              <a:rPr lang="en-US" smtClean="0"/>
              <a:t>5/14/2017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3C6401-5A22-436E-A9D1-A11D01FCB6A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27622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C2A8DE-CEF3-446C-B961-86E3F0995C0F}" type="datetimeFigureOut">
              <a:rPr lang="en-US" smtClean="0"/>
              <a:t>5/14/2017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3C6401-5A22-436E-A9D1-A11D01FCB6A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40712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tx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981200"/>
            <a:ext cx="9144000" cy="2971800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r>
              <a:rPr lang="en-US" sz="6000" b="1" dirty="0" smtClean="0">
                <a:latin typeface="Century Schoolbook" panose="02040604050505020304" pitchFamily="18" charset="0"/>
                <a:ea typeface="+mn-ea"/>
                <a:cs typeface="+mn-cs"/>
              </a:rPr>
              <a:t>A Puritan's </a:t>
            </a:r>
            <a:r>
              <a:rPr lang="en-US" sz="6000" b="1" dirty="0">
                <a:latin typeface="Century Schoolbook" panose="02040604050505020304" pitchFamily="18" charset="0"/>
                <a:ea typeface="+mn-ea"/>
                <a:cs typeface="+mn-cs"/>
              </a:rPr>
              <a:t>View </a:t>
            </a:r>
            <a:r>
              <a:rPr lang="en-US" sz="6000" b="1" dirty="0" smtClean="0">
                <a:latin typeface="Century Schoolbook" panose="02040604050505020304" pitchFamily="18" charset="0"/>
                <a:ea typeface="+mn-ea"/>
                <a:cs typeface="+mn-cs"/>
              </a:rPr>
              <a:t/>
            </a:r>
            <a:br>
              <a:rPr lang="en-US" sz="6000" b="1" dirty="0" smtClean="0">
                <a:latin typeface="Century Schoolbook" panose="02040604050505020304" pitchFamily="18" charset="0"/>
                <a:ea typeface="+mn-ea"/>
                <a:cs typeface="+mn-cs"/>
              </a:rPr>
            </a:br>
            <a:r>
              <a:rPr lang="en-US" sz="6000" b="1" dirty="0" smtClean="0">
                <a:latin typeface="Century Schoolbook" panose="02040604050505020304" pitchFamily="18" charset="0"/>
                <a:ea typeface="+mn-ea"/>
                <a:cs typeface="+mn-cs"/>
              </a:rPr>
              <a:t>of the</a:t>
            </a:r>
            <a:br>
              <a:rPr lang="en-US" sz="6000" b="1" dirty="0" smtClean="0">
                <a:latin typeface="Century Schoolbook" panose="02040604050505020304" pitchFamily="18" charset="0"/>
                <a:ea typeface="+mn-ea"/>
                <a:cs typeface="+mn-cs"/>
              </a:rPr>
            </a:br>
            <a:r>
              <a:rPr lang="en-US" sz="6000" b="1" dirty="0" smtClean="0">
                <a:latin typeface="Century Schoolbook" panose="02040604050505020304" pitchFamily="18" charset="0"/>
                <a:ea typeface="+mn-ea"/>
                <a:cs typeface="+mn-cs"/>
              </a:rPr>
              <a:t>Human Life </a:t>
            </a:r>
            <a:r>
              <a:rPr lang="en-US" sz="6000" b="1" dirty="0">
                <a:latin typeface="Century Schoolbook" panose="02040604050505020304" pitchFamily="18" charset="0"/>
                <a:ea typeface="+mn-ea"/>
                <a:cs typeface="+mn-cs"/>
              </a:rPr>
              <a:t>Span</a:t>
            </a:r>
          </a:p>
        </p:txBody>
      </p:sp>
      <p:cxnSp>
        <p:nvCxnSpPr>
          <p:cNvPr id="6" name="Straight Connector 5"/>
          <p:cNvCxnSpPr/>
          <p:nvPr/>
        </p:nvCxnSpPr>
        <p:spPr>
          <a:xfrm>
            <a:off x="0" y="2057400"/>
            <a:ext cx="9144000" cy="0"/>
          </a:xfrm>
          <a:prstGeom prst="line">
            <a:avLst/>
          </a:prstGeom>
          <a:ln w="38100"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0" y="4876800"/>
            <a:ext cx="9144000" cy="0"/>
          </a:xfrm>
          <a:prstGeom prst="line">
            <a:avLst/>
          </a:prstGeom>
          <a:ln w="38100"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220509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0"/>
            <a:ext cx="9144000" cy="6388925"/>
            <a:chOff x="0" y="0"/>
            <a:chExt cx="9144000" cy="6388925"/>
          </a:xfrm>
        </p:grpSpPr>
        <p:grpSp>
          <p:nvGrpSpPr>
            <p:cNvPr id="12" name="Group 11"/>
            <p:cNvGrpSpPr/>
            <p:nvPr/>
          </p:nvGrpSpPr>
          <p:grpSpPr>
            <a:xfrm>
              <a:off x="304800" y="1676400"/>
              <a:ext cx="8686800" cy="4712525"/>
              <a:chOff x="304800" y="1676400"/>
              <a:chExt cx="8686800" cy="4712525"/>
            </a:xfrm>
          </p:grpSpPr>
          <p:sp>
            <p:nvSpPr>
              <p:cNvPr id="13" name="TextBox 12"/>
              <p:cNvSpPr txBox="1"/>
              <p:nvPr/>
            </p:nvSpPr>
            <p:spPr>
              <a:xfrm>
                <a:off x="5638800" y="5334000"/>
                <a:ext cx="3352800" cy="101566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3200" b="1" dirty="0" smtClean="0">
                    <a:latin typeface="Century Schoolbook" panose="02040604050505020304" pitchFamily="18" charset="0"/>
                  </a:rPr>
                  <a:t>Death </a:t>
                </a:r>
              </a:p>
              <a:p>
                <a:pPr algn="ctr"/>
                <a:r>
                  <a:rPr lang="en-US" sz="2800" b="1" dirty="0" smtClean="0">
                    <a:latin typeface="Century Schoolbook" panose="02040604050505020304" pitchFamily="18" charset="0"/>
                  </a:rPr>
                  <a:t>(Heaven or Hell)</a:t>
                </a:r>
                <a:endParaRPr lang="en-US" sz="2800" b="1" dirty="0">
                  <a:latin typeface="Century Schoolbook" panose="02040604050505020304" pitchFamily="18" charset="0"/>
                </a:endParaRPr>
              </a:p>
            </p:txBody>
          </p:sp>
          <p:grpSp>
            <p:nvGrpSpPr>
              <p:cNvPr id="14" name="Group 13"/>
              <p:cNvGrpSpPr/>
              <p:nvPr/>
            </p:nvGrpSpPr>
            <p:grpSpPr>
              <a:xfrm>
                <a:off x="2344520" y="1676400"/>
                <a:ext cx="4437280" cy="4191000"/>
                <a:chOff x="2344520" y="1676400"/>
                <a:chExt cx="4437280" cy="4191000"/>
              </a:xfrm>
            </p:grpSpPr>
            <p:cxnSp>
              <p:nvCxnSpPr>
                <p:cNvPr id="16" name="Straight Arrow Connector 15"/>
                <p:cNvCxnSpPr/>
                <p:nvPr/>
              </p:nvCxnSpPr>
              <p:spPr>
                <a:xfrm flipV="1">
                  <a:off x="2367281" y="1676400"/>
                  <a:ext cx="0" cy="4191000"/>
                </a:xfrm>
                <a:prstGeom prst="straightConnector1">
                  <a:avLst/>
                </a:prstGeom>
                <a:ln w="57150"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" name="Straight Arrow Connector 16"/>
                <p:cNvCxnSpPr/>
                <p:nvPr/>
              </p:nvCxnSpPr>
              <p:spPr>
                <a:xfrm>
                  <a:off x="2362200" y="1752600"/>
                  <a:ext cx="4419600" cy="0"/>
                </a:xfrm>
                <a:prstGeom prst="straightConnector1">
                  <a:avLst/>
                </a:prstGeom>
                <a:ln w="57150"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" name="Straight Arrow Connector 17"/>
                <p:cNvCxnSpPr/>
                <p:nvPr/>
              </p:nvCxnSpPr>
              <p:spPr>
                <a:xfrm>
                  <a:off x="6706459" y="1740932"/>
                  <a:ext cx="0" cy="3593068"/>
                </a:xfrm>
                <a:prstGeom prst="straightConnector1">
                  <a:avLst/>
                </a:prstGeom>
                <a:ln w="57150"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" name="Straight Connector 18"/>
                <p:cNvCxnSpPr/>
                <p:nvPr/>
              </p:nvCxnSpPr>
              <p:spPr>
                <a:xfrm flipH="1">
                  <a:off x="2344520" y="5334000"/>
                  <a:ext cx="4419599" cy="0"/>
                </a:xfrm>
                <a:prstGeom prst="line">
                  <a:avLst/>
                </a:prstGeom>
                <a:ln w="571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15" name="TextBox 14"/>
              <p:cNvSpPr txBox="1"/>
              <p:nvPr/>
            </p:nvSpPr>
            <p:spPr>
              <a:xfrm>
                <a:off x="304800" y="5373262"/>
                <a:ext cx="2772460" cy="1015663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3200" b="1" dirty="0" smtClean="0">
                    <a:latin typeface="Century Schoolbook" panose="02040604050505020304" pitchFamily="18" charset="0"/>
                  </a:rPr>
                  <a:t>Conception </a:t>
                </a:r>
              </a:p>
              <a:p>
                <a:pPr algn="ctr"/>
                <a:r>
                  <a:rPr lang="en-US" sz="2800" b="1" dirty="0" smtClean="0">
                    <a:latin typeface="Century Schoolbook" panose="02040604050505020304" pitchFamily="18" charset="0"/>
                  </a:rPr>
                  <a:t>(Mind of God)</a:t>
                </a:r>
                <a:endParaRPr lang="en-US" sz="2800" b="1" dirty="0">
                  <a:latin typeface="Century Schoolbook" panose="02040604050505020304" pitchFamily="18" charset="0"/>
                </a:endParaRPr>
              </a:p>
            </p:txBody>
          </p:sp>
        </p:grpSp>
        <p:sp>
          <p:nvSpPr>
            <p:cNvPr id="2" name="Right Arrow 1"/>
            <p:cNvSpPr/>
            <p:nvPr/>
          </p:nvSpPr>
          <p:spPr>
            <a:xfrm>
              <a:off x="3962400" y="1498616"/>
              <a:ext cx="978408" cy="484632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2" name="Rectangle 21"/>
            <p:cNvSpPr/>
            <p:nvPr/>
          </p:nvSpPr>
          <p:spPr>
            <a:xfrm>
              <a:off x="0" y="0"/>
              <a:ext cx="9144000" cy="12954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0" y="18871"/>
              <a:ext cx="9143999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600" b="1" dirty="0" smtClean="0">
                  <a:latin typeface="Century Schoolbook" panose="02040604050505020304" pitchFamily="18" charset="0"/>
                </a:rPr>
                <a:t>A Puritan’s View</a:t>
              </a:r>
            </a:p>
            <a:p>
              <a:pPr algn="ctr"/>
              <a:r>
                <a:rPr lang="en-US" sz="3600" b="1" dirty="0" smtClean="0">
                  <a:latin typeface="Century Schoolbook" panose="02040604050505020304" pitchFamily="18" charset="0"/>
                </a:rPr>
                <a:t>of the Human Life Span</a:t>
              </a:r>
              <a:endParaRPr lang="en-US" sz="3600" b="1" dirty="0">
                <a:latin typeface="Century Schoolbook" panose="020406040505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8308114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0" y="0"/>
            <a:ext cx="9144000" cy="6388925"/>
            <a:chOff x="0" y="0"/>
            <a:chExt cx="9144000" cy="6388925"/>
          </a:xfrm>
        </p:grpSpPr>
        <p:grpSp>
          <p:nvGrpSpPr>
            <p:cNvPr id="13" name="Group 12"/>
            <p:cNvGrpSpPr/>
            <p:nvPr/>
          </p:nvGrpSpPr>
          <p:grpSpPr>
            <a:xfrm>
              <a:off x="304800" y="1676400"/>
              <a:ext cx="8686800" cy="4712525"/>
              <a:chOff x="304800" y="1676400"/>
              <a:chExt cx="8686800" cy="4712525"/>
            </a:xfrm>
          </p:grpSpPr>
          <p:sp>
            <p:nvSpPr>
              <p:cNvPr id="14" name="TextBox 13"/>
              <p:cNvSpPr txBox="1"/>
              <p:nvPr/>
            </p:nvSpPr>
            <p:spPr>
              <a:xfrm>
                <a:off x="5638800" y="5334000"/>
                <a:ext cx="3352800" cy="101566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3200" b="1" dirty="0" smtClean="0">
                    <a:latin typeface="Century Schoolbook" panose="02040604050505020304" pitchFamily="18" charset="0"/>
                  </a:rPr>
                  <a:t>Death </a:t>
                </a:r>
              </a:p>
              <a:p>
                <a:pPr algn="ctr"/>
                <a:r>
                  <a:rPr lang="en-US" sz="2800" b="1" dirty="0" smtClean="0">
                    <a:latin typeface="Century Schoolbook" panose="02040604050505020304" pitchFamily="18" charset="0"/>
                  </a:rPr>
                  <a:t>(Heaven or Hell)</a:t>
                </a:r>
                <a:endParaRPr lang="en-US" sz="2800" b="1" dirty="0">
                  <a:latin typeface="Century Schoolbook" panose="02040604050505020304" pitchFamily="18" charset="0"/>
                </a:endParaRPr>
              </a:p>
            </p:txBody>
          </p:sp>
          <p:grpSp>
            <p:nvGrpSpPr>
              <p:cNvPr id="15" name="Group 14"/>
              <p:cNvGrpSpPr/>
              <p:nvPr/>
            </p:nvGrpSpPr>
            <p:grpSpPr>
              <a:xfrm>
                <a:off x="2344520" y="1676400"/>
                <a:ext cx="4437280" cy="4191000"/>
                <a:chOff x="2344520" y="1676400"/>
                <a:chExt cx="4437280" cy="4191000"/>
              </a:xfrm>
            </p:grpSpPr>
            <p:cxnSp>
              <p:nvCxnSpPr>
                <p:cNvPr id="17" name="Straight Arrow Connector 16"/>
                <p:cNvCxnSpPr/>
                <p:nvPr/>
              </p:nvCxnSpPr>
              <p:spPr>
                <a:xfrm flipV="1">
                  <a:off x="2367281" y="1676400"/>
                  <a:ext cx="0" cy="4191000"/>
                </a:xfrm>
                <a:prstGeom prst="straightConnector1">
                  <a:avLst/>
                </a:prstGeom>
                <a:ln w="57150"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" name="Straight Arrow Connector 17"/>
                <p:cNvCxnSpPr/>
                <p:nvPr/>
              </p:nvCxnSpPr>
              <p:spPr>
                <a:xfrm>
                  <a:off x="2362200" y="1752600"/>
                  <a:ext cx="4419600" cy="0"/>
                </a:xfrm>
                <a:prstGeom prst="straightConnector1">
                  <a:avLst/>
                </a:prstGeom>
                <a:ln w="57150"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" name="Straight Arrow Connector 18"/>
                <p:cNvCxnSpPr/>
                <p:nvPr/>
              </p:nvCxnSpPr>
              <p:spPr>
                <a:xfrm>
                  <a:off x="6706459" y="1740932"/>
                  <a:ext cx="0" cy="3593068"/>
                </a:xfrm>
                <a:prstGeom prst="straightConnector1">
                  <a:avLst/>
                </a:prstGeom>
                <a:ln w="57150"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" name="Straight Connector 21"/>
                <p:cNvCxnSpPr/>
                <p:nvPr/>
              </p:nvCxnSpPr>
              <p:spPr>
                <a:xfrm flipH="1">
                  <a:off x="2344520" y="5334000"/>
                  <a:ext cx="4419599" cy="0"/>
                </a:xfrm>
                <a:prstGeom prst="line">
                  <a:avLst/>
                </a:prstGeom>
                <a:ln w="571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16" name="TextBox 15"/>
              <p:cNvSpPr txBox="1"/>
              <p:nvPr/>
            </p:nvSpPr>
            <p:spPr>
              <a:xfrm>
                <a:off x="304800" y="5373262"/>
                <a:ext cx="2772460" cy="1015663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3200" b="1" dirty="0" smtClean="0">
                    <a:latin typeface="Century Schoolbook" panose="02040604050505020304" pitchFamily="18" charset="0"/>
                  </a:rPr>
                  <a:t>Conception </a:t>
                </a:r>
              </a:p>
              <a:p>
                <a:pPr algn="ctr"/>
                <a:r>
                  <a:rPr lang="en-US" sz="2800" b="1" dirty="0" smtClean="0">
                    <a:latin typeface="Century Schoolbook" panose="02040604050505020304" pitchFamily="18" charset="0"/>
                  </a:rPr>
                  <a:t>(Mind of God)</a:t>
                </a:r>
                <a:endParaRPr lang="en-US" sz="2800" b="1" dirty="0">
                  <a:latin typeface="Century Schoolbook" panose="02040604050505020304" pitchFamily="18" charset="0"/>
                </a:endParaRPr>
              </a:p>
            </p:txBody>
          </p:sp>
        </p:grpSp>
        <p:sp>
          <p:nvSpPr>
            <p:cNvPr id="12" name="Right Arrow 11"/>
            <p:cNvSpPr/>
            <p:nvPr/>
          </p:nvSpPr>
          <p:spPr>
            <a:xfrm rot="5400000">
              <a:off x="6211062" y="3294888"/>
              <a:ext cx="978408" cy="484632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9" name="Rectangle 28"/>
            <p:cNvSpPr/>
            <p:nvPr/>
          </p:nvSpPr>
          <p:spPr>
            <a:xfrm>
              <a:off x="0" y="0"/>
              <a:ext cx="9144000" cy="12954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0" y="18871"/>
              <a:ext cx="9143999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600" b="1" dirty="0" smtClean="0">
                  <a:latin typeface="Century Schoolbook" panose="02040604050505020304" pitchFamily="18" charset="0"/>
                </a:rPr>
                <a:t>A Puritan’s View</a:t>
              </a:r>
            </a:p>
            <a:p>
              <a:pPr algn="ctr"/>
              <a:r>
                <a:rPr lang="en-US" sz="3600" b="1" dirty="0" smtClean="0">
                  <a:latin typeface="Century Schoolbook" panose="02040604050505020304" pitchFamily="18" charset="0"/>
                </a:rPr>
                <a:t>of the Human Life Span</a:t>
              </a:r>
              <a:endParaRPr lang="en-US" sz="3600" b="1" dirty="0">
                <a:latin typeface="Century Schoolbook" panose="020406040505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0480097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11875"/>
            <a:ext cx="9144000" cy="6388925"/>
            <a:chOff x="0" y="0"/>
            <a:chExt cx="9144000" cy="6388925"/>
          </a:xfrm>
        </p:grpSpPr>
        <p:grpSp>
          <p:nvGrpSpPr>
            <p:cNvPr id="14" name="Group 13"/>
            <p:cNvGrpSpPr/>
            <p:nvPr/>
          </p:nvGrpSpPr>
          <p:grpSpPr>
            <a:xfrm>
              <a:off x="304800" y="1676400"/>
              <a:ext cx="8686800" cy="4712525"/>
              <a:chOff x="304800" y="1676400"/>
              <a:chExt cx="8686800" cy="4712525"/>
            </a:xfrm>
          </p:grpSpPr>
          <p:sp>
            <p:nvSpPr>
              <p:cNvPr id="15" name="TextBox 14"/>
              <p:cNvSpPr txBox="1"/>
              <p:nvPr/>
            </p:nvSpPr>
            <p:spPr>
              <a:xfrm>
                <a:off x="5638800" y="5334000"/>
                <a:ext cx="3352800" cy="101566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3200" b="1" dirty="0" smtClean="0">
                    <a:latin typeface="Century Schoolbook" panose="02040604050505020304" pitchFamily="18" charset="0"/>
                  </a:rPr>
                  <a:t>Death </a:t>
                </a:r>
              </a:p>
              <a:p>
                <a:pPr algn="ctr"/>
                <a:r>
                  <a:rPr lang="en-US" sz="2800" b="1" dirty="0" smtClean="0">
                    <a:latin typeface="Century Schoolbook" panose="02040604050505020304" pitchFamily="18" charset="0"/>
                  </a:rPr>
                  <a:t>(Heaven or Hell)</a:t>
                </a:r>
                <a:endParaRPr lang="en-US" sz="2800" b="1" dirty="0">
                  <a:latin typeface="Century Schoolbook" panose="02040604050505020304" pitchFamily="18" charset="0"/>
                </a:endParaRPr>
              </a:p>
            </p:txBody>
          </p:sp>
          <p:grpSp>
            <p:nvGrpSpPr>
              <p:cNvPr id="16" name="Group 15"/>
              <p:cNvGrpSpPr/>
              <p:nvPr/>
            </p:nvGrpSpPr>
            <p:grpSpPr>
              <a:xfrm>
                <a:off x="2344520" y="1676400"/>
                <a:ext cx="4437280" cy="4191000"/>
                <a:chOff x="2344520" y="1676400"/>
                <a:chExt cx="4437280" cy="4191000"/>
              </a:xfrm>
            </p:grpSpPr>
            <p:cxnSp>
              <p:nvCxnSpPr>
                <p:cNvPr id="18" name="Straight Arrow Connector 17"/>
                <p:cNvCxnSpPr/>
                <p:nvPr/>
              </p:nvCxnSpPr>
              <p:spPr>
                <a:xfrm flipV="1">
                  <a:off x="2367281" y="1676400"/>
                  <a:ext cx="0" cy="4191000"/>
                </a:xfrm>
                <a:prstGeom prst="straightConnector1">
                  <a:avLst/>
                </a:prstGeom>
                <a:ln w="57150"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" name="Straight Arrow Connector 18"/>
                <p:cNvCxnSpPr/>
                <p:nvPr/>
              </p:nvCxnSpPr>
              <p:spPr>
                <a:xfrm>
                  <a:off x="2362200" y="1752600"/>
                  <a:ext cx="4419600" cy="0"/>
                </a:xfrm>
                <a:prstGeom prst="straightConnector1">
                  <a:avLst/>
                </a:prstGeom>
                <a:ln w="57150"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" name="Straight Arrow Connector 19"/>
                <p:cNvCxnSpPr/>
                <p:nvPr/>
              </p:nvCxnSpPr>
              <p:spPr>
                <a:xfrm>
                  <a:off x="6706459" y="1740932"/>
                  <a:ext cx="0" cy="3593068"/>
                </a:xfrm>
                <a:prstGeom prst="straightConnector1">
                  <a:avLst/>
                </a:prstGeom>
                <a:ln w="57150"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" name="Straight Connector 20"/>
                <p:cNvCxnSpPr/>
                <p:nvPr/>
              </p:nvCxnSpPr>
              <p:spPr>
                <a:xfrm flipH="1">
                  <a:off x="2344520" y="5334000"/>
                  <a:ext cx="4419599" cy="0"/>
                </a:xfrm>
                <a:prstGeom prst="line">
                  <a:avLst/>
                </a:prstGeom>
                <a:ln w="571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17" name="TextBox 16"/>
              <p:cNvSpPr txBox="1"/>
              <p:nvPr/>
            </p:nvSpPr>
            <p:spPr>
              <a:xfrm>
                <a:off x="304800" y="5373262"/>
                <a:ext cx="2772460" cy="1015663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3200" b="1" dirty="0" smtClean="0">
                    <a:latin typeface="Century Schoolbook" panose="02040604050505020304" pitchFamily="18" charset="0"/>
                  </a:rPr>
                  <a:t>Conception </a:t>
                </a:r>
              </a:p>
              <a:p>
                <a:pPr algn="ctr"/>
                <a:r>
                  <a:rPr lang="en-US" sz="2800" b="1" dirty="0" smtClean="0">
                    <a:latin typeface="Century Schoolbook" panose="02040604050505020304" pitchFamily="18" charset="0"/>
                  </a:rPr>
                  <a:t>(Mind of God)</a:t>
                </a:r>
                <a:endParaRPr lang="en-US" sz="2800" b="1" dirty="0">
                  <a:latin typeface="Century Schoolbook" panose="02040604050505020304" pitchFamily="18" charset="0"/>
                </a:endParaRPr>
              </a:p>
            </p:txBody>
          </p:sp>
        </p:grpSp>
        <p:sp>
          <p:nvSpPr>
            <p:cNvPr id="32" name="Right Arrow 31"/>
            <p:cNvSpPr/>
            <p:nvPr/>
          </p:nvSpPr>
          <p:spPr>
            <a:xfrm rot="5400000">
              <a:off x="6211062" y="3980688"/>
              <a:ext cx="978408" cy="484632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791200" y="2286000"/>
              <a:ext cx="2667000" cy="1569660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r>
                <a:rPr lang="en-US" sz="3200" b="1" dirty="0" smtClean="0">
                  <a:latin typeface="Century Schoolbook" panose="02040604050505020304" pitchFamily="18" charset="0"/>
                </a:rPr>
                <a:t>Decaying</a:t>
              </a:r>
            </a:p>
            <a:p>
              <a:r>
                <a:rPr lang="en-US" sz="3200" b="1" dirty="0" smtClean="0">
                  <a:latin typeface="Century Schoolbook" panose="02040604050505020304" pitchFamily="18" charset="0"/>
                </a:rPr>
                <a:t>(Declining)</a:t>
              </a:r>
            </a:p>
            <a:p>
              <a:r>
                <a:rPr lang="en-US" sz="3200" b="1" dirty="0" smtClean="0">
                  <a:latin typeface="Century Schoolbook" panose="02040604050505020304" pitchFamily="18" charset="0"/>
                </a:rPr>
                <a:t>31% or 330</a:t>
              </a:r>
              <a:endParaRPr lang="en-US" sz="3200" b="1" dirty="0">
                <a:latin typeface="Century Schoolbook" panose="02040604050505020304" pitchFamily="18" charset="0"/>
              </a:endParaRPr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6665975" y="1497620"/>
              <a:ext cx="20574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b="1" dirty="0" smtClean="0">
                  <a:latin typeface="Century Schoolbook" panose="02040604050505020304" pitchFamily="18" charset="0"/>
                </a:rPr>
                <a:t>50 years</a:t>
              </a:r>
              <a:endParaRPr lang="en-US" sz="3200" b="1" dirty="0">
                <a:latin typeface="Century Schoolbook" panose="02040604050505020304" pitchFamily="18" charset="0"/>
              </a:endParaRPr>
            </a:p>
          </p:txBody>
        </p:sp>
        <p:sp>
          <p:nvSpPr>
            <p:cNvPr id="22" name="Rectangle 21"/>
            <p:cNvSpPr/>
            <p:nvPr/>
          </p:nvSpPr>
          <p:spPr>
            <a:xfrm>
              <a:off x="0" y="0"/>
              <a:ext cx="9144000" cy="12954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0" y="18871"/>
              <a:ext cx="9143999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600" b="1" dirty="0" smtClean="0">
                  <a:latin typeface="Century Schoolbook" panose="02040604050505020304" pitchFamily="18" charset="0"/>
                </a:rPr>
                <a:t>A Puritan’s View</a:t>
              </a:r>
            </a:p>
            <a:p>
              <a:pPr algn="ctr"/>
              <a:r>
                <a:rPr lang="en-US" sz="3600" b="1" dirty="0" smtClean="0">
                  <a:latin typeface="Century Schoolbook" panose="02040604050505020304" pitchFamily="18" charset="0"/>
                </a:rPr>
                <a:t>of the Human Life Span</a:t>
              </a:r>
              <a:endParaRPr lang="en-US" sz="3600" b="1" dirty="0">
                <a:latin typeface="Century Schoolbook" panose="020406040505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9288799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993716"/>
            <a:ext cx="9144000" cy="1143000"/>
          </a:xfrm>
          <a:solidFill>
            <a:schemeClr val="accent1">
              <a:lumMod val="20000"/>
              <a:lumOff val="80000"/>
            </a:schemeClr>
          </a:solidFill>
        </p:spPr>
        <p:txBody>
          <a:bodyPr/>
          <a:lstStyle/>
          <a:p>
            <a:r>
              <a:rPr lang="en-US" b="1" dirty="0" smtClean="0">
                <a:latin typeface="Century Schoolbook" panose="02040604050505020304" pitchFamily="18" charset="0"/>
              </a:rPr>
              <a:t>Ecclesiastes 12:1</a:t>
            </a:r>
            <a:endParaRPr lang="en-US" b="1" dirty="0">
              <a:latin typeface="Century Schoolbook" panose="020406040505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0" y="2700278"/>
            <a:ext cx="9144000" cy="304698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marL="457200"/>
            <a:r>
              <a:rPr lang="en-US" sz="3600" b="1" i="1" dirty="0" smtClean="0">
                <a:latin typeface="Century Schoolbook" panose="02040604050505020304" pitchFamily="18" charset="0"/>
              </a:rPr>
              <a:t>Remember also your Creator in </a:t>
            </a:r>
            <a:br>
              <a:rPr lang="en-US" sz="3600" b="1" i="1" dirty="0" smtClean="0">
                <a:latin typeface="Century Schoolbook" panose="02040604050505020304" pitchFamily="18" charset="0"/>
              </a:rPr>
            </a:br>
            <a:r>
              <a:rPr lang="en-US" sz="3600" b="1" i="1" dirty="0" smtClean="0">
                <a:latin typeface="Century Schoolbook" panose="02040604050505020304" pitchFamily="18" charset="0"/>
              </a:rPr>
              <a:t>the days of your youth, before the </a:t>
            </a:r>
            <a:r>
              <a:rPr lang="en-US" sz="4800" b="1" i="1" dirty="0" smtClean="0">
                <a:solidFill>
                  <a:srgbClr val="FF0000"/>
                </a:solidFill>
                <a:latin typeface="Century Schoolbook" panose="02040604050505020304" pitchFamily="18" charset="0"/>
              </a:rPr>
              <a:t>evil days </a:t>
            </a:r>
            <a:r>
              <a:rPr lang="en-US" sz="3600" b="1" i="1" dirty="0" smtClean="0">
                <a:latin typeface="Century Schoolbook" panose="02040604050505020304" pitchFamily="18" charset="0"/>
              </a:rPr>
              <a:t>come and the years draw near when you will say “I </a:t>
            </a:r>
            <a:br>
              <a:rPr lang="en-US" sz="3600" b="1" i="1" dirty="0" smtClean="0">
                <a:latin typeface="Century Schoolbook" panose="02040604050505020304" pitchFamily="18" charset="0"/>
              </a:rPr>
            </a:br>
            <a:r>
              <a:rPr lang="en-US" sz="3600" b="1" i="1" dirty="0" smtClean="0">
                <a:latin typeface="Century Schoolbook" panose="02040604050505020304" pitchFamily="18" charset="0"/>
              </a:rPr>
              <a:t>have no delight in them.”</a:t>
            </a:r>
            <a:endParaRPr lang="en-US" sz="3600" b="1" i="1" dirty="0">
              <a:latin typeface="Century Schoolbook" panose="02040604050505020304" pitchFamily="18" charset="0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0" y="1066800"/>
            <a:ext cx="9144000" cy="0"/>
          </a:xfrm>
          <a:prstGeom prst="line">
            <a:avLst/>
          </a:prstGeom>
          <a:ln w="3810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0" y="2057400"/>
            <a:ext cx="9144000" cy="0"/>
          </a:xfrm>
          <a:prstGeom prst="line">
            <a:avLst/>
          </a:prstGeom>
          <a:ln w="3810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672027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9144000" cy="6388925"/>
            <a:chOff x="0" y="0"/>
            <a:chExt cx="9144000" cy="6388925"/>
          </a:xfrm>
        </p:grpSpPr>
        <p:grpSp>
          <p:nvGrpSpPr>
            <p:cNvPr id="19" name="Group 18"/>
            <p:cNvGrpSpPr/>
            <p:nvPr/>
          </p:nvGrpSpPr>
          <p:grpSpPr>
            <a:xfrm>
              <a:off x="304800" y="1676400"/>
              <a:ext cx="8686800" cy="4712525"/>
              <a:chOff x="304800" y="1676400"/>
              <a:chExt cx="8686800" cy="4712525"/>
            </a:xfrm>
          </p:grpSpPr>
          <p:sp>
            <p:nvSpPr>
              <p:cNvPr id="20" name="TextBox 19"/>
              <p:cNvSpPr txBox="1"/>
              <p:nvPr/>
            </p:nvSpPr>
            <p:spPr>
              <a:xfrm>
                <a:off x="5638800" y="5334000"/>
                <a:ext cx="3352800" cy="101566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3200" b="1" dirty="0" smtClean="0">
                    <a:latin typeface="Century Schoolbook" panose="02040604050505020304" pitchFamily="18" charset="0"/>
                  </a:rPr>
                  <a:t>Death </a:t>
                </a:r>
              </a:p>
              <a:p>
                <a:pPr algn="ctr"/>
                <a:r>
                  <a:rPr lang="en-US" sz="2800" b="1" dirty="0" smtClean="0">
                    <a:latin typeface="Century Schoolbook" panose="02040604050505020304" pitchFamily="18" charset="0"/>
                  </a:rPr>
                  <a:t>(Heaven or Hell)</a:t>
                </a:r>
                <a:endParaRPr lang="en-US" sz="2800" b="1" dirty="0">
                  <a:latin typeface="Century Schoolbook" panose="02040604050505020304" pitchFamily="18" charset="0"/>
                </a:endParaRPr>
              </a:p>
            </p:txBody>
          </p:sp>
          <p:grpSp>
            <p:nvGrpSpPr>
              <p:cNvPr id="21" name="Group 20"/>
              <p:cNvGrpSpPr/>
              <p:nvPr/>
            </p:nvGrpSpPr>
            <p:grpSpPr>
              <a:xfrm>
                <a:off x="2344520" y="1676400"/>
                <a:ext cx="4437280" cy="4191000"/>
                <a:chOff x="2344520" y="1676400"/>
                <a:chExt cx="4437280" cy="4191000"/>
              </a:xfrm>
            </p:grpSpPr>
            <p:cxnSp>
              <p:nvCxnSpPr>
                <p:cNvPr id="23" name="Straight Arrow Connector 22"/>
                <p:cNvCxnSpPr/>
                <p:nvPr/>
              </p:nvCxnSpPr>
              <p:spPr>
                <a:xfrm flipV="1">
                  <a:off x="2367281" y="1676400"/>
                  <a:ext cx="0" cy="4191000"/>
                </a:xfrm>
                <a:prstGeom prst="straightConnector1">
                  <a:avLst/>
                </a:prstGeom>
                <a:ln w="57150"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4" name="Straight Arrow Connector 23"/>
                <p:cNvCxnSpPr/>
                <p:nvPr/>
              </p:nvCxnSpPr>
              <p:spPr>
                <a:xfrm>
                  <a:off x="2362200" y="1752600"/>
                  <a:ext cx="4419600" cy="0"/>
                </a:xfrm>
                <a:prstGeom prst="straightConnector1">
                  <a:avLst/>
                </a:prstGeom>
                <a:ln w="57150"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5" name="Straight Arrow Connector 24"/>
                <p:cNvCxnSpPr/>
                <p:nvPr/>
              </p:nvCxnSpPr>
              <p:spPr>
                <a:xfrm>
                  <a:off x="6706459" y="1740932"/>
                  <a:ext cx="0" cy="3593068"/>
                </a:xfrm>
                <a:prstGeom prst="straightConnector1">
                  <a:avLst/>
                </a:prstGeom>
                <a:ln w="57150"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6" name="Straight Connector 25"/>
                <p:cNvCxnSpPr/>
                <p:nvPr/>
              </p:nvCxnSpPr>
              <p:spPr>
                <a:xfrm flipH="1">
                  <a:off x="2344520" y="5334000"/>
                  <a:ext cx="4419599" cy="0"/>
                </a:xfrm>
                <a:prstGeom prst="line">
                  <a:avLst/>
                </a:prstGeom>
                <a:ln w="571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22" name="TextBox 21"/>
              <p:cNvSpPr txBox="1"/>
              <p:nvPr/>
            </p:nvSpPr>
            <p:spPr>
              <a:xfrm>
                <a:off x="304800" y="5373262"/>
                <a:ext cx="2772460" cy="1015663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3200" b="1" dirty="0" smtClean="0">
                    <a:latin typeface="Century Schoolbook" panose="02040604050505020304" pitchFamily="18" charset="0"/>
                  </a:rPr>
                  <a:t>Conception </a:t>
                </a:r>
              </a:p>
              <a:p>
                <a:pPr algn="ctr"/>
                <a:r>
                  <a:rPr lang="en-US" sz="2800" b="1" dirty="0" smtClean="0">
                    <a:latin typeface="Century Schoolbook" panose="02040604050505020304" pitchFamily="18" charset="0"/>
                  </a:rPr>
                  <a:t>(Mind of God)</a:t>
                </a:r>
                <a:endParaRPr lang="en-US" sz="2800" b="1" dirty="0">
                  <a:latin typeface="Century Schoolbook" panose="02040604050505020304" pitchFamily="18" charset="0"/>
                </a:endParaRPr>
              </a:p>
            </p:txBody>
          </p:sp>
        </p:grpSp>
        <p:sp>
          <p:nvSpPr>
            <p:cNvPr id="17" name="TextBox 16"/>
            <p:cNvSpPr txBox="1"/>
            <p:nvPr/>
          </p:nvSpPr>
          <p:spPr>
            <a:xfrm>
              <a:off x="685800" y="1612612"/>
              <a:ext cx="20574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b="1" dirty="0" smtClean="0"/>
                <a:t>25 years</a:t>
              </a:r>
              <a:endParaRPr lang="en-US" sz="3200" b="1" dirty="0"/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6887547" y="1612612"/>
              <a:ext cx="20574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50 years</a:t>
              </a:r>
              <a:endParaRPr lang="en-US" sz="32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3" name="Right Arrow 12"/>
            <p:cNvSpPr/>
            <p:nvPr/>
          </p:nvSpPr>
          <p:spPr>
            <a:xfrm rot="5400000">
              <a:off x="6460827" y="4419600"/>
              <a:ext cx="978408" cy="484632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57825" y="2783643"/>
              <a:ext cx="3001347" cy="964367"/>
            </a:xfrm>
            <a:prstGeom prst="rect">
              <a:avLst/>
            </a:prstGeom>
            <a:solidFill>
              <a:schemeClr val="bg1"/>
            </a:solidFill>
            <a:ln w="38100">
              <a:noFill/>
            </a:ln>
          </p:spPr>
          <p:txBody>
            <a:bodyPr wrap="square" rtlCol="0">
              <a:spAutoFit/>
            </a:bodyPr>
            <a:lstStyle/>
            <a:p>
              <a:pPr algn="ctr">
                <a:lnSpc>
                  <a:spcPts val="3400"/>
                </a:lnSpc>
              </a:pPr>
              <a:r>
                <a:rPr lang="en-US" sz="3200" b="1" i="1" dirty="0" smtClean="0">
                  <a:solidFill>
                    <a:srgbClr val="FF0000"/>
                  </a:solidFill>
                  <a:latin typeface="Century Schoolbook" panose="02040604050505020304" pitchFamily="18" charset="0"/>
                  <a:cs typeface="Arial" panose="020B0604020202020204" pitchFamily="34" charset="0"/>
                </a:rPr>
                <a:t>Evil Days</a:t>
              </a:r>
            </a:p>
            <a:p>
              <a:pPr algn="ctr">
                <a:lnSpc>
                  <a:spcPts val="3400"/>
                </a:lnSpc>
              </a:pPr>
              <a:r>
                <a:rPr lang="en-US" sz="3200" b="1" dirty="0" smtClean="0">
                  <a:latin typeface="Century Schoolbook" panose="02040604050505020304" pitchFamily="18" charset="0"/>
                  <a:cs typeface="Arial" panose="020B0604020202020204" pitchFamily="34" charset="0"/>
                </a:rPr>
                <a:t>(31% or 330)</a:t>
              </a:r>
              <a:endParaRPr lang="en-US" sz="3200" b="1" dirty="0">
                <a:latin typeface="Century Schoolbook" panose="02040604050505020304" pitchFamily="18" charset="0"/>
                <a:cs typeface="Arial" panose="020B0604020202020204" pitchFamily="34" charset="0"/>
              </a:endParaRPr>
            </a:p>
          </p:txBody>
        </p:sp>
        <p:sp>
          <p:nvSpPr>
            <p:cNvPr id="27" name="Rectangle 26"/>
            <p:cNvSpPr/>
            <p:nvPr/>
          </p:nvSpPr>
          <p:spPr>
            <a:xfrm>
              <a:off x="0" y="0"/>
              <a:ext cx="9144000" cy="12954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0" y="18871"/>
              <a:ext cx="9143999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600" b="1" dirty="0" smtClean="0">
                  <a:latin typeface="Century Schoolbook" panose="02040604050505020304" pitchFamily="18" charset="0"/>
                </a:rPr>
                <a:t>A Puritan’s View</a:t>
              </a:r>
            </a:p>
            <a:p>
              <a:pPr algn="ctr"/>
              <a:r>
                <a:rPr lang="en-US" sz="3600" b="1" dirty="0" smtClean="0">
                  <a:latin typeface="Century Schoolbook" panose="02040604050505020304" pitchFamily="18" charset="0"/>
                </a:rPr>
                <a:t>of the Human Life Span</a:t>
              </a:r>
              <a:endParaRPr lang="en-US" sz="3600" b="1" dirty="0">
                <a:latin typeface="Century Schoolbook" panose="020406040505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090051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/>
        </p:nvGrpSpPr>
        <p:grpSpPr>
          <a:xfrm>
            <a:off x="0" y="0"/>
            <a:ext cx="9144000" cy="6388925"/>
            <a:chOff x="0" y="0"/>
            <a:chExt cx="9144000" cy="6388925"/>
          </a:xfrm>
        </p:grpSpPr>
        <p:grpSp>
          <p:nvGrpSpPr>
            <p:cNvPr id="18" name="Group 17"/>
            <p:cNvGrpSpPr/>
            <p:nvPr/>
          </p:nvGrpSpPr>
          <p:grpSpPr>
            <a:xfrm>
              <a:off x="304800" y="1676400"/>
              <a:ext cx="8686800" cy="4712525"/>
              <a:chOff x="304800" y="1676400"/>
              <a:chExt cx="8686800" cy="4712525"/>
            </a:xfrm>
          </p:grpSpPr>
          <p:sp>
            <p:nvSpPr>
              <p:cNvPr id="19" name="TextBox 18"/>
              <p:cNvSpPr txBox="1"/>
              <p:nvPr/>
            </p:nvSpPr>
            <p:spPr>
              <a:xfrm>
                <a:off x="5638800" y="5334000"/>
                <a:ext cx="3352800" cy="101566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3200" b="1" dirty="0" smtClean="0">
                    <a:latin typeface="Century Schoolbook" panose="02040604050505020304" pitchFamily="18" charset="0"/>
                  </a:rPr>
                  <a:t>Death </a:t>
                </a:r>
              </a:p>
              <a:p>
                <a:pPr algn="ctr"/>
                <a:r>
                  <a:rPr lang="en-US" sz="2800" b="1" dirty="0" smtClean="0">
                    <a:latin typeface="Century Schoolbook" panose="02040604050505020304" pitchFamily="18" charset="0"/>
                  </a:rPr>
                  <a:t>(Heaven or Hell)</a:t>
                </a:r>
                <a:endParaRPr lang="en-US" sz="2800" b="1" dirty="0">
                  <a:latin typeface="Century Schoolbook" panose="02040604050505020304" pitchFamily="18" charset="0"/>
                </a:endParaRPr>
              </a:p>
            </p:txBody>
          </p:sp>
          <p:grpSp>
            <p:nvGrpSpPr>
              <p:cNvPr id="22" name="Group 21"/>
              <p:cNvGrpSpPr/>
              <p:nvPr/>
            </p:nvGrpSpPr>
            <p:grpSpPr>
              <a:xfrm>
                <a:off x="2344520" y="1676400"/>
                <a:ext cx="4437280" cy="4191000"/>
                <a:chOff x="2344520" y="1676400"/>
                <a:chExt cx="4437280" cy="4191000"/>
              </a:xfrm>
            </p:grpSpPr>
            <p:cxnSp>
              <p:nvCxnSpPr>
                <p:cNvPr id="30" name="Straight Arrow Connector 29"/>
                <p:cNvCxnSpPr/>
                <p:nvPr/>
              </p:nvCxnSpPr>
              <p:spPr>
                <a:xfrm flipV="1">
                  <a:off x="2367281" y="1676400"/>
                  <a:ext cx="0" cy="4191000"/>
                </a:xfrm>
                <a:prstGeom prst="straightConnector1">
                  <a:avLst/>
                </a:prstGeom>
                <a:ln w="57150"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1" name="Straight Arrow Connector 30"/>
                <p:cNvCxnSpPr/>
                <p:nvPr/>
              </p:nvCxnSpPr>
              <p:spPr>
                <a:xfrm>
                  <a:off x="2362200" y="1752600"/>
                  <a:ext cx="4419600" cy="0"/>
                </a:xfrm>
                <a:prstGeom prst="straightConnector1">
                  <a:avLst/>
                </a:prstGeom>
                <a:ln w="57150"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2" name="Straight Arrow Connector 31"/>
                <p:cNvCxnSpPr/>
                <p:nvPr/>
              </p:nvCxnSpPr>
              <p:spPr>
                <a:xfrm>
                  <a:off x="6706459" y="1740932"/>
                  <a:ext cx="0" cy="3593068"/>
                </a:xfrm>
                <a:prstGeom prst="straightConnector1">
                  <a:avLst/>
                </a:prstGeom>
                <a:ln w="57150"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3" name="Straight Connector 32"/>
                <p:cNvCxnSpPr/>
                <p:nvPr/>
              </p:nvCxnSpPr>
              <p:spPr>
                <a:xfrm flipH="1">
                  <a:off x="2344520" y="5334000"/>
                  <a:ext cx="4419599" cy="0"/>
                </a:xfrm>
                <a:prstGeom prst="line">
                  <a:avLst/>
                </a:prstGeom>
                <a:ln w="571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29" name="TextBox 28"/>
              <p:cNvSpPr txBox="1"/>
              <p:nvPr/>
            </p:nvSpPr>
            <p:spPr>
              <a:xfrm>
                <a:off x="304800" y="5373262"/>
                <a:ext cx="2772460" cy="1015663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3200" b="1" dirty="0" smtClean="0">
                    <a:latin typeface="Century Schoolbook" panose="02040604050505020304" pitchFamily="18" charset="0"/>
                  </a:rPr>
                  <a:t>Conception </a:t>
                </a:r>
              </a:p>
              <a:p>
                <a:pPr algn="ctr"/>
                <a:r>
                  <a:rPr lang="en-US" sz="2800" b="1" dirty="0" smtClean="0">
                    <a:latin typeface="Century Schoolbook" panose="02040604050505020304" pitchFamily="18" charset="0"/>
                  </a:rPr>
                  <a:t>(Mind of God)</a:t>
                </a:r>
                <a:endParaRPr lang="en-US" sz="2800" b="1" dirty="0">
                  <a:latin typeface="Century Schoolbook" panose="02040604050505020304" pitchFamily="18" charset="0"/>
                </a:endParaRPr>
              </a:p>
            </p:txBody>
          </p:sp>
        </p:grpSp>
        <p:sp>
          <p:nvSpPr>
            <p:cNvPr id="12" name="Right Arrow 11"/>
            <p:cNvSpPr/>
            <p:nvPr/>
          </p:nvSpPr>
          <p:spPr>
            <a:xfrm rot="16200000">
              <a:off x="6211062" y="3294888"/>
              <a:ext cx="978408" cy="484632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753959" y="2705100"/>
              <a:ext cx="1905000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9600" dirty="0" smtClean="0">
                  <a:solidFill>
                    <a:srgbClr val="FF0000"/>
                  </a:solidFill>
                </a:rPr>
                <a:t>X</a:t>
              </a:r>
              <a:endParaRPr lang="en-US" sz="9600" dirty="0">
                <a:solidFill>
                  <a:srgbClr val="FF0000"/>
                </a:solidFill>
              </a:endParaRPr>
            </a:p>
          </p:txBody>
        </p:sp>
        <p:sp>
          <p:nvSpPr>
            <p:cNvPr id="34" name="Rectangle 33"/>
            <p:cNvSpPr/>
            <p:nvPr/>
          </p:nvSpPr>
          <p:spPr>
            <a:xfrm>
              <a:off x="0" y="0"/>
              <a:ext cx="9144000" cy="12954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5" name="TextBox 34"/>
            <p:cNvSpPr txBox="1"/>
            <p:nvPr/>
          </p:nvSpPr>
          <p:spPr>
            <a:xfrm>
              <a:off x="0" y="18871"/>
              <a:ext cx="9143999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600" b="1" dirty="0" smtClean="0">
                  <a:latin typeface="Century Schoolbook" panose="02040604050505020304" pitchFamily="18" charset="0"/>
                </a:rPr>
                <a:t>A Puritan’s View</a:t>
              </a:r>
            </a:p>
            <a:p>
              <a:pPr algn="ctr"/>
              <a:r>
                <a:rPr lang="en-US" sz="3600" b="1" dirty="0" smtClean="0">
                  <a:latin typeface="Century Schoolbook" panose="02040604050505020304" pitchFamily="18" charset="0"/>
                </a:rPr>
                <a:t>of the Human Life Span</a:t>
              </a:r>
              <a:endParaRPr lang="en-US" sz="3600" b="1" dirty="0">
                <a:latin typeface="Century Schoolbook" panose="020406040505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0943739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0"/>
            <a:ext cx="9144000" cy="6388925"/>
            <a:chOff x="0" y="0"/>
            <a:chExt cx="9144000" cy="6388925"/>
          </a:xfrm>
        </p:grpSpPr>
        <p:grpSp>
          <p:nvGrpSpPr>
            <p:cNvPr id="34" name="Group 33"/>
            <p:cNvGrpSpPr/>
            <p:nvPr/>
          </p:nvGrpSpPr>
          <p:grpSpPr>
            <a:xfrm>
              <a:off x="304800" y="1676400"/>
              <a:ext cx="8686800" cy="4712525"/>
              <a:chOff x="304800" y="1676400"/>
              <a:chExt cx="8686800" cy="4712525"/>
            </a:xfrm>
          </p:grpSpPr>
          <p:sp>
            <p:nvSpPr>
              <p:cNvPr id="35" name="TextBox 34"/>
              <p:cNvSpPr txBox="1"/>
              <p:nvPr/>
            </p:nvSpPr>
            <p:spPr>
              <a:xfrm>
                <a:off x="5638800" y="5334000"/>
                <a:ext cx="3352800" cy="101566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3200" b="1" dirty="0" smtClean="0">
                    <a:latin typeface="Century Schoolbook" panose="02040604050505020304" pitchFamily="18" charset="0"/>
                  </a:rPr>
                  <a:t>Death </a:t>
                </a:r>
              </a:p>
              <a:p>
                <a:pPr algn="ctr"/>
                <a:r>
                  <a:rPr lang="en-US" sz="2800" b="1" dirty="0" smtClean="0">
                    <a:latin typeface="Century Schoolbook" panose="02040604050505020304" pitchFamily="18" charset="0"/>
                  </a:rPr>
                  <a:t>(Heaven or Hell)</a:t>
                </a:r>
                <a:endParaRPr lang="en-US" sz="2800" b="1" dirty="0">
                  <a:latin typeface="Century Schoolbook" panose="02040604050505020304" pitchFamily="18" charset="0"/>
                </a:endParaRPr>
              </a:p>
            </p:txBody>
          </p:sp>
          <p:grpSp>
            <p:nvGrpSpPr>
              <p:cNvPr id="36" name="Group 35"/>
              <p:cNvGrpSpPr/>
              <p:nvPr/>
            </p:nvGrpSpPr>
            <p:grpSpPr>
              <a:xfrm>
                <a:off x="2344520" y="1676400"/>
                <a:ext cx="4437280" cy="4191000"/>
                <a:chOff x="2344520" y="1676400"/>
                <a:chExt cx="4437280" cy="4191000"/>
              </a:xfrm>
            </p:grpSpPr>
            <p:cxnSp>
              <p:nvCxnSpPr>
                <p:cNvPr id="38" name="Straight Arrow Connector 37"/>
                <p:cNvCxnSpPr/>
                <p:nvPr/>
              </p:nvCxnSpPr>
              <p:spPr>
                <a:xfrm flipV="1">
                  <a:off x="2367281" y="1676400"/>
                  <a:ext cx="0" cy="4191000"/>
                </a:xfrm>
                <a:prstGeom prst="straightConnector1">
                  <a:avLst/>
                </a:prstGeom>
                <a:ln w="57150"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9" name="Straight Arrow Connector 38"/>
                <p:cNvCxnSpPr/>
                <p:nvPr/>
              </p:nvCxnSpPr>
              <p:spPr>
                <a:xfrm>
                  <a:off x="2362200" y="1752600"/>
                  <a:ext cx="4419600" cy="0"/>
                </a:xfrm>
                <a:prstGeom prst="straightConnector1">
                  <a:avLst/>
                </a:prstGeom>
                <a:ln w="57150"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0" name="Straight Arrow Connector 39"/>
                <p:cNvCxnSpPr/>
                <p:nvPr/>
              </p:nvCxnSpPr>
              <p:spPr>
                <a:xfrm>
                  <a:off x="6706459" y="1740932"/>
                  <a:ext cx="0" cy="3593068"/>
                </a:xfrm>
                <a:prstGeom prst="straightConnector1">
                  <a:avLst/>
                </a:prstGeom>
                <a:ln w="57150"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1" name="Straight Connector 40"/>
                <p:cNvCxnSpPr/>
                <p:nvPr/>
              </p:nvCxnSpPr>
              <p:spPr>
                <a:xfrm flipH="1">
                  <a:off x="2344520" y="5334000"/>
                  <a:ext cx="4419599" cy="0"/>
                </a:xfrm>
                <a:prstGeom prst="line">
                  <a:avLst/>
                </a:prstGeom>
                <a:ln w="571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37" name="TextBox 36"/>
              <p:cNvSpPr txBox="1"/>
              <p:nvPr/>
            </p:nvSpPr>
            <p:spPr>
              <a:xfrm>
                <a:off x="304800" y="5373262"/>
                <a:ext cx="2772460" cy="1015663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3200" b="1" dirty="0" smtClean="0">
                    <a:latin typeface="Century Schoolbook" panose="02040604050505020304" pitchFamily="18" charset="0"/>
                  </a:rPr>
                  <a:t>Conception </a:t>
                </a:r>
              </a:p>
              <a:p>
                <a:pPr algn="ctr"/>
                <a:r>
                  <a:rPr lang="en-US" sz="2800" b="1" dirty="0" smtClean="0">
                    <a:latin typeface="Century Schoolbook" panose="02040604050505020304" pitchFamily="18" charset="0"/>
                  </a:rPr>
                  <a:t>(Mind of God)</a:t>
                </a:r>
                <a:endParaRPr lang="en-US" sz="2800" b="1" dirty="0">
                  <a:latin typeface="Century Schoolbook" panose="02040604050505020304" pitchFamily="18" charset="0"/>
                </a:endParaRPr>
              </a:p>
            </p:txBody>
          </p:sp>
        </p:grpSp>
        <p:sp>
          <p:nvSpPr>
            <p:cNvPr id="13" name="Right Arrow 12"/>
            <p:cNvSpPr/>
            <p:nvPr/>
          </p:nvSpPr>
          <p:spPr>
            <a:xfrm rot="10800000">
              <a:off x="4065115" y="1542288"/>
              <a:ext cx="978408" cy="484632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3619500" y="999774"/>
              <a:ext cx="1905000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9600" dirty="0" smtClean="0">
                  <a:solidFill>
                    <a:srgbClr val="FF0000"/>
                  </a:solidFill>
                </a:rPr>
                <a:t>X</a:t>
              </a:r>
              <a:endParaRPr lang="en-US" sz="9600" dirty="0">
                <a:solidFill>
                  <a:srgbClr val="FF0000"/>
                </a:solidFill>
              </a:endParaRPr>
            </a:p>
          </p:txBody>
        </p:sp>
        <p:sp>
          <p:nvSpPr>
            <p:cNvPr id="42" name="Rectangle 41"/>
            <p:cNvSpPr/>
            <p:nvPr/>
          </p:nvSpPr>
          <p:spPr>
            <a:xfrm>
              <a:off x="0" y="0"/>
              <a:ext cx="9144000" cy="12954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3" name="TextBox 42"/>
            <p:cNvSpPr txBox="1"/>
            <p:nvPr/>
          </p:nvSpPr>
          <p:spPr>
            <a:xfrm>
              <a:off x="0" y="18871"/>
              <a:ext cx="9143999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600" b="1" dirty="0" smtClean="0">
                  <a:latin typeface="Century Schoolbook" panose="02040604050505020304" pitchFamily="18" charset="0"/>
                </a:rPr>
                <a:t>A Puritan’s View</a:t>
              </a:r>
            </a:p>
            <a:p>
              <a:pPr algn="ctr"/>
              <a:r>
                <a:rPr lang="en-US" sz="3600" b="1" dirty="0" smtClean="0">
                  <a:latin typeface="Century Schoolbook" panose="02040604050505020304" pitchFamily="18" charset="0"/>
                </a:rPr>
                <a:t>of the Human Life Span</a:t>
              </a:r>
              <a:endParaRPr lang="en-US" sz="3600" b="1" dirty="0">
                <a:latin typeface="Century Schoolbook" panose="020406040505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0091434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0"/>
            <a:ext cx="9144000" cy="6388925"/>
            <a:chOff x="0" y="0"/>
            <a:chExt cx="9144000" cy="6388925"/>
          </a:xfrm>
        </p:grpSpPr>
        <p:grpSp>
          <p:nvGrpSpPr>
            <p:cNvPr id="18" name="Group 17"/>
            <p:cNvGrpSpPr/>
            <p:nvPr/>
          </p:nvGrpSpPr>
          <p:grpSpPr>
            <a:xfrm>
              <a:off x="304800" y="1676400"/>
              <a:ext cx="8686800" cy="4712525"/>
              <a:chOff x="304800" y="1676400"/>
              <a:chExt cx="8686800" cy="4712525"/>
            </a:xfrm>
          </p:grpSpPr>
          <p:sp>
            <p:nvSpPr>
              <p:cNvPr id="19" name="TextBox 18"/>
              <p:cNvSpPr txBox="1"/>
              <p:nvPr/>
            </p:nvSpPr>
            <p:spPr>
              <a:xfrm>
                <a:off x="5638800" y="5334000"/>
                <a:ext cx="3352800" cy="101566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3200" b="1" dirty="0" smtClean="0">
                    <a:latin typeface="Century Schoolbook" panose="02040604050505020304" pitchFamily="18" charset="0"/>
                  </a:rPr>
                  <a:t>Death </a:t>
                </a:r>
              </a:p>
              <a:p>
                <a:pPr algn="ctr"/>
                <a:r>
                  <a:rPr lang="en-US" sz="2800" b="1" dirty="0" smtClean="0">
                    <a:latin typeface="Century Schoolbook" panose="02040604050505020304" pitchFamily="18" charset="0"/>
                  </a:rPr>
                  <a:t>(Heaven or Hell)</a:t>
                </a:r>
                <a:endParaRPr lang="en-US" sz="2800" b="1" dirty="0">
                  <a:latin typeface="Century Schoolbook" panose="02040604050505020304" pitchFamily="18" charset="0"/>
                </a:endParaRPr>
              </a:p>
            </p:txBody>
          </p:sp>
          <p:grpSp>
            <p:nvGrpSpPr>
              <p:cNvPr id="22" name="Group 21"/>
              <p:cNvGrpSpPr/>
              <p:nvPr/>
            </p:nvGrpSpPr>
            <p:grpSpPr>
              <a:xfrm>
                <a:off x="2344520" y="1676400"/>
                <a:ext cx="4437280" cy="4191000"/>
                <a:chOff x="2344520" y="1676400"/>
                <a:chExt cx="4437280" cy="4191000"/>
              </a:xfrm>
            </p:grpSpPr>
            <p:cxnSp>
              <p:nvCxnSpPr>
                <p:cNvPr id="30" name="Straight Arrow Connector 29"/>
                <p:cNvCxnSpPr/>
                <p:nvPr/>
              </p:nvCxnSpPr>
              <p:spPr>
                <a:xfrm flipV="1">
                  <a:off x="2367281" y="1676400"/>
                  <a:ext cx="0" cy="4191000"/>
                </a:xfrm>
                <a:prstGeom prst="straightConnector1">
                  <a:avLst/>
                </a:prstGeom>
                <a:ln w="57150"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1" name="Straight Arrow Connector 30"/>
                <p:cNvCxnSpPr/>
                <p:nvPr/>
              </p:nvCxnSpPr>
              <p:spPr>
                <a:xfrm>
                  <a:off x="2362200" y="1752600"/>
                  <a:ext cx="4419600" cy="0"/>
                </a:xfrm>
                <a:prstGeom prst="straightConnector1">
                  <a:avLst/>
                </a:prstGeom>
                <a:ln w="57150"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2" name="Straight Arrow Connector 31"/>
                <p:cNvCxnSpPr/>
                <p:nvPr/>
              </p:nvCxnSpPr>
              <p:spPr>
                <a:xfrm>
                  <a:off x="6706459" y="1740932"/>
                  <a:ext cx="0" cy="3593068"/>
                </a:xfrm>
                <a:prstGeom prst="straightConnector1">
                  <a:avLst/>
                </a:prstGeom>
                <a:ln w="57150"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3" name="Straight Connector 32"/>
                <p:cNvCxnSpPr/>
                <p:nvPr/>
              </p:nvCxnSpPr>
              <p:spPr>
                <a:xfrm flipH="1">
                  <a:off x="2344520" y="5334000"/>
                  <a:ext cx="4419599" cy="0"/>
                </a:xfrm>
                <a:prstGeom prst="line">
                  <a:avLst/>
                </a:prstGeom>
                <a:ln w="571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29" name="TextBox 28"/>
              <p:cNvSpPr txBox="1"/>
              <p:nvPr/>
            </p:nvSpPr>
            <p:spPr>
              <a:xfrm>
                <a:off x="304800" y="5373262"/>
                <a:ext cx="2772460" cy="1015663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3200" b="1" dirty="0" smtClean="0">
                    <a:latin typeface="Century Schoolbook" panose="02040604050505020304" pitchFamily="18" charset="0"/>
                  </a:rPr>
                  <a:t>Conception </a:t>
                </a:r>
              </a:p>
              <a:p>
                <a:pPr algn="ctr"/>
                <a:r>
                  <a:rPr lang="en-US" sz="2800" b="1" dirty="0" smtClean="0">
                    <a:latin typeface="Century Schoolbook" panose="02040604050505020304" pitchFamily="18" charset="0"/>
                  </a:rPr>
                  <a:t>(Mind of God)</a:t>
                </a:r>
                <a:endParaRPr lang="en-US" sz="2800" b="1" dirty="0">
                  <a:latin typeface="Century Schoolbook" panose="02040604050505020304" pitchFamily="18" charset="0"/>
                </a:endParaRPr>
              </a:p>
            </p:txBody>
          </p:sp>
        </p:grpSp>
        <p:sp>
          <p:nvSpPr>
            <p:cNvPr id="14" name="Right Arrow 13"/>
            <p:cNvSpPr/>
            <p:nvPr/>
          </p:nvSpPr>
          <p:spPr>
            <a:xfrm rot="5400000">
              <a:off x="1855316" y="3266311"/>
              <a:ext cx="978408" cy="484632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1392020" y="2752636"/>
              <a:ext cx="1905000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9600" dirty="0" smtClean="0">
                  <a:solidFill>
                    <a:srgbClr val="FF0000"/>
                  </a:solidFill>
                </a:rPr>
                <a:t>X</a:t>
              </a:r>
              <a:endParaRPr lang="en-US" sz="9600" dirty="0">
                <a:solidFill>
                  <a:srgbClr val="FF0000"/>
                </a:solidFill>
              </a:endParaRPr>
            </a:p>
          </p:txBody>
        </p:sp>
        <p:sp>
          <p:nvSpPr>
            <p:cNvPr id="34" name="Rectangle 33"/>
            <p:cNvSpPr/>
            <p:nvPr/>
          </p:nvSpPr>
          <p:spPr>
            <a:xfrm>
              <a:off x="0" y="0"/>
              <a:ext cx="9144000" cy="12954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5" name="TextBox 34"/>
            <p:cNvSpPr txBox="1"/>
            <p:nvPr/>
          </p:nvSpPr>
          <p:spPr>
            <a:xfrm>
              <a:off x="0" y="18871"/>
              <a:ext cx="9143999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600" b="1" dirty="0" smtClean="0">
                  <a:latin typeface="Century Schoolbook" panose="02040604050505020304" pitchFamily="18" charset="0"/>
                </a:rPr>
                <a:t>A Puritan’s View</a:t>
              </a:r>
            </a:p>
            <a:p>
              <a:pPr algn="ctr"/>
              <a:r>
                <a:rPr lang="en-US" sz="3600" b="1" dirty="0" smtClean="0">
                  <a:latin typeface="Century Schoolbook" panose="02040604050505020304" pitchFamily="18" charset="0"/>
                </a:rPr>
                <a:t>of the Human Life Span</a:t>
              </a:r>
              <a:endParaRPr lang="en-US" sz="3600" b="1" dirty="0">
                <a:latin typeface="Century Schoolbook" panose="020406040505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9415742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0" y="0"/>
            <a:ext cx="9144000" cy="6388925"/>
            <a:chOff x="0" y="0"/>
            <a:chExt cx="9144000" cy="6388925"/>
          </a:xfrm>
        </p:grpSpPr>
        <p:sp>
          <p:nvSpPr>
            <p:cNvPr id="4" name="Rectangle 3"/>
            <p:cNvSpPr/>
            <p:nvPr/>
          </p:nvSpPr>
          <p:spPr>
            <a:xfrm>
              <a:off x="0" y="0"/>
              <a:ext cx="9144000" cy="12954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0" y="18871"/>
              <a:ext cx="9143999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600" b="1" dirty="0" smtClean="0">
                  <a:latin typeface="Century Schoolbook" panose="02040604050505020304" pitchFamily="18" charset="0"/>
                </a:rPr>
                <a:t>A Puritan’s View</a:t>
              </a:r>
            </a:p>
            <a:p>
              <a:pPr algn="ctr"/>
              <a:r>
                <a:rPr lang="en-US" sz="3600" b="1" dirty="0" smtClean="0">
                  <a:latin typeface="Century Schoolbook" panose="02040604050505020304" pitchFamily="18" charset="0"/>
                </a:rPr>
                <a:t>of the Human Life Span</a:t>
              </a:r>
              <a:endParaRPr lang="en-US" sz="3600" b="1" dirty="0">
                <a:latin typeface="Century Schoolbook" panose="02040604050505020304" pitchFamily="18" charset="0"/>
              </a:endParaRPr>
            </a:p>
          </p:txBody>
        </p:sp>
        <p:cxnSp>
          <p:nvCxnSpPr>
            <p:cNvPr id="11" name="Straight Arrow Connector 10"/>
            <p:cNvCxnSpPr/>
            <p:nvPr/>
          </p:nvCxnSpPr>
          <p:spPr>
            <a:xfrm flipV="1">
              <a:off x="2362200" y="1676400"/>
              <a:ext cx="0" cy="4191000"/>
            </a:xfrm>
            <a:prstGeom prst="straightConnector1">
              <a:avLst/>
            </a:prstGeom>
            <a:ln w="381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Arrow Connector 12"/>
            <p:cNvCxnSpPr/>
            <p:nvPr/>
          </p:nvCxnSpPr>
          <p:spPr>
            <a:xfrm>
              <a:off x="2362200" y="1752600"/>
              <a:ext cx="4419600" cy="0"/>
            </a:xfrm>
            <a:prstGeom prst="straightConnector1">
              <a:avLst/>
            </a:prstGeom>
            <a:ln w="381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Arrow Connector 16"/>
            <p:cNvCxnSpPr/>
            <p:nvPr/>
          </p:nvCxnSpPr>
          <p:spPr>
            <a:xfrm>
              <a:off x="6706459" y="1740932"/>
              <a:ext cx="0" cy="3593068"/>
            </a:xfrm>
            <a:prstGeom prst="straightConnector1">
              <a:avLst/>
            </a:prstGeom>
            <a:ln w="381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flipH="1">
              <a:off x="2344520" y="5334000"/>
              <a:ext cx="4419599" cy="0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5" name="Group 4"/>
            <p:cNvGrpSpPr/>
            <p:nvPr/>
          </p:nvGrpSpPr>
          <p:grpSpPr>
            <a:xfrm>
              <a:off x="304800" y="1676400"/>
              <a:ext cx="8686800" cy="4712525"/>
              <a:chOff x="304800" y="1676400"/>
              <a:chExt cx="8686800" cy="4712525"/>
            </a:xfrm>
          </p:grpSpPr>
          <p:sp>
            <p:nvSpPr>
              <p:cNvPr id="16" name="TextBox 15"/>
              <p:cNvSpPr txBox="1"/>
              <p:nvPr/>
            </p:nvSpPr>
            <p:spPr>
              <a:xfrm>
                <a:off x="5638800" y="5334000"/>
                <a:ext cx="3352800" cy="101566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3200" b="1" dirty="0" smtClean="0">
                    <a:latin typeface="Century Schoolbook" panose="02040604050505020304" pitchFamily="18" charset="0"/>
                  </a:rPr>
                  <a:t>Death </a:t>
                </a:r>
              </a:p>
              <a:p>
                <a:pPr algn="ctr"/>
                <a:r>
                  <a:rPr lang="en-US" sz="2800" b="1" dirty="0" smtClean="0">
                    <a:latin typeface="Century Schoolbook" panose="02040604050505020304" pitchFamily="18" charset="0"/>
                  </a:rPr>
                  <a:t>(Heaven or Hell)</a:t>
                </a:r>
                <a:endParaRPr lang="en-US" sz="2800" b="1" dirty="0">
                  <a:latin typeface="Century Schoolbook" panose="02040604050505020304" pitchFamily="18" charset="0"/>
                </a:endParaRPr>
              </a:p>
            </p:txBody>
          </p:sp>
          <p:grpSp>
            <p:nvGrpSpPr>
              <p:cNvPr id="3" name="Group 2"/>
              <p:cNvGrpSpPr/>
              <p:nvPr/>
            </p:nvGrpSpPr>
            <p:grpSpPr>
              <a:xfrm>
                <a:off x="2344520" y="1676400"/>
                <a:ext cx="4437280" cy="4191000"/>
                <a:chOff x="2344520" y="1676400"/>
                <a:chExt cx="4437280" cy="4191000"/>
              </a:xfrm>
            </p:grpSpPr>
            <p:cxnSp>
              <p:nvCxnSpPr>
                <p:cNvPr id="12" name="Straight Arrow Connector 11"/>
                <p:cNvCxnSpPr/>
                <p:nvPr/>
              </p:nvCxnSpPr>
              <p:spPr>
                <a:xfrm flipV="1">
                  <a:off x="2367281" y="1676400"/>
                  <a:ext cx="0" cy="4191000"/>
                </a:xfrm>
                <a:prstGeom prst="straightConnector1">
                  <a:avLst/>
                </a:prstGeom>
                <a:ln w="57150"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" name="Straight Arrow Connector 13"/>
                <p:cNvCxnSpPr/>
                <p:nvPr/>
              </p:nvCxnSpPr>
              <p:spPr>
                <a:xfrm>
                  <a:off x="2362200" y="1752600"/>
                  <a:ext cx="4419600" cy="0"/>
                </a:xfrm>
                <a:prstGeom prst="straightConnector1">
                  <a:avLst/>
                </a:prstGeom>
                <a:ln w="57150"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" name="Straight Arrow Connector 18"/>
                <p:cNvCxnSpPr/>
                <p:nvPr/>
              </p:nvCxnSpPr>
              <p:spPr>
                <a:xfrm>
                  <a:off x="6706459" y="1740932"/>
                  <a:ext cx="0" cy="3593068"/>
                </a:xfrm>
                <a:prstGeom prst="straightConnector1">
                  <a:avLst/>
                </a:prstGeom>
                <a:ln w="57150"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" name="Straight Connector 19"/>
                <p:cNvCxnSpPr/>
                <p:nvPr/>
              </p:nvCxnSpPr>
              <p:spPr>
                <a:xfrm flipH="1">
                  <a:off x="2344520" y="5334000"/>
                  <a:ext cx="4419599" cy="0"/>
                </a:xfrm>
                <a:prstGeom prst="line">
                  <a:avLst/>
                </a:prstGeom>
                <a:ln w="571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15" name="TextBox 14"/>
              <p:cNvSpPr txBox="1"/>
              <p:nvPr/>
            </p:nvSpPr>
            <p:spPr>
              <a:xfrm>
                <a:off x="304800" y="5373262"/>
                <a:ext cx="2772460" cy="1015663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3200" b="1" dirty="0" smtClean="0">
                    <a:latin typeface="Century Schoolbook" panose="02040604050505020304" pitchFamily="18" charset="0"/>
                  </a:rPr>
                  <a:t>Conception </a:t>
                </a:r>
              </a:p>
              <a:p>
                <a:pPr algn="ctr"/>
                <a:r>
                  <a:rPr lang="en-US" sz="2800" b="1" dirty="0" smtClean="0">
                    <a:latin typeface="Century Schoolbook" panose="02040604050505020304" pitchFamily="18" charset="0"/>
                  </a:rPr>
                  <a:t>(Mind of God)</a:t>
                </a:r>
                <a:endParaRPr lang="en-US" sz="2800" b="1" dirty="0">
                  <a:latin typeface="Century Schoolbook" panose="02040604050505020304" pitchFamily="18" charset="0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7666764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9144000" cy="6388925"/>
            <a:chOff x="0" y="0"/>
            <a:chExt cx="9144000" cy="6388925"/>
          </a:xfrm>
        </p:grpSpPr>
        <p:sp>
          <p:nvSpPr>
            <p:cNvPr id="5" name="TextBox 4"/>
            <p:cNvSpPr txBox="1"/>
            <p:nvPr/>
          </p:nvSpPr>
          <p:spPr>
            <a:xfrm>
              <a:off x="685800" y="2920425"/>
              <a:ext cx="18288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b="1" dirty="0" smtClean="0">
                  <a:latin typeface="Century Schoolbook" panose="02040604050505020304" pitchFamily="18" charset="0"/>
                </a:rPr>
                <a:t>Stage 1</a:t>
              </a:r>
              <a:endParaRPr lang="en-US" sz="3200" b="1" dirty="0">
                <a:latin typeface="Century Schoolbook" panose="02040604050505020304" pitchFamily="18" charset="0"/>
              </a:endParaRPr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0" y="1184650"/>
              <a:ext cx="91440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b="1" dirty="0" smtClean="0">
                  <a:latin typeface="Century Schoolbook" panose="02040604050505020304" pitchFamily="18" charset="0"/>
                </a:rPr>
                <a:t>Stage 2</a:t>
              </a:r>
              <a:endParaRPr lang="en-US" sz="3200" b="1" dirty="0">
                <a:latin typeface="Century Schoolbook" panose="02040604050505020304" pitchFamily="18" charset="0"/>
              </a:endParaRP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6670279" y="2927740"/>
              <a:ext cx="2016521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b="1" dirty="0" smtClean="0">
                  <a:latin typeface="Century Schoolbook" panose="02040604050505020304" pitchFamily="18" charset="0"/>
                </a:rPr>
                <a:t>Stage 3</a:t>
              </a:r>
              <a:endParaRPr lang="en-US" sz="3200" b="1" dirty="0">
                <a:latin typeface="Century Schoolbook" panose="02040604050505020304" pitchFamily="18" charset="0"/>
              </a:endParaRPr>
            </a:p>
          </p:txBody>
        </p:sp>
        <p:grpSp>
          <p:nvGrpSpPr>
            <p:cNvPr id="26" name="Group 25"/>
            <p:cNvGrpSpPr/>
            <p:nvPr/>
          </p:nvGrpSpPr>
          <p:grpSpPr>
            <a:xfrm>
              <a:off x="304800" y="1676400"/>
              <a:ext cx="8686800" cy="4712525"/>
              <a:chOff x="304800" y="1676400"/>
              <a:chExt cx="8686800" cy="4712525"/>
            </a:xfrm>
          </p:grpSpPr>
          <p:sp>
            <p:nvSpPr>
              <p:cNvPr id="27" name="TextBox 26"/>
              <p:cNvSpPr txBox="1"/>
              <p:nvPr/>
            </p:nvSpPr>
            <p:spPr>
              <a:xfrm>
                <a:off x="5638800" y="5334000"/>
                <a:ext cx="3352800" cy="101566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3200" b="1" dirty="0" smtClean="0">
                    <a:latin typeface="Century Schoolbook" panose="02040604050505020304" pitchFamily="18" charset="0"/>
                  </a:rPr>
                  <a:t>Death </a:t>
                </a:r>
              </a:p>
              <a:p>
                <a:pPr algn="ctr"/>
                <a:r>
                  <a:rPr lang="en-US" sz="2800" b="1" dirty="0" smtClean="0">
                    <a:latin typeface="Century Schoolbook" panose="02040604050505020304" pitchFamily="18" charset="0"/>
                  </a:rPr>
                  <a:t>(Heaven or Hell)</a:t>
                </a:r>
                <a:endParaRPr lang="en-US" sz="2800" b="1" dirty="0">
                  <a:latin typeface="Century Schoolbook" panose="02040604050505020304" pitchFamily="18" charset="0"/>
                </a:endParaRPr>
              </a:p>
            </p:txBody>
          </p:sp>
          <p:grpSp>
            <p:nvGrpSpPr>
              <p:cNvPr id="36" name="Group 35"/>
              <p:cNvGrpSpPr/>
              <p:nvPr/>
            </p:nvGrpSpPr>
            <p:grpSpPr>
              <a:xfrm>
                <a:off x="2344520" y="1676400"/>
                <a:ext cx="4437280" cy="4191000"/>
                <a:chOff x="2344520" y="1676400"/>
                <a:chExt cx="4437280" cy="4191000"/>
              </a:xfrm>
            </p:grpSpPr>
            <p:cxnSp>
              <p:nvCxnSpPr>
                <p:cNvPr id="38" name="Straight Arrow Connector 37"/>
                <p:cNvCxnSpPr/>
                <p:nvPr/>
              </p:nvCxnSpPr>
              <p:spPr>
                <a:xfrm flipV="1">
                  <a:off x="2367281" y="1676400"/>
                  <a:ext cx="0" cy="4191000"/>
                </a:xfrm>
                <a:prstGeom prst="straightConnector1">
                  <a:avLst/>
                </a:prstGeom>
                <a:ln w="57150"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9" name="Straight Arrow Connector 38"/>
                <p:cNvCxnSpPr/>
                <p:nvPr/>
              </p:nvCxnSpPr>
              <p:spPr>
                <a:xfrm>
                  <a:off x="2362200" y="1752600"/>
                  <a:ext cx="4419600" cy="0"/>
                </a:xfrm>
                <a:prstGeom prst="straightConnector1">
                  <a:avLst/>
                </a:prstGeom>
                <a:ln w="57150"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0" name="Straight Arrow Connector 39"/>
                <p:cNvCxnSpPr/>
                <p:nvPr/>
              </p:nvCxnSpPr>
              <p:spPr>
                <a:xfrm>
                  <a:off x="6706459" y="1740932"/>
                  <a:ext cx="0" cy="3593068"/>
                </a:xfrm>
                <a:prstGeom prst="straightConnector1">
                  <a:avLst/>
                </a:prstGeom>
                <a:ln w="57150"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1" name="Straight Connector 40"/>
                <p:cNvCxnSpPr/>
                <p:nvPr/>
              </p:nvCxnSpPr>
              <p:spPr>
                <a:xfrm flipH="1">
                  <a:off x="2344520" y="5334000"/>
                  <a:ext cx="4419599" cy="0"/>
                </a:xfrm>
                <a:prstGeom prst="line">
                  <a:avLst/>
                </a:prstGeom>
                <a:ln w="571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37" name="TextBox 36"/>
              <p:cNvSpPr txBox="1"/>
              <p:nvPr/>
            </p:nvSpPr>
            <p:spPr>
              <a:xfrm>
                <a:off x="304800" y="5373262"/>
                <a:ext cx="2772460" cy="1015663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3200" b="1" dirty="0" smtClean="0">
                    <a:latin typeface="Century Schoolbook" panose="02040604050505020304" pitchFamily="18" charset="0"/>
                  </a:rPr>
                  <a:t>Conception </a:t>
                </a:r>
              </a:p>
              <a:p>
                <a:pPr algn="ctr"/>
                <a:r>
                  <a:rPr lang="en-US" sz="2800" b="1" dirty="0" smtClean="0">
                    <a:latin typeface="Century Schoolbook" panose="02040604050505020304" pitchFamily="18" charset="0"/>
                  </a:rPr>
                  <a:t>(Mind of God)</a:t>
                </a:r>
                <a:endParaRPr lang="en-US" sz="2800" b="1" dirty="0">
                  <a:latin typeface="Century Schoolbook" panose="02040604050505020304" pitchFamily="18" charset="0"/>
                </a:endParaRPr>
              </a:p>
            </p:txBody>
          </p:sp>
        </p:grpSp>
        <p:sp>
          <p:nvSpPr>
            <p:cNvPr id="42" name="Rectangle 41"/>
            <p:cNvSpPr/>
            <p:nvPr/>
          </p:nvSpPr>
          <p:spPr>
            <a:xfrm>
              <a:off x="0" y="0"/>
              <a:ext cx="9144000" cy="12954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3" name="TextBox 42"/>
            <p:cNvSpPr txBox="1"/>
            <p:nvPr/>
          </p:nvSpPr>
          <p:spPr>
            <a:xfrm>
              <a:off x="0" y="18871"/>
              <a:ext cx="9143999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600" b="1" dirty="0" smtClean="0">
                  <a:latin typeface="Century Schoolbook" panose="02040604050505020304" pitchFamily="18" charset="0"/>
                </a:rPr>
                <a:t>A Puritan’s View</a:t>
              </a:r>
            </a:p>
            <a:p>
              <a:pPr algn="ctr"/>
              <a:r>
                <a:rPr lang="en-US" sz="3600" b="1" dirty="0" smtClean="0">
                  <a:latin typeface="Century Schoolbook" panose="02040604050505020304" pitchFamily="18" charset="0"/>
                </a:rPr>
                <a:t>of the Human Life Span</a:t>
              </a:r>
              <a:endParaRPr lang="en-US" sz="3600" b="1" dirty="0">
                <a:latin typeface="Century Schoolbook" panose="020406040505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8852123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9144000" cy="6388925"/>
            <a:chOff x="0" y="0"/>
            <a:chExt cx="9144000" cy="6388925"/>
          </a:xfrm>
        </p:grpSpPr>
        <p:sp>
          <p:nvSpPr>
            <p:cNvPr id="17" name="TextBox 16"/>
            <p:cNvSpPr txBox="1"/>
            <p:nvPr/>
          </p:nvSpPr>
          <p:spPr>
            <a:xfrm>
              <a:off x="457200" y="1472625"/>
              <a:ext cx="22098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b="1" dirty="0" smtClean="0">
                  <a:latin typeface="Century Schoolbook" panose="02040604050505020304" pitchFamily="18" charset="0"/>
                </a:rPr>
                <a:t>25 years</a:t>
              </a:r>
              <a:endParaRPr lang="en-US" sz="3200" b="1" dirty="0">
                <a:latin typeface="Century Schoolbook" panose="02040604050505020304" pitchFamily="18" charset="0"/>
              </a:endParaRPr>
            </a:p>
          </p:txBody>
        </p:sp>
        <p:grpSp>
          <p:nvGrpSpPr>
            <p:cNvPr id="28" name="Group 27"/>
            <p:cNvGrpSpPr/>
            <p:nvPr/>
          </p:nvGrpSpPr>
          <p:grpSpPr>
            <a:xfrm>
              <a:off x="304800" y="1676400"/>
              <a:ext cx="8686800" cy="4712525"/>
              <a:chOff x="304800" y="1676400"/>
              <a:chExt cx="8686800" cy="4712525"/>
            </a:xfrm>
          </p:grpSpPr>
          <p:sp>
            <p:nvSpPr>
              <p:cNvPr id="29" name="TextBox 28"/>
              <p:cNvSpPr txBox="1"/>
              <p:nvPr/>
            </p:nvSpPr>
            <p:spPr>
              <a:xfrm>
                <a:off x="5638800" y="5334000"/>
                <a:ext cx="3352800" cy="101566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3200" b="1" dirty="0" smtClean="0">
                    <a:latin typeface="Century Schoolbook" panose="02040604050505020304" pitchFamily="18" charset="0"/>
                  </a:rPr>
                  <a:t>Death </a:t>
                </a:r>
              </a:p>
              <a:p>
                <a:pPr algn="ctr"/>
                <a:r>
                  <a:rPr lang="en-US" sz="2800" b="1" dirty="0" smtClean="0">
                    <a:latin typeface="Century Schoolbook" panose="02040604050505020304" pitchFamily="18" charset="0"/>
                  </a:rPr>
                  <a:t>(Heaven or Hell)</a:t>
                </a:r>
                <a:endParaRPr lang="en-US" sz="2800" b="1" dirty="0">
                  <a:latin typeface="Century Schoolbook" panose="02040604050505020304" pitchFamily="18" charset="0"/>
                </a:endParaRPr>
              </a:p>
            </p:txBody>
          </p:sp>
          <p:grpSp>
            <p:nvGrpSpPr>
              <p:cNvPr id="30" name="Group 29"/>
              <p:cNvGrpSpPr/>
              <p:nvPr/>
            </p:nvGrpSpPr>
            <p:grpSpPr>
              <a:xfrm>
                <a:off x="2344520" y="1676400"/>
                <a:ext cx="4437280" cy="4191000"/>
                <a:chOff x="2344520" y="1676400"/>
                <a:chExt cx="4437280" cy="4191000"/>
              </a:xfrm>
            </p:grpSpPr>
            <p:cxnSp>
              <p:nvCxnSpPr>
                <p:cNvPr id="32" name="Straight Arrow Connector 31"/>
                <p:cNvCxnSpPr/>
                <p:nvPr/>
              </p:nvCxnSpPr>
              <p:spPr>
                <a:xfrm flipV="1">
                  <a:off x="2367281" y="1676400"/>
                  <a:ext cx="0" cy="4191000"/>
                </a:xfrm>
                <a:prstGeom prst="straightConnector1">
                  <a:avLst/>
                </a:prstGeom>
                <a:ln w="57150"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3" name="Straight Arrow Connector 32"/>
                <p:cNvCxnSpPr/>
                <p:nvPr/>
              </p:nvCxnSpPr>
              <p:spPr>
                <a:xfrm>
                  <a:off x="2362200" y="1752600"/>
                  <a:ext cx="4419600" cy="0"/>
                </a:xfrm>
                <a:prstGeom prst="straightConnector1">
                  <a:avLst/>
                </a:prstGeom>
                <a:ln w="57150"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4" name="Straight Arrow Connector 33"/>
                <p:cNvCxnSpPr/>
                <p:nvPr/>
              </p:nvCxnSpPr>
              <p:spPr>
                <a:xfrm>
                  <a:off x="6706459" y="1740932"/>
                  <a:ext cx="0" cy="3593068"/>
                </a:xfrm>
                <a:prstGeom prst="straightConnector1">
                  <a:avLst/>
                </a:prstGeom>
                <a:ln w="57150"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5" name="Straight Connector 34"/>
                <p:cNvCxnSpPr/>
                <p:nvPr/>
              </p:nvCxnSpPr>
              <p:spPr>
                <a:xfrm flipH="1">
                  <a:off x="2344520" y="5334000"/>
                  <a:ext cx="4419599" cy="0"/>
                </a:xfrm>
                <a:prstGeom prst="line">
                  <a:avLst/>
                </a:prstGeom>
                <a:ln w="571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31" name="TextBox 30"/>
              <p:cNvSpPr txBox="1"/>
              <p:nvPr/>
            </p:nvSpPr>
            <p:spPr>
              <a:xfrm>
                <a:off x="304800" y="5373262"/>
                <a:ext cx="2772460" cy="1015663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3200" b="1" dirty="0" smtClean="0">
                    <a:latin typeface="Century Schoolbook" panose="02040604050505020304" pitchFamily="18" charset="0"/>
                  </a:rPr>
                  <a:t>Conception </a:t>
                </a:r>
              </a:p>
              <a:p>
                <a:pPr algn="ctr"/>
                <a:r>
                  <a:rPr lang="en-US" sz="2800" b="1" dirty="0" smtClean="0">
                    <a:latin typeface="Century Schoolbook" panose="02040604050505020304" pitchFamily="18" charset="0"/>
                  </a:rPr>
                  <a:t>(Mind of God)</a:t>
                </a:r>
                <a:endParaRPr lang="en-US" sz="2800" b="1" dirty="0">
                  <a:latin typeface="Century Schoolbook" panose="02040604050505020304" pitchFamily="18" charset="0"/>
                </a:endParaRPr>
              </a:p>
            </p:txBody>
          </p:sp>
        </p:grpSp>
        <p:sp>
          <p:nvSpPr>
            <p:cNvPr id="19" name="TextBox 18"/>
            <p:cNvSpPr txBox="1"/>
            <p:nvPr/>
          </p:nvSpPr>
          <p:spPr>
            <a:xfrm>
              <a:off x="1251492" y="3207697"/>
              <a:ext cx="2143829" cy="584775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b="1" dirty="0" smtClean="0">
                  <a:latin typeface="Century Schoolbook" panose="02040604050505020304" pitchFamily="18" charset="0"/>
                </a:rPr>
                <a:t>Growing</a:t>
              </a:r>
              <a:r>
                <a:rPr lang="en-US" sz="3200" b="1" dirty="0" smtClean="0"/>
                <a:t>  </a:t>
              </a:r>
            </a:p>
          </p:txBody>
        </p:sp>
        <p:sp>
          <p:nvSpPr>
            <p:cNvPr id="36" name="Rectangle 35"/>
            <p:cNvSpPr/>
            <p:nvPr/>
          </p:nvSpPr>
          <p:spPr>
            <a:xfrm>
              <a:off x="0" y="0"/>
              <a:ext cx="9144000" cy="12954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7" name="TextBox 36"/>
            <p:cNvSpPr txBox="1"/>
            <p:nvPr/>
          </p:nvSpPr>
          <p:spPr>
            <a:xfrm>
              <a:off x="0" y="18871"/>
              <a:ext cx="9143999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600" b="1" dirty="0" smtClean="0">
                  <a:latin typeface="Century Schoolbook" panose="02040604050505020304" pitchFamily="18" charset="0"/>
                </a:rPr>
                <a:t>A Puritan’s View</a:t>
              </a:r>
            </a:p>
            <a:p>
              <a:pPr algn="ctr"/>
              <a:r>
                <a:rPr lang="en-US" sz="3600" b="1" dirty="0" smtClean="0">
                  <a:latin typeface="Century Schoolbook" panose="02040604050505020304" pitchFamily="18" charset="0"/>
                </a:rPr>
                <a:t>of the Human Life Span</a:t>
              </a:r>
              <a:endParaRPr lang="en-US" sz="3600" b="1" dirty="0">
                <a:latin typeface="Century Schoolbook" panose="020406040505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8059029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9144000" cy="6388925"/>
            <a:chOff x="0" y="0"/>
            <a:chExt cx="9144000" cy="6388925"/>
          </a:xfrm>
        </p:grpSpPr>
        <p:sp>
          <p:nvSpPr>
            <p:cNvPr id="18" name="TextBox 17"/>
            <p:cNvSpPr txBox="1"/>
            <p:nvPr/>
          </p:nvSpPr>
          <p:spPr>
            <a:xfrm>
              <a:off x="6665975" y="1497620"/>
              <a:ext cx="20574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b="1" dirty="0" smtClean="0">
                  <a:latin typeface="Century Schoolbook" panose="02040604050505020304" pitchFamily="18" charset="0"/>
                </a:rPr>
                <a:t>50 years</a:t>
              </a:r>
              <a:endParaRPr lang="en-US" sz="3200" b="1" dirty="0">
                <a:latin typeface="Century Schoolbook" panose="02040604050505020304" pitchFamily="18" charset="0"/>
              </a:endParaRP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457200" y="1472625"/>
              <a:ext cx="22098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b="1" dirty="0" smtClean="0">
                  <a:latin typeface="Century Schoolbook" panose="02040604050505020304" pitchFamily="18" charset="0"/>
                </a:rPr>
                <a:t>25 years</a:t>
              </a:r>
              <a:endParaRPr lang="en-US" sz="3200" b="1" dirty="0">
                <a:latin typeface="Century Schoolbook" panose="02040604050505020304" pitchFamily="18" charset="0"/>
              </a:endParaRPr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5638800" y="5334000"/>
              <a:ext cx="3352800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b="1" dirty="0" smtClean="0">
                  <a:latin typeface="Century Schoolbook" panose="02040604050505020304" pitchFamily="18" charset="0"/>
                </a:rPr>
                <a:t>Death </a:t>
              </a:r>
            </a:p>
            <a:p>
              <a:pPr algn="ctr"/>
              <a:r>
                <a:rPr lang="en-US" sz="2800" b="1" dirty="0" smtClean="0">
                  <a:latin typeface="Century Schoolbook" panose="02040604050505020304" pitchFamily="18" charset="0"/>
                </a:rPr>
                <a:t>(Heaven or Hell)</a:t>
              </a:r>
              <a:endParaRPr lang="en-US" sz="2800" b="1" dirty="0">
                <a:latin typeface="Century Schoolbook" panose="02040604050505020304" pitchFamily="18" charset="0"/>
              </a:endParaRPr>
            </a:p>
          </p:txBody>
        </p:sp>
        <p:grpSp>
          <p:nvGrpSpPr>
            <p:cNvPr id="32" name="Group 31"/>
            <p:cNvGrpSpPr/>
            <p:nvPr/>
          </p:nvGrpSpPr>
          <p:grpSpPr>
            <a:xfrm>
              <a:off x="2344520" y="1676400"/>
              <a:ext cx="4437280" cy="4191000"/>
              <a:chOff x="2344520" y="1676400"/>
              <a:chExt cx="4437280" cy="4191000"/>
            </a:xfrm>
          </p:grpSpPr>
          <p:cxnSp>
            <p:nvCxnSpPr>
              <p:cNvPr id="34" name="Straight Arrow Connector 33"/>
              <p:cNvCxnSpPr/>
              <p:nvPr/>
            </p:nvCxnSpPr>
            <p:spPr>
              <a:xfrm flipV="1">
                <a:off x="2367281" y="1676400"/>
                <a:ext cx="0" cy="4191000"/>
              </a:xfrm>
              <a:prstGeom prst="straightConnector1">
                <a:avLst/>
              </a:prstGeom>
              <a:ln w="57150"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" name="Straight Arrow Connector 34"/>
              <p:cNvCxnSpPr/>
              <p:nvPr/>
            </p:nvCxnSpPr>
            <p:spPr>
              <a:xfrm>
                <a:off x="2362200" y="1752600"/>
                <a:ext cx="4419600" cy="0"/>
              </a:xfrm>
              <a:prstGeom prst="straightConnector1">
                <a:avLst/>
              </a:prstGeom>
              <a:ln w="57150"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" name="Straight Arrow Connector 35"/>
              <p:cNvCxnSpPr/>
              <p:nvPr/>
            </p:nvCxnSpPr>
            <p:spPr>
              <a:xfrm>
                <a:off x="6706459" y="1740932"/>
                <a:ext cx="0" cy="3593068"/>
              </a:xfrm>
              <a:prstGeom prst="straightConnector1">
                <a:avLst/>
              </a:prstGeom>
              <a:ln w="57150"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" name="Straight Connector 36"/>
              <p:cNvCxnSpPr/>
              <p:nvPr/>
            </p:nvCxnSpPr>
            <p:spPr>
              <a:xfrm flipH="1">
                <a:off x="2344520" y="5334000"/>
                <a:ext cx="4419599" cy="0"/>
              </a:xfrm>
              <a:prstGeom prst="line">
                <a:avLst/>
              </a:prstGeom>
              <a:ln w="571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3" name="TextBox 32"/>
            <p:cNvSpPr txBox="1"/>
            <p:nvPr/>
          </p:nvSpPr>
          <p:spPr>
            <a:xfrm>
              <a:off x="304800" y="5373262"/>
              <a:ext cx="2772460" cy="1015663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b="1" dirty="0" smtClean="0">
                  <a:latin typeface="Century Schoolbook" panose="02040604050505020304" pitchFamily="18" charset="0"/>
                </a:rPr>
                <a:t>Conception </a:t>
              </a:r>
            </a:p>
            <a:p>
              <a:pPr algn="ctr"/>
              <a:r>
                <a:rPr lang="en-US" sz="2800" b="1" dirty="0" smtClean="0">
                  <a:latin typeface="Century Schoolbook" panose="02040604050505020304" pitchFamily="18" charset="0"/>
                </a:rPr>
                <a:t>(Mind of God)</a:t>
              </a:r>
              <a:endParaRPr lang="en-US" sz="2800" b="1" dirty="0">
                <a:latin typeface="Century Schoolbook" panose="02040604050505020304" pitchFamily="18" charset="0"/>
              </a:endParaRPr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3886200" y="1408175"/>
              <a:ext cx="1447800" cy="531614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b="1" dirty="0" smtClean="0">
                  <a:latin typeface="Century Schoolbook" panose="02040604050505020304" pitchFamily="18" charset="0"/>
                </a:rPr>
                <a:t>Ripe</a:t>
              </a:r>
              <a:r>
                <a:rPr lang="en-US" b="1" dirty="0" smtClean="0"/>
                <a:t>  </a:t>
              </a:r>
            </a:p>
          </p:txBody>
        </p:sp>
        <p:sp>
          <p:nvSpPr>
            <p:cNvPr id="38" name="Rectangle 37"/>
            <p:cNvSpPr/>
            <p:nvPr/>
          </p:nvSpPr>
          <p:spPr>
            <a:xfrm>
              <a:off x="0" y="0"/>
              <a:ext cx="9144000" cy="12954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9" name="TextBox 38"/>
            <p:cNvSpPr txBox="1"/>
            <p:nvPr/>
          </p:nvSpPr>
          <p:spPr>
            <a:xfrm>
              <a:off x="0" y="18871"/>
              <a:ext cx="9143999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600" b="1" dirty="0" smtClean="0">
                  <a:latin typeface="Century Schoolbook" panose="02040604050505020304" pitchFamily="18" charset="0"/>
                </a:rPr>
                <a:t>A Puritan’s View</a:t>
              </a:r>
            </a:p>
            <a:p>
              <a:pPr algn="ctr"/>
              <a:r>
                <a:rPr lang="en-US" sz="3600" b="1" dirty="0" smtClean="0">
                  <a:latin typeface="Century Schoolbook" panose="02040604050505020304" pitchFamily="18" charset="0"/>
                </a:rPr>
                <a:t>of the Human Life Span</a:t>
              </a:r>
              <a:endParaRPr lang="en-US" sz="3600" b="1" dirty="0">
                <a:latin typeface="Century Schoolbook" panose="020406040505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1542274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0"/>
            <a:ext cx="9144000" cy="6388925"/>
            <a:chOff x="0" y="0"/>
            <a:chExt cx="9144000" cy="6388925"/>
          </a:xfrm>
        </p:grpSpPr>
        <p:grpSp>
          <p:nvGrpSpPr>
            <p:cNvPr id="17" name="Group 16"/>
            <p:cNvGrpSpPr/>
            <p:nvPr/>
          </p:nvGrpSpPr>
          <p:grpSpPr>
            <a:xfrm>
              <a:off x="2344520" y="1740932"/>
              <a:ext cx="4437280" cy="4191000"/>
              <a:chOff x="2344520" y="1740932"/>
              <a:chExt cx="4437280" cy="4191000"/>
            </a:xfrm>
          </p:grpSpPr>
          <p:cxnSp>
            <p:nvCxnSpPr>
              <p:cNvPr id="19" name="Straight Arrow Connector 18"/>
              <p:cNvCxnSpPr/>
              <p:nvPr/>
            </p:nvCxnSpPr>
            <p:spPr>
              <a:xfrm flipV="1">
                <a:off x="2367281" y="1740932"/>
                <a:ext cx="0" cy="4191000"/>
              </a:xfrm>
              <a:prstGeom prst="straightConnector1">
                <a:avLst/>
              </a:prstGeom>
              <a:ln w="57150"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" name="Straight Arrow Connector 20"/>
              <p:cNvCxnSpPr/>
              <p:nvPr/>
            </p:nvCxnSpPr>
            <p:spPr>
              <a:xfrm>
                <a:off x="2362200" y="1752600"/>
                <a:ext cx="4419600" cy="0"/>
              </a:xfrm>
              <a:prstGeom prst="straightConnector1">
                <a:avLst/>
              </a:prstGeom>
              <a:ln w="57150"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" name="Straight Arrow Connector 21"/>
              <p:cNvCxnSpPr/>
              <p:nvPr/>
            </p:nvCxnSpPr>
            <p:spPr>
              <a:xfrm>
                <a:off x="6706459" y="1740932"/>
                <a:ext cx="0" cy="3593068"/>
              </a:xfrm>
              <a:prstGeom prst="straightConnector1">
                <a:avLst/>
              </a:prstGeom>
              <a:ln w="57150"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" name="Straight Connector 22"/>
              <p:cNvCxnSpPr/>
              <p:nvPr/>
            </p:nvCxnSpPr>
            <p:spPr>
              <a:xfrm flipH="1">
                <a:off x="2344520" y="5334000"/>
                <a:ext cx="4419599" cy="0"/>
              </a:xfrm>
              <a:prstGeom prst="line">
                <a:avLst/>
              </a:prstGeom>
              <a:ln w="571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8" name="TextBox 17"/>
            <p:cNvSpPr txBox="1"/>
            <p:nvPr/>
          </p:nvSpPr>
          <p:spPr>
            <a:xfrm>
              <a:off x="6665975" y="1497620"/>
              <a:ext cx="20574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b="1" dirty="0" smtClean="0">
                  <a:latin typeface="Century Schoolbook" panose="02040604050505020304" pitchFamily="18" charset="0"/>
                </a:rPr>
                <a:t>50 years</a:t>
              </a:r>
              <a:endParaRPr lang="en-US" sz="3200" b="1" dirty="0">
                <a:latin typeface="Century Schoolbook" panose="02040604050505020304" pitchFamily="18" charset="0"/>
              </a:endParaRP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457200" y="1472625"/>
              <a:ext cx="22098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b="1" dirty="0" smtClean="0">
                  <a:latin typeface="Century Schoolbook" panose="02040604050505020304" pitchFamily="18" charset="0"/>
                </a:rPr>
                <a:t>25 years</a:t>
              </a:r>
              <a:endParaRPr lang="en-US" sz="3200" b="1" dirty="0">
                <a:latin typeface="Century Schoolbook" panose="02040604050505020304" pitchFamily="18" charset="0"/>
              </a:endParaRPr>
            </a:p>
          </p:txBody>
        </p:sp>
        <p:grpSp>
          <p:nvGrpSpPr>
            <p:cNvPr id="30" name="Group 29"/>
            <p:cNvGrpSpPr/>
            <p:nvPr/>
          </p:nvGrpSpPr>
          <p:grpSpPr>
            <a:xfrm>
              <a:off x="304800" y="1676400"/>
              <a:ext cx="8686800" cy="4712525"/>
              <a:chOff x="304800" y="1676400"/>
              <a:chExt cx="8686800" cy="4712525"/>
            </a:xfrm>
          </p:grpSpPr>
          <p:sp>
            <p:nvSpPr>
              <p:cNvPr id="31" name="TextBox 30"/>
              <p:cNvSpPr txBox="1"/>
              <p:nvPr/>
            </p:nvSpPr>
            <p:spPr>
              <a:xfrm>
                <a:off x="5638800" y="5334000"/>
                <a:ext cx="3352800" cy="101566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3200" b="1" dirty="0" smtClean="0">
                    <a:latin typeface="Century Schoolbook" panose="02040604050505020304" pitchFamily="18" charset="0"/>
                  </a:rPr>
                  <a:t>Death </a:t>
                </a:r>
              </a:p>
              <a:p>
                <a:pPr algn="ctr"/>
                <a:r>
                  <a:rPr lang="en-US" sz="2800" b="1" dirty="0" smtClean="0">
                    <a:latin typeface="Century Schoolbook" panose="02040604050505020304" pitchFamily="18" charset="0"/>
                  </a:rPr>
                  <a:t>(Heaven or Hell)</a:t>
                </a:r>
                <a:endParaRPr lang="en-US" sz="2800" b="1" dirty="0">
                  <a:latin typeface="Century Schoolbook" panose="02040604050505020304" pitchFamily="18" charset="0"/>
                </a:endParaRPr>
              </a:p>
            </p:txBody>
          </p:sp>
          <p:grpSp>
            <p:nvGrpSpPr>
              <p:cNvPr id="32" name="Group 31"/>
              <p:cNvGrpSpPr/>
              <p:nvPr/>
            </p:nvGrpSpPr>
            <p:grpSpPr>
              <a:xfrm>
                <a:off x="2344520" y="1676400"/>
                <a:ext cx="4437280" cy="4191000"/>
                <a:chOff x="2344520" y="1676400"/>
                <a:chExt cx="4437280" cy="4191000"/>
              </a:xfrm>
            </p:grpSpPr>
            <p:cxnSp>
              <p:nvCxnSpPr>
                <p:cNvPr id="34" name="Straight Arrow Connector 33"/>
                <p:cNvCxnSpPr/>
                <p:nvPr/>
              </p:nvCxnSpPr>
              <p:spPr>
                <a:xfrm flipV="1">
                  <a:off x="2367281" y="1676400"/>
                  <a:ext cx="0" cy="4191000"/>
                </a:xfrm>
                <a:prstGeom prst="straightConnector1">
                  <a:avLst/>
                </a:prstGeom>
                <a:ln w="57150"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5" name="Straight Arrow Connector 34"/>
                <p:cNvCxnSpPr/>
                <p:nvPr/>
              </p:nvCxnSpPr>
              <p:spPr>
                <a:xfrm>
                  <a:off x="2362200" y="1752600"/>
                  <a:ext cx="4419600" cy="0"/>
                </a:xfrm>
                <a:prstGeom prst="straightConnector1">
                  <a:avLst/>
                </a:prstGeom>
                <a:ln w="57150"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6" name="Straight Arrow Connector 35"/>
                <p:cNvCxnSpPr/>
                <p:nvPr/>
              </p:nvCxnSpPr>
              <p:spPr>
                <a:xfrm>
                  <a:off x="6706459" y="1740932"/>
                  <a:ext cx="0" cy="3593068"/>
                </a:xfrm>
                <a:prstGeom prst="straightConnector1">
                  <a:avLst/>
                </a:prstGeom>
                <a:ln w="57150"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7" name="Straight Connector 36"/>
                <p:cNvCxnSpPr/>
                <p:nvPr/>
              </p:nvCxnSpPr>
              <p:spPr>
                <a:xfrm flipH="1">
                  <a:off x="2344520" y="5334000"/>
                  <a:ext cx="4419599" cy="0"/>
                </a:xfrm>
                <a:prstGeom prst="line">
                  <a:avLst/>
                </a:prstGeom>
                <a:ln w="571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33" name="TextBox 32"/>
              <p:cNvSpPr txBox="1"/>
              <p:nvPr/>
            </p:nvSpPr>
            <p:spPr>
              <a:xfrm>
                <a:off x="304800" y="5373262"/>
                <a:ext cx="2772460" cy="1015663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3200" b="1" dirty="0" smtClean="0">
                    <a:latin typeface="Century Schoolbook" panose="02040604050505020304" pitchFamily="18" charset="0"/>
                  </a:rPr>
                  <a:t>Conception </a:t>
                </a:r>
              </a:p>
              <a:p>
                <a:pPr algn="ctr"/>
                <a:r>
                  <a:rPr lang="en-US" sz="2800" b="1" dirty="0" smtClean="0">
                    <a:latin typeface="Century Schoolbook" panose="02040604050505020304" pitchFamily="18" charset="0"/>
                  </a:rPr>
                  <a:t>(Mind of God)</a:t>
                </a:r>
                <a:endParaRPr lang="en-US" sz="2800" b="1" dirty="0">
                  <a:latin typeface="Century Schoolbook" panose="02040604050505020304" pitchFamily="18" charset="0"/>
                </a:endParaRPr>
              </a:p>
            </p:txBody>
          </p:sp>
        </p:grpSp>
        <p:sp>
          <p:nvSpPr>
            <p:cNvPr id="2" name="TextBox 1"/>
            <p:cNvSpPr txBox="1"/>
            <p:nvPr/>
          </p:nvSpPr>
          <p:spPr>
            <a:xfrm>
              <a:off x="5632925" y="3048000"/>
              <a:ext cx="2199435" cy="584775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r>
                <a:rPr lang="en-US" sz="3200" b="1" dirty="0" smtClean="0">
                  <a:latin typeface="Century Schoolbook" panose="02040604050505020304" pitchFamily="18" charset="0"/>
                </a:rPr>
                <a:t>Decaying</a:t>
              </a:r>
              <a:endParaRPr lang="en-US" sz="3200" b="1" dirty="0">
                <a:latin typeface="Century Schoolbook" panose="02040604050505020304" pitchFamily="18" charset="0"/>
              </a:endParaRPr>
            </a:p>
          </p:txBody>
        </p:sp>
        <p:sp>
          <p:nvSpPr>
            <p:cNvPr id="38" name="Rectangle 37"/>
            <p:cNvSpPr/>
            <p:nvPr/>
          </p:nvSpPr>
          <p:spPr>
            <a:xfrm>
              <a:off x="0" y="0"/>
              <a:ext cx="9144000" cy="12954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9" name="TextBox 38"/>
            <p:cNvSpPr txBox="1"/>
            <p:nvPr/>
          </p:nvSpPr>
          <p:spPr>
            <a:xfrm>
              <a:off x="0" y="18871"/>
              <a:ext cx="9143999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600" b="1" dirty="0" smtClean="0">
                  <a:latin typeface="Century Schoolbook" panose="02040604050505020304" pitchFamily="18" charset="0"/>
                </a:rPr>
                <a:t>A Puritan’s View</a:t>
              </a:r>
            </a:p>
            <a:p>
              <a:pPr algn="ctr"/>
              <a:r>
                <a:rPr lang="en-US" sz="3600" b="1" dirty="0" smtClean="0">
                  <a:latin typeface="Century Schoolbook" panose="02040604050505020304" pitchFamily="18" charset="0"/>
                </a:rPr>
                <a:t>of the Human Life Span</a:t>
              </a:r>
              <a:endParaRPr lang="en-US" sz="3600" b="1" dirty="0">
                <a:latin typeface="Century Schoolbook" panose="020406040505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6233562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9144000" cy="6388925"/>
            <a:chOff x="0" y="0"/>
            <a:chExt cx="9144000" cy="6388925"/>
          </a:xfrm>
        </p:grpSpPr>
        <p:grpSp>
          <p:nvGrpSpPr>
            <p:cNvPr id="20" name="Group 19"/>
            <p:cNvGrpSpPr/>
            <p:nvPr/>
          </p:nvGrpSpPr>
          <p:grpSpPr>
            <a:xfrm>
              <a:off x="304800" y="1676400"/>
              <a:ext cx="8686800" cy="4712525"/>
              <a:chOff x="304800" y="1676400"/>
              <a:chExt cx="8686800" cy="4712525"/>
            </a:xfrm>
          </p:grpSpPr>
          <p:sp>
            <p:nvSpPr>
              <p:cNvPr id="22" name="TextBox 21"/>
              <p:cNvSpPr txBox="1"/>
              <p:nvPr/>
            </p:nvSpPr>
            <p:spPr>
              <a:xfrm>
                <a:off x="5638800" y="5334000"/>
                <a:ext cx="3352800" cy="101566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3200" b="1" dirty="0" smtClean="0">
                    <a:latin typeface="Century Schoolbook" panose="02040604050505020304" pitchFamily="18" charset="0"/>
                  </a:rPr>
                  <a:t>Death </a:t>
                </a:r>
              </a:p>
              <a:p>
                <a:pPr algn="ctr"/>
                <a:r>
                  <a:rPr lang="en-US" sz="2800" b="1" dirty="0" smtClean="0">
                    <a:latin typeface="Century Schoolbook" panose="02040604050505020304" pitchFamily="18" charset="0"/>
                  </a:rPr>
                  <a:t>(Heaven or Hell)</a:t>
                </a:r>
                <a:endParaRPr lang="en-US" sz="2800" b="1" dirty="0">
                  <a:latin typeface="Century Schoolbook" panose="02040604050505020304" pitchFamily="18" charset="0"/>
                </a:endParaRPr>
              </a:p>
            </p:txBody>
          </p:sp>
          <p:grpSp>
            <p:nvGrpSpPr>
              <p:cNvPr id="29" name="Group 28"/>
              <p:cNvGrpSpPr/>
              <p:nvPr/>
            </p:nvGrpSpPr>
            <p:grpSpPr>
              <a:xfrm>
                <a:off x="2344520" y="1676400"/>
                <a:ext cx="4437280" cy="4191000"/>
                <a:chOff x="2344520" y="1676400"/>
                <a:chExt cx="4437280" cy="4191000"/>
              </a:xfrm>
            </p:grpSpPr>
            <p:cxnSp>
              <p:nvCxnSpPr>
                <p:cNvPr id="37" name="Straight Arrow Connector 36"/>
                <p:cNvCxnSpPr/>
                <p:nvPr/>
              </p:nvCxnSpPr>
              <p:spPr>
                <a:xfrm flipV="1">
                  <a:off x="2367281" y="1676400"/>
                  <a:ext cx="0" cy="4191000"/>
                </a:xfrm>
                <a:prstGeom prst="straightConnector1">
                  <a:avLst/>
                </a:prstGeom>
                <a:ln w="57150"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8" name="Straight Arrow Connector 37"/>
                <p:cNvCxnSpPr/>
                <p:nvPr/>
              </p:nvCxnSpPr>
              <p:spPr>
                <a:xfrm>
                  <a:off x="2362200" y="1752600"/>
                  <a:ext cx="4419600" cy="0"/>
                </a:xfrm>
                <a:prstGeom prst="straightConnector1">
                  <a:avLst/>
                </a:prstGeom>
                <a:ln w="57150"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9" name="Straight Arrow Connector 38"/>
                <p:cNvCxnSpPr/>
                <p:nvPr/>
              </p:nvCxnSpPr>
              <p:spPr>
                <a:xfrm>
                  <a:off x="6706459" y="1740932"/>
                  <a:ext cx="0" cy="3593068"/>
                </a:xfrm>
                <a:prstGeom prst="straightConnector1">
                  <a:avLst/>
                </a:prstGeom>
                <a:ln w="57150"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0" name="Straight Connector 39"/>
                <p:cNvCxnSpPr/>
                <p:nvPr/>
              </p:nvCxnSpPr>
              <p:spPr>
                <a:xfrm flipH="1">
                  <a:off x="2344520" y="5334000"/>
                  <a:ext cx="4419599" cy="0"/>
                </a:xfrm>
                <a:prstGeom prst="line">
                  <a:avLst/>
                </a:prstGeom>
                <a:ln w="571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36" name="TextBox 35"/>
              <p:cNvSpPr txBox="1"/>
              <p:nvPr/>
            </p:nvSpPr>
            <p:spPr>
              <a:xfrm>
                <a:off x="304800" y="5373262"/>
                <a:ext cx="2772460" cy="1015663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3200" b="1" dirty="0" smtClean="0">
                    <a:latin typeface="Century Schoolbook" panose="02040604050505020304" pitchFamily="18" charset="0"/>
                  </a:rPr>
                  <a:t>Conception </a:t>
                </a:r>
              </a:p>
              <a:p>
                <a:pPr algn="ctr"/>
                <a:r>
                  <a:rPr lang="en-US" sz="2800" b="1" dirty="0" smtClean="0">
                    <a:latin typeface="Century Schoolbook" panose="02040604050505020304" pitchFamily="18" charset="0"/>
                  </a:rPr>
                  <a:t>(Mind of God)</a:t>
                </a:r>
                <a:endParaRPr lang="en-US" sz="2800" b="1" dirty="0">
                  <a:latin typeface="Century Schoolbook" panose="02040604050505020304" pitchFamily="18" charset="0"/>
                </a:endParaRPr>
              </a:p>
            </p:txBody>
          </p:sp>
        </p:grpSp>
        <p:sp>
          <p:nvSpPr>
            <p:cNvPr id="24" name="TextBox 23"/>
            <p:cNvSpPr txBox="1"/>
            <p:nvPr/>
          </p:nvSpPr>
          <p:spPr>
            <a:xfrm>
              <a:off x="6665975" y="1497620"/>
              <a:ext cx="20574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b="1" dirty="0" smtClean="0">
                  <a:latin typeface="Century Schoolbook" panose="02040604050505020304" pitchFamily="18" charset="0"/>
                </a:rPr>
                <a:t>50 years</a:t>
              </a:r>
              <a:endParaRPr lang="en-US" sz="3200" b="1" dirty="0">
                <a:latin typeface="Century Schoolbook" panose="02040604050505020304" pitchFamily="18" charset="0"/>
              </a:endParaRPr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457200" y="1472625"/>
              <a:ext cx="22098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b="1" dirty="0" smtClean="0">
                  <a:latin typeface="Century Schoolbook" panose="02040604050505020304" pitchFamily="18" charset="0"/>
                </a:rPr>
                <a:t>25 years</a:t>
              </a:r>
              <a:endParaRPr lang="en-US" sz="3200" b="1" dirty="0">
                <a:latin typeface="Century Schoolbook" panose="02040604050505020304" pitchFamily="18" charset="0"/>
              </a:endParaRPr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5452677" y="2982028"/>
              <a:ext cx="2559931" cy="1077218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b="1" dirty="0" smtClean="0">
                  <a:latin typeface="Century Schoolbook" panose="02040604050505020304" pitchFamily="18" charset="0"/>
                </a:rPr>
                <a:t>Decaying</a:t>
              </a:r>
              <a:endParaRPr lang="en-US" sz="3200" b="1" dirty="0">
                <a:latin typeface="Century Schoolbook" panose="02040604050505020304" pitchFamily="18" charset="0"/>
              </a:endParaRPr>
            </a:p>
            <a:p>
              <a:pPr algn="ctr"/>
              <a:r>
                <a:rPr lang="en-US" sz="3200" b="1" dirty="0" smtClean="0">
                  <a:latin typeface="Century Schoolbook" panose="02040604050505020304" pitchFamily="18" charset="0"/>
                </a:rPr>
                <a:t>(Declining)</a:t>
              </a:r>
              <a:endParaRPr lang="en-US" sz="3200" b="1" dirty="0">
                <a:latin typeface="Century Schoolbook" panose="02040604050505020304" pitchFamily="18" charset="0"/>
              </a:endParaRP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1211911" y="3053181"/>
              <a:ext cx="2265219" cy="1077218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b="1" dirty="0" smtClean="0">
                  <a:latin typeface="Century Schoolbook" panose="02040604050505020304" pitchFamily="18" charset="0"/>
                </a:rPr>
                <a:t>Growing </a:t>
              </a:r>
            </a:p>
            <a:p>
              <a:pPr algn="ctr"/>
              <a:r>
                <a:rPr lang="en-US" sz="3200" b="1" dirty="0" smtClean="0">
                  <a:latin typeface="Century Schoolbook" panose="02040604050505020304" pitchFamily="18" charset="0"/>
                </a:rPr>
                <a:t>(Youth) </a:t>
              </a:r>
            </a:p>
          </p:txBody>
        </p:sp>
        <p:sp>
          <p:nvSpPr>
            <p:cNvPr id="43" name="TextBox 42"/>
            <p:cNvSpPr txBox="1"/>
            <p:nvPr/>
          </p:nvSpPr>
          <p:spPr>
            <a:xfrm>
              <a:off x="2954640" y="1166750"/>
              <a:ext cx="3248918" cy="1077218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b="1" dirty="0" smtClean="0">
                  <a:latin typeface="Century Schoolbook" panose="02040604050505020304" pitchFamily="18" charset="0"/>
                </a:rPr>
                <a:t>Ripe </a:t>
              </a:r>
            </a:p>
            <a:p>
              <a:pPr algn="ctr"/>
              <a:r>
                <a:rPr lang="en-US" sz="3200" b="1" dirty="0" smtClean="0">
                  <a:latin typeface="Century Schoolbook" panose="02040604050505020304" pitchFamily="18" charset="0"/>
                </a:rPr>
                <a:t>(Best Estate) </a:t>
              </a:r>
            </a:p>
          </p:txBody>
        </p:sp>
        <p:sp>
          <p:nvSpPr>
            <p:cNvPr id="44" name="Rectangle 43"/>
            <p:cNvSpPr/>
            <p:nvPr/>
          </p:nvSpPr>
          <p:spPr>
            <a:xfrm>
              <a:off x="0" y="0"/>
              <a:ext cx="9144000" cy="12954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5" name="TextBox 44"/>
            <p:cNvSpPr txBox="1"/>
            <p:nvPr/>
          </p:nvSpPr>
          <p:spPr>
            <a:xfrm>
              <a:off x="0" y="18871"/>
              <a:ext cx="9143999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600" b="1" dirty="0" smtClean="0">
                  <a:latin typeface="Century Schoolbook" panose="02040604050505020304" pitchFamily="18" charset="0"/>
                </a:rPr>
                <a:t>A Puritan’s View</a:t>
              </a:r>
            </a:p>
            <a:p>
              <a:pPr algn="ctr"/>
              <a:r>
                <a:rPr lang="en-US" sz="3600" b="1" dirty="0" smtClean="0">
                  <a:latin typeface="Century Schoolbook" panose="02040604050505020304" pitchFamily="18" charset="0"/>
                </a:rPr>
                <a:t>of the Human Life Span</a:t>
              </a:r>
              <a:endParaRPr lang="en-US" sz="3600" b="1" dirty="0">
                <a:latin typeface="Century Schoolbook" panose="020406040505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3045467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0" y="0"/>
            <a:ext cx="9144000" cy="6388925"/>
            <a:chOff x="0" y="0"/>
            <a:chExt cx="9144000" cy="6388925"/>
          </a:xfrm>
        </p:grpSpPr>
        <p:grpSp>
          <p:nvGrpSpPr>
            <p:cNvPr id="17" name="Group 16"/>
            <p:cNvGrpSpPr/>
            <p:nvPr/>
          </p:nvGrpSpPr>
          <p:grpSpPr>
            <a:xfrm>
              <a:off x="304800" y="1676400"/>
              <a:ext cx="8686800" cy="4712525"/>
              <a:chOff x="304800" y="1676400"/>
              <a:chExt cx="8686800" cy="4712525"/>
            </a:xfrm>
          </p:grpSpPr>
          <p:sp>
            <p:nvSpPr>
              <p:cNvPr id="18" name="TextBox 17"/>
              <p:cNvSpPr txBox="1"/>
              <p:nvPr/>
            </p:nvSpPr>
            <p:spPr>
              <a:xfrm>
                <a:off x="5638800" y="5334000"/>
                <a:ext cx="3352800" cy="101566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3200" b="1" dirty="0" smtClean="0">
                    <a:latin typeface="Century Schoolbook" panose="02040604050505020304" pitchFamily="18" charset="0"/>
                  </a:rPr>
                  <a:t>Death </a:t>
                </a:r>
              </a:p>
              <a:p>
                <a:pPr algn="ctr"/>
                <a:r>
                  <a:rPr lang="en-US" sz="2800" b="1" dirty="0" smtClean="0">
                    <a:latin typeface="Century Schoolbook" panose="02040604050505020304" pitchFamily="18" charset="0"/>
                  </a:rPr>
                  <a:t>(Heaven or Hell)</a:t>
                </a:r>
                <a:endParaRPr lang="en-US" sz="2800" b="1" dirty="0">
                  <a:latin typeface="Century Schoolbook" panose="02040604050505020304" pitchFamily="18" charset="0"/>
                </a:endParaRPr>
              </a:p>
            </p:txBody>
          </p:sp>
          <p:grpSp>
            <p:nvGrpSpPr>
              <p:cNvPr id="19" name="Group 18"/>
              <p:cNvGrpSpPr/>
              <p:nvPr/>
            </p:nvGrpSpPr>
            <p:grpSpPr>
              <a:xfrm>
                <a:off x="2344520" y="1676400"/>
                <a:ext cx="4437280" cy="4191000"/>
                <a:chOff x="2344520" y="1676400"/>
                <a:chExt cx="4437280" cy="4191000"/>
              </a:xfrm>
            </p:grpSpPr>
            <p:cxnSp>
              <p:nvCxnSpPr>
                <p:cNvPr id="21" name="Straight Arrow Connector 20"/>
                <p:cNvCxnSpPr/>
                <p:nvPr/>
              </p:nvCxnSpPr>
              <p:spPr>
                <a:xfrm flipV="1">
                  <a:off x="2367281" y="1676400"/>
                  <a:ext cx="0" cy="4191000"/>
                </a:xfrm>
                <a:prstGeom prst="straightConnector1">
                  <a:avLst/>
                </a:prstGeom>
                <a:ln w="57150"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" name="Straight Arrow Connector 21"/>
                <p:cNvCxnSpPr/>
                <p:nvPr/>
              </p:nvCxnSpPr>
              <p:spPr>
                <a:xfrm>
                  <a:off x="2362200" y="1752600"/>
                  <a:ext cx="4419600" cy="0"/>
                </a:xfrm>
                <a:prstGeom prst="straightConnector1">
                  <a:avLst/>
                </a:prstGeom>
                <a:ln w="57150"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" name="Straight Arrow Connector 22"/>
                <p:cNvCxnSpPr/>
                <p:nvPr/>
              </p:nvCxnSpPr>
              <p:spPr>
                <a:xfrm>
                  <a:off x="6706459" y="1740932"/>
                  <a:ext cx="0" cy="3593068"/>
                </a:xfrm>
                <a:prstGeom prst="straightConnector1">
                  <a:avLst/>
                </a:prstGeom>
                <a:ln w="57150"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4" name="Straight Connector 23"/>
                <p:cNvCxnSpPr/>
                <p:nvPr/>
              </p:nvCxnSpPr>
              <p:spPr>
                <a:xfrm flipH="1">
                  <a:off x="2344520" y="5334000"/>
                  <a:ext cx="4419599" cy="0"/>
                </a:xfrm>
                <a:prstGeom prst="line">
                  <a:avLst/>
                </a:prstGeom>
                <a:ln w="571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20" name="TextBox 19"/>
              <p:cNvSpPr txBox="1"/>
              <p:nvPr/>
            </p:nvSpPr>
            <p:spPr>
              <a:xfrm>
                <a:off x="304800" y="5373262"/>
                <a:ext cx="2772460" cy="1015663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3200" b="1" dirty="0" smtClean="0">
                    <a:latin typeface="Century Schoolbook" panose="02040604050505020304" pitchFamily="18" charset="0"/>
                  </a:rPr>
                  <a:t>Conception </a:t>
                </a:r>
              </a:p>
              <a:p>
                <a:pPr algn="ctr"/>
                <a:r>
                  <a:rPr lang="en-US" sz="2800" b="1" dirty="0" smtClean="0">
                    <a:latin typeface="Century Schoolbook" panose="02040604050505020304" pitchFamily="18" charset="0"/>
                  </a:rPr>
                  <a:t>(Mind of God)</a:t>
                </a:r>
                <a:endParaRPr lang="en-US" sz="2800" b="1" dirty="0">
                  <a:latin typeface="Century Schoolbook" panose="02040604050505020304" pitchFamily="18" charset="0"/>
                </a:endParaRPr>
              </a:p>
            </p:txBody>
          </p:sp>
        </p:grpSp>
        <p:sp>
          <p:nvSpPr>
            <p:cNvPr id="28" name="TextBox 27"/>
            <p:cNvSpPr txBox="1"/>
            <p:nvPr/>
          </p:nvSpPr>
          <p:spPr>
            <a:xfrm>
              <a:off x="6665975" y="1497620"/>
              <a:ext cx="20574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b="1" dirty="0" smtClean="0">
                  <a:latin typeface="Century Schoolbook" panose="02040604050505020304" pitchFamily="18" charset="0"/>
                </a:rPr>
                <a:t>50 years</a:t>
              </a:r>
              <a:endParaRPr lang="en-US" sz="3200" b="1" dirty="0">
                <a:latin typeface="Century Schoolbook" panose="02040604050505020304" pitchFamily="18" charset="0"/>
              </a:endParaRPr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457200" y="1472625"/>
              <a:ext cx="22098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b="1" dirty="0" smtClean="0">
                  <a:latin typeface="Century Schoolbook" panose="02040604050505020304" pitchFamily="18" charset="0"/>
                </a:rPr>
                <a:t>25 years</a:t>
              </a:r>
              <a:endParaRPr lang="en-US" sz="3200" b="1" dirty="0">
                <a:latin typeface="Century Schoolbook" panose="02040604050505020304" pitchFamily="18" charset="0"/>
              </a:endParaRPr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5707604" y="2735807"/>
              <a:ext cx="2559931" cy="1569660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b="1" dirty="0" smtClean="0">
                  <a:latin typeface="Century Schoolbook" panose="02040604050505020304" pitchFamily="18" charset="0"/>
                </a:rPr>
                <a:t>Decaying</a:t>
              </a:r>
              <a:endParaRPr lang="en-US" sz="3200" b="1" dirty="0">
                <a:latin typeface="Century Schoolbook" panose="02040604050505020304" pitchFamily="18" charset="0"/>
              </a:endParaRPr>
            </a:p>
            <a:p>
              <a:pPr algn="ctr"/>
              <a:r>
                <a:rPr lang="en-US" sz="3200" b="1" dirty="0" smtClean="0">
                  <a:latin typeface="Century Schoolbook" panose="02040604050505020304" pitchFamily="18" charset="0"/>
                </a:rPr>
                <a:t>(Declining)</a:t>
              </a:r>
            </a:p>
            <a:p>
              <a:pPr algn="ctr"/>
              <a:r>
                <a:rPr lang="en-US" sz="3200" b="1" dirty="0" smtClean="0">
                  <a:latin typeface="Century Schoolbook" panose="02040604050505020304" pitchFamily="18" charset="0"/>
                </a:rPr>
                <a:t>31% or 330</a:t>
              </a:r>
              <a:endParaRPr lang="en-US" sz="3200" b="1" dirty="0">
                <a:latin typeface="Century Schoolbook" panose="02040604050505020304" pitchFamily="18" charset="0"/>
              </a:endParaRPr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2954640" y="1166750"/>
              <a:ext cx="3248918" cy="1569660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b="1" dirty="0" smtClean="0">
                  <a:latin typeface="Century Schoolbook" panose="02040604050505020304" pitchFamily="18" charset="0"/>
                </a:rPr>
                <a:t>Ripe </a:t>
              </a:r>
            </a:p>
            <a:p>
              <a:pPr algn="ctr"/>
              <a:r>
                <a:rPr lang="en-US" sz="3200" b="1" dirty="0" smtClean="0">
                  <a:latin typeface="Century Schoolbook" panose="02040604050505020304" pitchFamily="18" charset="0"/>
                </a:rPr>
                <a:t>(Best Estate)</a:t>
              </a:r>
            </a:p>
            <a:p>
              <a:pPr algn="ctr"/>
              <a:r>
                <a:rPr lang="en-US" sz="3200" b="1" dirty="0" smtClean="0">
                  <a:latin typeface="Century Schoolbook" panose="02040604050505020304" pitchFamily="18" charset="0"/>
                </a:rPr>
                <a:t>27% or 281 </a:t>
              </a:r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1092430" y="2733644"/>
              <a:ext cx="2504182" cy="1569660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b="1" dirty="0" smtClean="0">
                  <a:latin typeface="Century Schoolbook" panose="02040604050505020304" pitchFamily="18" charset="0"/>
                </a:rPr>
                <a:t>Growing </a:t>
              </a:r>
            </a:p>
            <a:p>
              <a:pPr algn="ctr"/>
              <a:r>
                <a:rPr lang="en-US" sz="3200" b="1" dirty="0" smtClean="0">
                  <a:latin typeface="Century Schoolbook" panose="02040604050505020304" pitchFamily="18" charset="0"/>
                </a:rPr>
                <a:t>(Youth)</a:t>
              </a:r>
            </a:p>
            <a:p>
              <a:pPr algn="ctr"/>
              <a:r>
                <a:rPr lang="en-US" sz="3200" b="1" dirty="0" smtClean="0">
                  <a:latin typeface="Century Schoolbook" panose="02040604050505020304" pitchFamily="18" charset="0"/>
                </a:rPr>
                <a:t>42% or 443 </a:t>
              </a:r>
            </a:p>
          </p:txBody>
        </p:sp>
        <p:sp>
          <p:nvSpPr>
            <p:cNvPr id="33" name="Rectangle 32"/>
            <p:cNvSpPr/>
            <p:nvPr/>
          </p:nvSpPr>
          <p:spPr>
            <a:xfrm>
              <a:off x="0" y="0"/>
              <a:ext cx="9144000" cy="12954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1" name="TextBox 40"/>
            <p:cNvSpPr txBox="1"/>
            <p:nvPr/>
          </p:nvSpPr>
          <p:spPr>
            <a:xfrm>
              <a:off x="0" y="18871"/>
              <a:ext cx="9143999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600" b="1" dirty="0" smtClean="0">
                  <a:latin typeface="Century Schoolbook" panose="02040604050505020304" pitchFamily="18" charset="0"/>
                </a:rPr>
                <a:t>A Puritan’s View</a:t>
              </a:r>
            </a:p>
            <a:p>
              <a:pPr algn="ctr"/>
              <a:r>
                <a:rPr lang="en-US" sz="3600" b="1" dirty="0" smtClean="0">
                  <a:latin typeface="Century Schoolbook" panose="02040604050505020304" pitchFamily="18" charset="0"/>
                </a:rPr>
                <a:t>of the Human Life Span</a:t>
              </a:r>
              <a:endParaRPr lang="en-US" sz="3600" b="1" dirty="0">
                <a:latin typeface="Century Schoolbook" panose="020406040505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2905691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0" y="0"/>
            <a:ext cx="9144000" cy="6388925"/>
            <a:chOff x="0" y="0"/>
            <a:chExt cx="9144000" cy="6388925"/>
          </a:xfrm>
        </p:grpSpPr>
        <p:grpSp>
          <p:nvGrpSpPr>
            <p:cNvPr id="12" name="Group 11"/>
            <p:cNvGrpSpPr/>
            <p:nvPr/>
          </p:nvGrpSpPr>
          <p:grpSpPr>
            <a:xfrm>
              <a:off x="304800" y="1676400"/>
              <a:ext cx="8686800" cy="4712525"/>
              <a:chOff x="304800" y="1676400"/>
              <a:chExt cx="8686800" cy="4712525"/>
            </a:xfrm>
          </p:grpSpPr>
          <p:sp>
            <p:nvSpPr>
              <p:cNvPr id="13" name="TextBox 12"/>
              <p:cNvSpPr txBox="1"/>
              <p:nvPr/>
            </p:nvSpPr>
            <p:spPr>
              <a:xfrm>
                <a:off x="5638800" y="5334000"/>
                <a:ext cx="3352800" cy="101566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3200" b="1" dirty="0" smtClean="0">
                    <a:latin typeface="Century Schoolbook" panose="02040604050505020304" pitchFamily="18" charset="0"/>
                  </a:rPr>
                  <a:t>Death </a:t>
                </a:r>
              </a:p>
              <a:p>
                <a:pPr algn="ctr"/>
                <a:r>
                  <a:rPr lang="en-US" sz="2800" b="1" dirty="0" smtClean="0">
                    <a:latin typeface="Century Schoolbook" panose="02040604050505020304" pitchFamily="18" charset="0"/>
                  </a:rPr>
                  <a:t>(Heaven or Hell)</a:t>
                </a:r>
                <a:endParaRPr lang="en-US" sz="2800" b="1" dirty="0">
                  <a:latin typeface="Century Schoolbook" panose="02040604050505020304" pitchFamily="18" charset="0"/>
                </a:endParaRPr>
              </a:p>
            </p:txBody>
          </p:sp>
          <p:grpSp>
            <p:nvGrpSpPr>
              <p:cNvPr id="14" name="Group 13"/>
              <p:cNvGrpSpPr/>
              <p:nvPr/>
            </p:nvGrpSpPr>
            <p:grpSpPr>
              <a:xfrm>
                <a:off x="2344520" y="1676400"/>
                <a:ext cx="4437280" cy="4191000"/>
                <a:chOff x="2344520" y="1676400"/>
                <a:chExt cx="4437280" cy="4191000"/>
              </a:xfrm>
            </p:grpSpPr>
            <p:cxnSp>
              <p:nvCxnSpPr>
                <p:cNvPr id="16" name="Straight Arrow Connector 15"/>
                <p:cNvCxnSpPr/>
                <p:nvPr/>
              </p:nvCxnSpPr>
              <p:spPr>
                <a:xfrm flipV="1">
                  <a:off x="2367281" y="1676400"/>
                  <a:ext cx="0" cy="4191000"/>
                </a:xfrm>
                <a:prstGeom prst="straightConnector1">
                  <a:avLst/>
                </a:prstGeom>
                <a:ln w="57150"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" name="Straight Arrow Connector 16"/>
                <p:cNvCxnSpPr/>
                <p:nvPr/>
              </p:nvCxnSpPr>
              <p:spPr>
                <a:xfrm>
                  <a:off x="2362200" y="1752600"/>
                  <a:ext cx="4419600" cy="0"/>
                </a:xfrm>
                <a:prstGeom prst="straightConnector1">
                  <a:avLst/>
                </a:prstGeom>
                <a:ln w="57150"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" name="Straight Arrow Connector 17"/>
                <p:cNvCxnSpPr/>
                <p:nvPr/>
              </p:nvCxnSpPr>
              <p:spPr>
                <a:xfrm>
                  <a:off x="6706459" y="1740932"/>
                  <a:ext cx="0" cy="3593068"/>
                </a:xfrm>
                <a:prstGeom prst="straightConnector1">
                  <a:avLst/>
                </a:prstGeom>
                <a:ln w="57150"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" name="Straight Connector 18"/>
                <p:cNvCxnSpPr/>
                <p:nvPr/>
              </p:nvCxnSpPr>
              <p:spPr>
                <a:xfrm flipH="1">
                  <a:off x="2344520" y="5334000"/>
                  <a:ext cx="4419599" cy="0"/>
                </a:xfrm>
                <a:prstGeom prst="line">
                  <a:avLst/>
                </a:prstGeom>
                <a:ln w="571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15" name="TextBox 14"/>
              <p:cNvSpPr txBox="1"/>
              <p:nvPr/>
            </p:nvSpPr>
            <p:spPr>
              <a:xfrm>
                <a:off x="304800" y="5373262"/>
                <a:ext cx="2772460" cy="1015663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3200" b="1" dirty="0" smtClean="0">
                    <a:latin typeface="Century Schoolbook" panose="02040604050505020304" pitchFamily="18" charset="0"/>
                  </a:rPr>
                  <a:t>Conception </a:t>
                </a:r>
              </a:p>
              <a:p>
                <a:pPr algn="ctr"/>
                <a:r>
                  <a:rPr lang="en-US" sz="2800" b="1" dirty="0" smtClean="0">
                    <a:latin typeface="Century Schoolbook" panose="02040604050505020304" pitchFamily="18" charset="0"/>
                  </a:rPr>
                  <a:t>(Mind of God)</a:t>
                </a:r>
                <a:endParaRPr lang="en-US" sz="2800" b="1" dirty="0">
                  <a:latin typeface="Century Schoolbook" panose="02040604050505020304" pitchFamily="18" charset="0"/>
                </a:endParaRPr>
              </a:p>
            </p:txBody>
          </p:sp>
        </p:grpSp>
        <p:sp>
          <p:nvSpPr>
            <p:cNvPr id="4" name="Right Arrow 3"/>
            <p:cNvSpPr/>
            <p:nvPr/>
          </p:nvSpPr>
          <p:spPr>
            <a:xfrm rot="16200000">
              <a:off x="1872996" y="3295150"/>
              <a:ext cx="978408" cy="484632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0" name="Rectangle 19"/>
            <p:cNvSpPr/>
            <p:nvPr/>
          </p:nvSpPr>
          <p:spPr>
            <a:xfrm>
              <a:off x="0" y="0"/>
              <a:ext cx="9144000" cy="12954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0" y="18871"/>
              <a:ext cx="9143999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600" b="1" dirty="0" smtClean="0">
                  <a:latin typeface="Century Schoolbook" panose="02040604050505020304" pitchFamily="18" charset="0"/>
                </a:rPr>
                <a:t>A Puritan’s View</a:t>
              </a:r>
            </a:p>
            <a:p>
              <a:pPr algn="ctr"/>
              <a:r>
                <a:rPr lang="en-US" sz="3600" b="1" dirty="0" smtClean="0">
                  <a:latin typeface="Century Schoolbook" panose="02040604050505020304" pitchFamily="18" charset="0"/>
                </a:rPr>
                <a:t>of the Human Life Span</a:t>
              </a:r>
              <a:endParaRPr lang="en-US" sz="3600" b="1" dirty="0">
                <a:latin typeface="Century Schoolbook" panose="020406040505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1562132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847</TotalTime>
  <Words>425</Words>
  <Application>Microsoft Office PowerPoint</Application>
  <PresentationFormat>On-screen Show (4:3)</PresentationFormat>
  <Paragraphs>136</Paragraphs>
  <Slides>17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Office Theme</vt:lpstr>
      <vt:lpstr>A Puritan's View  of the Human Life Span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Ecclesiastes 12:1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John Tipton</dc:creator>
  <cp:lastModifiedBy>Esther Neal</cp:lastModifiedBy>
  <cp:revision>94</cp:revision>
  <cp:lastPrinted>2017-05-10T19:34:25Z</cp:lastPrinted>
  <dcterms:created xsi:type="dcterms:W3CDTF">2017-05-03T13:03:29Z</dcterms:created>
  <dcterms:modified xsi:type="dcterms:W3CDTF">2017-05-14T17:24:51Z</dcterms:modified>
</cp:coreProperties>
</file>