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7" r:id="rId2"/>
    <p:sldId id="327" r:id="rId3"/>
    <p:sldId id="295" r:id="rId4"/>
    <p:sldId id="294" r:id="rId5"/>
    <p:sldId id="298" r:id="rId6"/>
    <p:sldId id="259" r:id="rId7"/>
    <p:sldId id="332" r:id="rId8"/>
    <p:sldId id="320" r:id="rId9"/>
    <p:sldId id="340" r:id="rId10"/>
    <p:sldId id="263" r:id="rId11"/>
    <p:sldId id="261" r:id="rId12"/>
    <p:sldId id="302" r:id="rId13"/>
    <p:sldId id="264" r:id="rId14"/>
    <p:sldId id="307" r:id="rId15"/>
    <p:sldId id="308" r:id="rId16"/>
    <p:sldId id="260" r:id="rId17"/>
    <p:sldId id="311" r:id="rId18"/>
    <p:sldId id="312" r:id="rId19"/>
    <p:sldId id="313" r:id="rId20"/>
    <p:sldId id="314" r:id="rId21"/>
    <p:sldId id="315" r:id="rId22"/>
    <p:sldId id="316" r:id="rId23"/>
    <p:sldId id="334" r:id="rId24"/>
    <p:sldId id="318" r:id="rId25"/>
    <p:sldId id="319" r:id="rId26"/>
    <p:sldId id="326" r:id="rId27"/>
    <p:sldId id="324" r:id="rId28"/>
    <p:sldId id="325" r:id="rId29"/>
    <p:sldId id="322" r:id="rId30"/>
    <p:sldId id="323" r:id="rId31"/>
    <p:sldId id="342" r:id="rId32"/>
    <p:sldId id="350" r:id="rId33"/>
    <p:sldId id="351" r:id="rId34"/>
    <p:sldId id="336"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1" y="-2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99D9A-07CB-4B59-8D41-31DB8BA6D60F}" type="datetimeFigureOut">
              <a:rPr lang="en-US" smtClean="0"/>
              <a:t>11/5/2015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8A454-7FA3-4286-A798-9C62C8FEC839}" type="slidenum">
              <a:rPr lang="en-US" smtClean="0"/>
              <a:t>‹#›</a:t>
            </a:fld>
            <a:endParaRPr lang="en-US"/>
          </a:p>
        </p:txBody>
      </p:sp>
    </p:spTree>
    <p:extLst>
      <p:ext uri="{BB962C8B-B14F-4D97-AF65-F5344CB8AC3E}">
        <p14:creationId xmlns:p14="http://schemas.microsoft.com/office/powerpoint/2010/main" val="29341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3</a:t>
            </a:fld>
            <a:endParaRPr lang="en-US"/>
          </a:p>
        </p:txBody>
      </p:sp>
    </p:spTree>
    <p:extLst>
      <p:ext uri="{BB962C8B-B14F-4D97-AF65-F5344CB8AC3E}">
        <p14:creationId xmlns:p14="http://schemas.microsoft.com/office/powerpoint/2010/main" val="424815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C848E-58A9-4724-A6E9-82D59D66CD44}"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2853844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C848E-58A9-4724-A6E9-82D59D66CD44}"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2650394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C848E-58A9-4724-A6E9-82D59D66CD44}"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70918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C848E-58A9-4724-A6E9-82D59D66CD44}"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82703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C848E-58A9-4724-A6E9-82D59D66CD44}" type="datetimeFigureOut">
              <a:rPr lang="en-US" smtClean="0"/>
              <a:t>11/5/2015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113968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C848E-58A9-4724-A6E9-82D59D66CD44}"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366731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C848E-58A9-4724-A6E9-82D59D66CD44}" type="datetimeFigureOut">
              <a:rPr lang="en-US" smtClean="0"/>
              <a:t>11/5/2015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1022292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C848E-58A9-4724-A6E9-82D59D66CD44}" type="datetimeFigureOut">
              <a:rPr lang="en-US" smtClean="0"/>
              <a:t>11/5/2015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220689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C848E-58A9-4724-A6E9-82D59D66CD44}" type="datetimeFigureOut">
              <a:rPr lang="en-US" smtClean="0"/>
              <a:t>11/5/2015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3234215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C848E-58A9-4724-A6E9-82D59D66CD44}"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414874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C848E-58A9-4724-A6E9-82D59D66CD44}" type="datetimeFigureOut">
              <a:rPr lang="en-US" smtClean="0"/>
              <a:t>11/5/2015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5BBF-DE09-4755-AED6-1A2E399C3514}" type="slidenum">
              <a:rPr lang="en-US" smtClean="0"/>
              <a:t>‹#›</a:t>
            </a:fld>
            <a:endParaRPr lang="en-US"/>
          </a:p>
        </p:txBody>
      </p:sp>
    </p:spTree>
    <p:extLst>
      <p:ext uri="{BB962C8B-B14F-4D97-AF65-F5344CB8AC3E}">
        <p14:creationId xmlns:p14="http://schemas.microsoft.com/office/powerpoint/2010/main" val="286063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4C848E-58A9-4724-A6E9-82D59D66CD44}" type="datetimeFigureOut">
              <a:rPr lang="en-US" smtClean="0"/>
              <a:t>11/5/2015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23B5BBF-DE09-4755-AED6-1A2E399C3514}" type="slidenum">
              <a:rPr lang="en-US" smtClean="0"/>
              <a:t>‹#›</a:t>
            </a:fld>
            <a:endParaRPr lang="en-US"/>
          </a:p>
        </p:txBody>
      </p:sp>
    </p:spTree>
    <p:extLst>
      <p:ext uri="{BB962C8B-B14F-4D97-AF65-F5344CB8AC3E}">
        <p14:creationId xmlns:p14="http://schemas.microsoft.com/office/powerpoint/2010/main" val="75204385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723" y="209550"/>
            <a:ext cx="8229600" cy="3170099"/>
          </a:xfrm>
          <a:prstGeom prst="rect">
            <a:avLst/>
          </a:prstGeom>
          <a:noFill/>
        </p:spPr>
        <p:txBody>
          <a:bodyPr wrap="square" rtlCol="0">
            <a:spAutoFit/>
          </a:bodyPr>
          <a:lstStyle/>
          <a:p>
            <a:r>
              <a:rPr lang="en-US" sz="6000" b="1" dirty="0">
                <a:solidFill>
                  <a:schemeClr val="accent1">
                    <a:lumMod val="75000"/>
                  </a:schemeClr>
                </a:solidFill>
              </a:rPr>
              <a:t>	</a:t>
            </a:r>
            <a:r>
              <a:rPr lang="en-US" sz="4800" b="1" i="1" dirty="0" smtClean="0">
                <a:solidFill>
                  <a:schemeClr val="bg1"/>
                </a:solidFill>
              </a:rPr>
              <a:t>My house shall be called ‘a house of prayer’ for all the nations.</a:t>
            </a:r>
          </a:p>
          <a:p>
            <a:r>
              <a:rPr lang="en-US" sz="4400" b="1" dirty="0" smtClean="0">
                <a:solidFill>
                  <a:schemeClr val="bg1"/>
                </a:solidFill>
              </a:rPr>
              <a:t>		     </a:t>
            </a:r>
            <a:r>
              <a:rPr lang="en-US" sz="4000" b="1" dirty="0" smtClean="0">
                <a:solidFill>
                  <a:schemeClr val="bg1"/>
                </a:solidFill>
              </a:rPr>
              <a:t>--Mark 11:17 (Isaiah 56:7)</a:t>
            </a:r>
            <a:endParaRPr lang="en-US" sz="4000" b="1" dirty="0">
              <a:solidFill>
                <a:schemeClr val="bg1"/>
              </a:solidFill>
            </a:endParaRPr>
          </a:p>
        </p:txBody>
      </p:sp>
    </p:spTree>
    <p:extLst>
      <p:ext uri="{BB962C8B-B14F-4D97-AF65-F5344CB8AC3E}">
        <p14:creationId xmlns:p14="http://schemas.microsoft.com/office/powerpoint/2010/main" val="1838514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90550"/>
            <a:ext cx="8534400" cy="4062651"/>
          </a:xfrm>
          <a:prstGeom prst="rect">
            <a:avLst/>
          </a:prstGeom>
          <a:noFill/>
        </p:spPr>
        <p:txBody>
          <a:bodyPr wrap="square" rtlCol="0">
            <a:spAutoFit/>
          </a:bodyPr>
          <a:lstStyle/>
          <a:p>
            <a:r>
              <a:rPr lang="en-US" sz="4000" b="1" i="1" dirty="0" smtClean="0">
                <a:solidFill>
                  <a:schemeClr val="bg1"/>
                </a:solidFill>
              </a:rPr>
              <a:t>		      Prayer is an offering up of 			   our desires unto God, for </a:t>
            </a:r>
          </a:p>
          <a:p>
            <a:r>
              <a:rPr lang="en-US" sz="4000" b="1" i="1" dirty="0">
                <a:solidFill>
                  <a:schemeClr val="bg1"/>
                </a:solidFill>
              </a:rPr>
              <a:t>	</a:t>
            </a:r>
            <a:r>
              <a:rPr lang="en-US" sz="4000" b="1" i="1" dirty="0" smtClean="0">
                <a:solidFill>
                  <a:schemeClr val="bg1"/>
                </a:solidFill>
              </a:rPr>
              <a:t>	   things agreeable to 	His will, 			   in the name of Christ, with confession of our sins, and thankful acknowledgment of His mercies. </a:t>
            </a:r>
          </a:p>
          <a:p>
            <a:endParaRPr lang="en-US" dirty="0"/>
          </a:p>
        </p:txBody>
      </p:sp>
      <p:pic>
        <p:nvPicPr>
          <p:cNvPr id="1026" name="Picture 2" descr="1914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930" y="209550"/>
            <a:ext cx="1905000"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4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30222"/>
            <a:ext cx="2909724" cy="35083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8325" y="895350"/>
            <a:ext cx="5929475" cy="2400657"/>
          </a:xfrm>
          <a:prstGeom prst="rect">
            <a:avLst/>
          </a:prstGeom>
          <a:noFill/>
        </p:spPr>
        <p:txBody>
          <a:bodyPr wrap="square" rtlCol="0">
            <a:spAutoFit/>
          </a:bodyPr>
          <a:lstStyle/>
          <a:p>
            <a:r>
              <a:rPr lang="en-US" sz="4400" b="1" i="1" dirty="0" smtClean="0">
                <a:solidFill>
                  <a:schemeClr val="bg1"/>
                </a:solidFill>
              </a:rPr>
              <a:t>    </a:t>
            </a:r>
            <a:r>
              <a:rPr lang="en-US" sz="4400" b="1" i="1" dirty="0" smtClean="0">
                <a:solidFill>
                  <a:schemeClr val="accent6">
                    <a:lumMod val="50000"/>
                  </a:schemeClr>
                </a:solidFill>
              </a:rPr>
              <a:t>Jesus Christ’s teaching on prayer is new wine stored in new bottles.</a:t>
            </a:r>
          </a:p>
          <a:p>
            <a:endParaRPr lang="en-US" dirty="0"/>
          </a:p>
        </p:txBody>
      </p:sp>
    </p:spTree>
    <p:extLst>
      <p:ext uri="{BB962C8B-B14F-4D97-AF65-F5344CB8AC3E}">
        <p14:creationId xmlns:p14="http://schemas.microsoft.com/office/powerpoint/2010/main" val="1130947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pload.wikimedia.org/wikipedia/commons/e/e9/Tertulli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30222"/>
            <a:ext cx="2909724" cy="350832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8325" y="895350"/>
            <a:ext cx="5929475" cy="2800767"/>
          </a:xfrm>
          <a:prstGeom prst="rect">
            <a:avLst/>
          </a:prstGeom>
          <a:noFill/>
        </p:spPr>
        <p:txBody>
          <a:bodyPr wrap="square" rtlCol="0">
            <a:spAutoFit/>
          </a:bodyPr>
          <a:lstStyle/>
          <a:p>
            <a:r>
              <a:rPr lang="en-US" sz="4400" b="1" i="1" dirty="0" smtClean="0">
                <a:solidFill>
                  <a:schemeClr val="accent6">
                    <a:lumMod val="50000"/>
                  </a:schemeClr>
                </a:solidFill>
              </a:rPr>
              <a:t>    God alone was competent to teach us how he wished to be prayed to. </a:t>
            </a:r>
            <a:endParaRPr lang="en-US" dirty="0"/>
          </a:p>
        </p:txBody>
      </p:sp>
    </p:spTree>
    <p:extLst>
      <p:ext uri="{BB962C8B-B14F-4D97-AF65-F5344CB8AC3E}">
        <p14:creationId xmlns:p14="http://schemas.microsoft.com/office/powerpoint/2010/main" val="1694655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hepuritans.files.wordpress.com/2011/03/bost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30" r="21628"/>
          <a:stretch/>
        </p:blipFill>
        <p:spPr bwMode="auto">
          <a:xfrm>
            <a:off x="5611094" y="209550"/>
            <a:ext cx="3282538" cy="2362200"/>
          </a:xfrm>
          <a:prstGeom prst="rect">
            <a:avLst/>
          </a:prstGeom>
          <a:noFill/>
          <a:ln w="15875">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361950"/>
            <a:ext cx="4876800" cy="4524315"/>
          </a:xfrm>
          <a:prstGeom prst="rect">
            <a:avLst/>
          </a:prstGeom>
          <a:noFill/>
        </p:spPr>
        <p:txBody>
          <a:bodyPr wrap="square" rtlCol="0">
            <a:spAutoFit/>
          </a:bodyPr>
          <a:lstStyle/>
          <a:p>
            <a:r>
              <a:rPr lang="en-US" sz="4800" b="1" i="1" dirty="0" smtClean="0">
                <a:solidFill>
                  <a:srgbClr val="CC6600"/>
                </a:solidFill>
              </a:rPr>
              <a:t>   </a:t>
            </a:r>
            <a:r>
              <a:rPr lang="en-US" sz="4800" b="1" i="1" dirty="0" smtClean="0">
                <a:solidFill>
                  <a:schemeClr val="accent6">
                    <a:lumMod val="50000"/>
                  </a:schemeClr>
                </a:solidFill>
              </a:rPr>
              <a:t>We </a:t>
            </a:r>
            <a:r>
              <a:rPr lang="en-US" sz="4800" b="1" i="1" dirty="0">
                <a:solidFill>
                  <a:schemeClr val="accent6">
                    <a:lumMod val="50000"/>
                  </a:schemeClr>
                </a:solidFill>
              </a:rPr>
              <a:t>must begin, carry on, and conclude our prayers in the name of Christ.</a:t>
            </a:r>
          </a:p>
          <a:p>
            <a:endParaRPr lang="en-US" sz="4800" dirty="0"/>
          </a:p>
        </p:txBody>
      </p:sp>
    </p:spTree>
    <p:extLst>
      <p:ext uri="{BB962C8B-B14F-4D97-AF65-F5344CB8AC3E}">
        <p14:creationId xmlns:p14="http://schemas.microsoft.com/office/powerpoint/2010/main" val="1130947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6028" y="209551"/>
            <a:ext cx="8534401" cy="5632311"/>
          </a:xfrm>
          <a:prstGeom prst="rect">
            <a:avLst/>
          </a:prstGeom>
          <a:noFill/>
        </p:spPr>
        <p:txBody>
          <a:bodyPr wrap="square" rtlCol="0">
            <a:spAutoFit/>
          </a:bodyPr>
          <a:lstStyle/>
          <a:p>
            <a:r>
              <a:rPr lang="en-US" sz="3200" u="sng" dirty="0" smtClean="0">
                <a:solidFill>
                  <a:schemeClr val="bg1"/>
                </a:solidFill>
                <a:latin typeface="+mj-lt"/>
              </a:rPr>
              <a:t>Commencing</a:t>
            </a:r>
            <a:r>
              <a:rPr lang="en-US" sz="3200" dirty="0" smtClean="0">
                <a:solidFill>
                  <a:schemeClr val="bg1"/>
                </a:solidFill>
                <a:latin typeface="+mj-lt"/>
              </a:rPr>
              <a:t> </a:t>
            </a:r>
            <a:r>
              <a:rPr lang="en-US" sz="3200" dirty="0" smtClean="0">
                <a:solidFill>
                  <a:schemeClr val="accent6">
                    <a:lumMod val="50000"/>
                  </a:schemeClr>
                </a:solidFill>
                <a:latin typeface="+mj-lt"/>
              </a:rPr>
              <a:t>in His name:</a:t>
            </a:r>
            <a:endParaRPr lang="en-US" sz="3200" dirty="0">
              <a:solidFill>
                <a:schemeClr val="accent6">
                  <a:lumMod val="50000"/>
                </a:schemeClr>
              </a:solidFill>
              <a:latin typeface="+mj-lt"/>
            </a:endParaRPr>
          </a:p>
          <a:p>
            <a:r>
              <a:rPr lang="en-US" sz="3200" i="1" dirty="0" smtClean="0">
                <a:solidFill>
                  <a:schemeClr val="accent6">
                    <a:lumMod val="50000"/>
                  </a:schemeClr>
                </a:solidFill>
                <a:latin typeface="+mj-lt"/>
              </a:rPr>
              <a:t>   </a:t>
            </a:r>
            <a:r>
              <a:rPr lang="en-US" sz="3200" dirty="0">
                <a:solidFill>
                  <a:schemeClr val="accent6">
                    <a:lumMod val="50000"/>
                  </a:schemeClr>
                </a:solidFill>
                <a:latin typeface="+mj-lt"/>
              </a:rPr>
              <a:t> </a:t>
            </a:r>
            <a:r>
              <a:rPr lang="en-US" sz="3200" dirty="0" smtClean="0">
                <a:solidFill>
                  <a:schemeClr val="accent6">
                    <a:lumMod val="50000"/>
                  </a:schemeClr>
                </a:solidFill>
                <a:latin typeface="+mj-lt"/>
              </a:rPr>
              <a:t>   </a:t>
            </a:r>
            <a:r>
              <a:rPr lang="en-US" sz="3200" i="1" dirty="0" smtClean="0">
                <a:solidFill>
                  <a:schemeClr val="accent6">
                    <a:lumMod val="50000"/>
                  </a:schemeClr>
                </a:solidFill>
                <a:latin typeface="+mj-lt"/>
              </a:rPr>
              <a:t>We must go to God </a:t>
            </a:r>
            <a:r>
              <a:rPr lang="en-US" sz="3200" i="1" u="sng" dirty="0" smtClean="0">
                <a:solidFill>
                  <a:schemeClr val="accent6">
                    <a:lumMod val="50000"/>
                  </a:schemeClr>
                </a:solidFill>
                <a:latin typeface="+mj-lt"/>
              </a:rPr>
              <a:t>at Christ’s command</a:t>
            </a:r>
            <a:r>
              <a:rPr lang="en-US" sz="3200" i="1" dirty="0" smtClean="0">
                <a:solidFill>
                  <a:schemeClr val="accent6">
                    <a:lumMod val="50000"/>
                  </a:schemeClr>
                </a:solidFill>
                <a:latin typeface="+mj-lt"/>
              </a:rPr>
              <a:t>, and by order from him.</a:t>
            </a:r>
            <a:endParaRPr lang="en-US" sz="3200" i="1" dirty="0">
              <a:solidFill>
                <a:schemeClr val="accent2">
                  <a:lumMod val="75000"/>
                </a:schemeClr>
              </a:solidFill>
              <a:latin typeface="+mj-lt"/>
            </a:endParaRPr>
          </a:p>
          <a:p>
            <a:r>
              <a:rPr lang="en-US" sz="3200" u="sng" dirty="0">
                <a:solidFill>
                  <a:schemeClr val="bg1"/>
                </a:solidFill>
              </a:rPr>
              <a:t>Continuing</a:t>
            </a:r>
            <a:r>
              <a:rPr lang="en-US" sz="3200" dirty="0">
                <a:solidFill>
                  <a:schemeClr val="accent2">
                    <a:lumMod val="75000"/>
                  </a:schemeClr>
                </a:solidFill>
              </a:rPr>
              <a:t> </a:t>
            </a:r>
            <a:r>
              <a:rPr lang="en-US" sz="3200" dirty="0">
                <a:solidFill>
                  <a:schemeClr val="accent6">
                    <a:lumMod val="50000"/>
                  </a:schemeClr>
                </a:solidFill>
              </a:rPr>
              <a:t>in His name</a:t>
            </a:r>
            <a:r>
              <a:rPr lang="en-US" sz="3200" dirty="0" smtClean="0">
                <a:solidFill>
                  <a:schemeClr val="accent6">
                    <a:lumMod val="50000"/>
                  </a:schemeClr>
                </a:solidFill>
              </a:rPr>
              <a:t>:</a:t>
            </a:r>
            <a:endParaRPr lang="en-US" sz="3200" dirty="0">
              <a:solidFill>
                <a:schemeClr val="accent6">
                  <a:lumMod val="50000"/>
                </a:schemeClr>
              </a:solidFill>
            </a:endParaRPr>
          </a:p>
          <a:p>
            <a:r>
              <a:rPr lang="en-US" sz="3200" i="1" dirty="0">
                <a:solidFill>
                  <a:schemeClr val="accent6">
                    <a:lumMod val="50000"/>
                  </a:schemeClr>
                </a:solidFill>
              </a:rPr>
              <a:t>       </a:t>
            </a:r>
            <a:r>
              <a:rPr lang="en-US" sz="3200" i="1" dirty="0" smtClean="0">
                <a:solidFill>
                  <a:schemeClr val="accent6">
                    <a:lumMod val="50000"/>
                  </a:schemeClr>
                </a:solidFill>
              </a:rPr>
              <a:t>We </a:t>
            </a:r>
            <a:r>
              <a:rPr lang="en-US" sz="3200" i="1" dirty="0">
                <a:solidFill>
                  <a:schemeClr val="accent6">
                    <a:lumMod val="50000"/>
                  </a:schemeClr>
                </a:solidFill>
              </a:rPr>
              <a:t>must pray for </a:t>
            </a:r>
            <a:r>
              <a:rPr lang="en-US" sz="3200" i="1" dirty="0" smtClean="0">
                <a:solidFill>
                  <a:schemeClr val="accent6">
                    <a:lumMod val="50000"/>
                  </a:schemeClr>
                </a:solidFill>
              </a:rPr>
              <a:t>Christ’s sake</a:t>
            </a:r>
            <a:r>
              <a:rPr lang="en-US" sz="3200" i="1" dirty="0">
                <a:solidFill>
                  <a:schemeClr val="accent6">
                    <a:lumMod val="50000"/>
                  </a:schemeClr>
                </a:solidFill>
              </a:rPr>
              <a:t>, </a:t>
            </a:r>
            <a:r>
              <a:rPr lang="en-US" sz="3200" i="1" u="sng" dirty="0">
                <a:solidFill>
                  <a:schemeClr val="accent6">
                    <a:lumMod val="50000"/>
                  </a:schemeClr>
                </a:solidFill>
              </a:rPr>
              <a:t>as our motive</a:t>
            </a:r>
            <a:r>
              <a:rPr lang="en-US" sz="3200" i="1" dirty="0">
                <a:solidFill>
                  <a:schemeClr val="accent6">
                    <a:lumMod val="50000"/>
                  </a:schemeClr>
                </a:solidFill>
              </a:rPr>
              <a:t>. </a:t>
            </a:r>
            <a:endParaRPr lang="en-US" sz="3200" i="1" dirty="0" smtClean="0">
              <a:solidFill>
                <a:schemeClr val="accent6">
                  <a:lumMod val="50000"/>
                </a:schemeClr>
              </a:solidFill>
            </a:endParaRPr>
          </a:p>
          <a:p>
            <a:endParaRPr lang="en-US" sz="3200" b="1" i="1" dirty="0">
              <a:solidFill>
                <a:schemeClr val="accent2">
                  <a:lumMod val="75000"/>
                </a:schemeClr>
              </a:solidFill>
            </a:endParaRPr>
          </a:p>
          <a:p>
            <a:r>
              <a:rPr lang="en-US" sz="3200" b="1" u="sng" dirty="0">
                <a:solidFill>
                  <a:schemeClr val="bg1"/>
                </a:solidFill>
              </a:rPr>
              <a:t>Concluding</a:t>
            </a:r>
            <a:r>
              <a:rPr lang="en-US" sz="3200" b="1" dirty="0">
                <a:solidFill>
                  <a:schemeClr val="accent2">
                    <a:lumMod val="75000"/>
                  </a:schemeClr>
                </a:solidFill>
              </a:rPr>
              <a:t> </a:t>
            </a:r>
            <a:r>
              <a:rPr lang="en-US" sz="3200" b="1" dirty="0">
                <a:solidFill>
                  <a:schemeClr val="accent6">
                    <a:lumMod val="50000"/>
                  </a:schemeClr>
                </a:solidFill>
              </a:rPr>
              <a:t>in His name</a:t>
            </a:r>
            <a:r>
              <a:rPr lang="en-US" sz="3200" b="1" dirty="0" smtClean="0">
                <a:solidFill>
                  <a:schemeClr val="accent6">
                    <a:lumMod val="50000"/>
                  </a:schemeClr>
                </a:solidFill>
              </a:rPr>
              <a:t>:</a:t>
            </a:r>
            <a:endParaRPr lang="en-US" sz="3200" b="1" dirty="0">
              <a:solidFill>
                <a:schemeClr val="accent6">
                  <a:lumMod val="50000"/>
                </a:schemeClr>
              </a:solidFill>
            </a:endParaRPr>
          </a:p>
          <a:p>
            <a:r>
              <a:rPr lang="en-US" sz="3200" b="1" dirty="0">
                <a:solidFill>
                  <a:schemeClr val="accent6">
                    <a:lumMod val="50000"/>
                  </a:schemeClr>
                </a:solidFill>
              </a:rPr>
              <a:t>	</a:t>
            </a:r>
            <a:r>
              <a:rPr lang="en-US" sz="3200" b="1" i="1" dirty="0">
                <a:solidFill>
                  <a:schemeClr val="accent6">
                    <a:lumMod val="50000"/>
                  </a:schemeClr>
                </a:solidFill>
              </a:rPr>
              <a:t>We must pray for </a:t>
            </a:r>
            <a:r>
              <a:rPr lang="en-US" sz="3200" b="1" i="1" dirty="0" smtClean="0">
                <a:solidFill>
                  <a:schemeClr val="accent6">
                    <a:lumMod val="50000"/>
                  </a:schemeClr>
                </a:solidFill>
              </a:rPr>
              <a:t>Christ’s </a:t>
            </a:r>
            <a:r>
              <a:rPr lang="en-US" sz="3200" b="1" i="1" dirty="0">
                <a:solidFill>
                  <a:schemeClr val="accent6">
                    <a:lumMod val="50000"/>
                  </a:schemeClr>
                </a:solidFill>
              </a:rPr>
              <a:t>sake as </a:t>
            </a:r>
            <a:r>
              <a:rPr lang="en-US" sz="3200" b="1" i="1" u="sng" dirty="0">
                <a:solidFill>
                  <a:schemeClr val="accent6">
                    <a:lumMod val="50000"/>
                  </a:schemeClr>
                </a:solidFill>
              </a:rPr>
              <a:t>the only </a:t>
            </a:r>
            <a:r>
              <a:rPr lang="en-US" sz="3200" b="1" i="1" u="sng" dirty="0" smtClean="0">
                <a:solidFill>
                  <a:schemeClr val="accent6">
                    <a:lumMod val="50000"/>
                  </a:schemeClr>
                </a:solidFill>
              </a:rPr>
              <a:t>procuring </a:t>
            </a:r>
            <a:r>
              <a:rPr lang="en-US" sz="3200" b="1" i="1" u="sng" dirty="0">
                <a:solidFill>
                  <a:schemeClr val="accent6">
                    <a:lumMod val="50000"/>
                  </a:schemeClr>
                </a:solidFill>
              </a:rPr>
              <a:t>cause of the </a:t>
            </a:r>
            <a:r>
              <a:rPr lang="en-US" sz="3200" b="1" i="1" u="sng" dirty="0" smtClean="0">
                <a:solidFill>
                  <a:schemeClr val="accent6">
                    <a:lumMod val="50000"/>
                  </a:schemeClr>
                </a:solidFill>
              </a:rPr>
              <a:t>success </a:t>
            </a:r>
            <a:r>
              <a:rPr lang="en-US" sz="3200" b="1" i="1" dirty="0">
                <a:solidFill>
                  <a:schemeClr val="accent6">
                    <a:lumMod val="50000"/>
                  </a:schemeClr>
                </a:solidFill>
              </a:rPr>
              <a:t>of our prayers.</a:t>
            </a:r>
            <a:endParaRPr lang="en-US" sz="3200" b="1" dirty="0">
              <a:solidFill>
                <a:schemeClr val="accent6">
                  <a:lumMod val="50000"/>
                </a:schemeClr>
              </a:solidFill>
            </a:endParaRPr>
          </a:p>
          <a:p>
            <a:endParaRPr lang="en-US" sz="3600" b="1" i="1" dirty="0">
              <a:solidFill>
                <a:schemeClr val="accent2">
                  <a:lumMod val="75000"/>
                </a:schemeClr>
              </a:solidFill>
            </a:endParaRPr>
          </a:p>
          <a:p>
            <a:r>
              <a:rPr lang="en-US" sz="3600" b="1" i="1" dirty="0" smtClean="0">
                <a:solidFill>
                  <a:schemeClr val="accent2">
                    <a:lumMod val="75000"/>
                  </a:schemeClr>
                </a:solidFill>
                <a:latin typeface="+mj-lt"/>
              </a:rPr>
              <a:t> </a:t>
            </a:r>
            <a:endParaRPr lang="en-US" sz="3600" b="1" i="1" dirty="0">
              <a:solidFill>
                <a:schemeClr val="accent2">
                  <a:lumMod val="75000"/>
                </a:schemeClr>
              </a:solidFill>
              <a:latin typeface="+mj-lt"/>
            </a:endParaRPr>
          </a:p>
        </p:txBody>
      </p:sp>
    </p:spTree>
    <p:extLst>
      <p:ext uri="{BB962C8B-B14F-4D97-AF65-F5344CB8AC3E}">
        <p14:creationId xmlns:p14="http://schemas.microsoft.com/office/powerpoint/2010/main" val="3856515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3785652"/>
          </a:xfrm>
          <a:prstGeom prst="rect">
            <a:avLst/>
          </a:prstGeom>
          <a:noFill/>
        </p:spPr>
        <p:txBody>
          <a:bodyPr wrap="square" rtlCol="0">
            <a:spAutoFit/>
          </a:bodyPr>
          <a:lstStyle/>
          <a:p>
            <a:r>
              <a:rPr lang="en-US" sz="6000" dirty="0" smtClean="0">
                <a:solidFill>
                  <a:schemeClr val="accent1">
                    <a:lumMod val="75000"/>
                  </a:schemeClr>
                </a:solidFill>
              </a:rPr>
              <a:t>Why </a:t>
            </a:r>
            <a:r>
              <a:rPr lang="en-US" sz="6000" i="1" dirty="0" smtClean="0">
                <a:solidFill>
                  <a:schemeClr val="accent1">
                    <a:lumMod val="75000"/>
                  </a:schemeClr>
                </a:solidFill>
              </a:rPr>
              <a:t>Learn </a:t>
            </a:r>
            <a:r>
              <a:rPr lang="en-US" sz="6000" dirty="0" smtClean="0">
                <a:solidFill>
                  <a:schemeClr val="accent1">
                    <a:lumMod val="75000"/>
                  </a:schemeClr>
                </a:solidFill>
              </a:rPr>
              <a:t>to Pray?</a:t>
            </a:r>
          </a:p>
          <a:p>
            <a:r>
              <a:rPr lang="en-US" sz="6000" dirty="0" smtClean="0">
                <a:solidFill>
                  <a:schemeClr val="accent1">
                    <a:lumMod val="75000"/>
                  </a:schemeClr>
                </a:solidFill>
              </a:rPr>
              <a:t>Why Pray?</a:t>
            </a:r>
          </a:p>
          <a:p>
            <a:r>
              <a:rPr lang="en-US" sz="6000" dirty="0" smtClean="0">
                <a:solidFill>
                  <a:schemeClr val="accent1">
                    <a:lumMod val="75000"/>
                  </a:schemeClr>
                </a:solidFill>
              </a:rPr>
              <a:t>What is Prayer?</a:t>
            </a:r>
          </a:p>
          <a:p>
            <a:r>
              <a:rPr lang="en-US" sz="6000" b="1" dirty="0" smtClean="0">
                <a:solidFill>
                  <a:schemeClr val="accent1">
                    <a:lumMod val="75000"/>
                  </a:schemeClr>
                </a:solidFill>
              </a:rPr>
              <a:t>How to View Ourselves?</a:t>
            </a:r>
            <a:endParaRPr lang="en-US" sz="6000" b="1" dirty="0">
              <a:solidFill>
                <a:schemeClr val="accent1">
                  <a:lumMod val="50000"/>
                </a:schemeClr>
              </a:solidFill>
            </a:endParaRPr>
          </a:p>
        </p:txBody>
      </p:sp>
    </p:spTree>
    <p:extLst>
      <p:ext uri="{BB962C8B-B14F-4D97-AF65-F5344CB8AC3E}">
        <p14:creationId xmlns:p14="http://schemas.microsoft.com/office/powerpoint/2010/main" val="180156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collections.lacma.org/download/27176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2927"/>
            <a:ext cx="2429439" cy="318702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666750"/>
            <a:ext cx="8382000" cy="4031873"/>
          </a:xfrm>
          <a:prstGeom prst="rect">
            <a:avLst/>
          </a:prstGeom>
          <a:noFill/>
        </p:spPr>
        <p:txBody>
          <a:bodyPr wrap="square" rtlCol="0">
            <a:spAutoFit/>
          </a:bodyPr>
          <a:lstStyle/>
          <a:p>
            <a:r>
              <a:rPr lang="en-US" sz="4000" b="1" dirty="0" smtClean="0">
                <a:solidFill>
                  <a:schemeClr val="bg1"/>
                </a:solidFill>
              </a:rPr>
              <a:t>			     Letter CXXX </a:t>
            </a:r>
            <a:r>
              <a:rPr lang="en-US" sz="2400" b="1" i="1" dirty="0" smtClean="0">
                <a:solidFill>
                  <a:schemeClr val="bg1"/>
                </a:solidFill>
              </a:rPr>
              <a:t>(</a:t>
            </a:r>
            <a:r>
              <a:rPr lang="en-US" sz="2400" b="1" dirty="0" smtClean="0">
                <a:solidFill>
                  <a:schemeClr val="bg1"/>
                </a:solidFill>
              </a:rPr>
              <a:t>A.D. 412)</a:t>
            </a:r>
            <a:endParaRPr lang="en-US" sz="2400" b="1" i="1" dirty="0" smtClean="0">
              <a:solidFill>
                <a:schemeClr val="bg1"/>
              </a:solidFill>
            </a:endParaRPr>
          </a:p>
          <a:p>
            <a:endParaRPr lang="en-US" b="1" i="1" dirty="0" smtClean="0">
              <a:solidFill>
                <a:schemeClr val="bg1"/>
              </a:solidFill>
            </a:endParaRPr>
          </a:p>
          <a:p>
            <a:r>
              <a:rPr lang="en-US" b="1" i="1" dirty="0">
                <a:solidFill>
                  <a:schemeClr val="bg1"/>
                </a:solidFill>
              </a:rPr>
              <a:t> </a:t>
            </a:r>
            <a:r>
              <a:rPr lang="en-US" b="1" i="1" dirty="0" smtClean="0">
                <a:solidFill>
                  <a:schemeClr val="bg1"/>
                </a:solidFill>
              </a:rPr>
              <a:t>          			     </a:t>
            </a:r>
            <a:r>
              <a:rPr lang="en-US" sz="3600" b="1" i="1" dirty="0" smtClean="0">
                <a:solidFill>
                  <a:schemeClr val="bg1"/>
                </a:solidFill>
              </a:rPr>
              <a:t>It becomes you, out of love 			to this true life to account 			yourself “desolate “ in this world, however great the prosperity of your lot may be.  </a:t>
            </a:r>
          </a:p>
          <a:p>
            <a:endParaRPr lang="en-US" dirty="0"/>
          </a:p>
        </p:txBody>
      </p:sp>
    </p:spTree>
    <p:extLst>
      <p:ext uri="{BB962C8B-B14F-4D97-AF65-F5344CB8AC3E}">
        <p14:creationId xmlns:p14="http://schemas.microsoft.com/office/powerpoint/2010/main" val="113094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14351"/>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400051"/>
            <a:ext cx="7848600" cy="4154984"/>
          </a:xfrm>
          <a:prstGeom prst="rect">
            <a:avLst/>
          </a:prstGeom>
          <a:noFill/>
        </p:spPr>
        <p:txBody>
          <a:bodyPr wrap="square" rtlCol="0">
            <a:spAutoFit/>
          </a:bodyPr>
          <a:lstStyle/>
          <a:p>
            <a:r>
              <a:rPr lang="en-US" sz="4000" b="1" dirty="0"/>
              <a:t>	</a:t>
            </a:r>
            <a:r>
              <a:rPr lang="en-US" sz="4000" b="1" dirty="0" smtClean="0"/>
              <a:t>	</a:t>
            </a:r>
            <a:r>
              <a:rPr lang="en-US" sz="4000" b="1" u="sng" dirty="0" smtClean="0">
                <a:solidFill>
                  <a:schemeClr val="bg1"/>
                </a:solidFill>
              </a:rPr>
              <a:t>3 Objects of Attention:</a:t>
            </a:r>
            <a:endParaRPr lang="en-US" sz="4000" dirty="0">
              <a:solidFill>
                <a:schemeClr val="bg1"/>
              </a:solidFill>
            </a:endParaRPr>
          </a:p>
          <a:p>
            <a:r>
              <a:rPr lang="en-US" sz="4000" b="1" dirty="0" smtClean="0">
                <a:solidFill>
                  <a:schemeClr val="bg1"/>
                </a:solidFill>
              </a:rPr>
              <a:t>		  1.    </a:t>
            </a:r>
            <a:r>
              <a:rPr lang="en-US" sz="4000" b="1" dirty="0" err="1" smtClean="0">
                <a:solidFill>
                  <a:schemeClr val="bg1"/>
                </a:solidFill>
              </a:rPr>
              <a:t>Ourself</a:t>
            </a:r>
            <a:endParaRPr lang="en-US" sz="4000" b="1" dirty="0" smtClean="0">
              <a:solidFill>
                <a:schemeClr val="bg1"/>
              </a:solidFill>
            </a:endParaRPr>
          </a:p>
          <a:p>
            <a:r>
              <a:rPr lang="en-US" sz="4000" b="1" dirty="0">
                <a:solidFill>
                  <a:schemeClr val="bg1"/>
                </a:solidFill>
              </a:rPr>
              <a:t>	</a:t>
            </a:r>
            <a:r>
              <a:rPr lang="en-US" sz="4000" b="1" dirty="0" smtClean="0">
                <a:solidFill>
                  <a:schemeClr val="bg1"/>
                </a:solidFill>
              </a:rPr>
              <a:t>		     --impotent</a:t>
            </a:r>
            <a:endParaRPr lang="en-US" sz="3600" b="1" i="1" dirty="0">
              <a:solidFill>
                <a:schemeClr val="accent6">
                  <a:lumMod val="50000"/>
                </a:schemeClr>
              </a:solidFill>
            </a:endParaRPr>
          </a:p>
          <a:p>
            <a:r>
              <a:rPr lang="en-US" sz="3600" b="1" i="1" dirty="0" smtClean="0">
                <a:solidFill>
                  <a:schemeClr val="accent6">
                    <a:lumMod val="50000"/>
                  </a:schemeClr>
                </a:solidFill>
              </a:rPr>
              <a:t>		He perishes from hunger. . . He also knows that no creature can give him this and he also does not desire to receive it from a creature.</a:t>
            </a:r>
          </a:p>
        </p:txBody>
      </p:sp>
      <p:pic>
        <p:nvPicPr>
          <p:cNvPr id="4"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3351"/>
            <a:ext cx="1981200" cy="26845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50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514351"/>
            <a:ext cx="6096000" cy="646331"/>
          </a:xfrm>
          <a:prstGeom prst="rect">
            <a:avLst/>
          </a:prstGeom>
          <a:noFill/>
        </p:spPr>
        <p:txBody>
          <a:bodyPr wrap="square" rtlCol="0">
            <a:spAutoFit/>
          </a:bodyPr>
          <a:lstStyle/>
          <a:p>
            <a:r>
              <a:rPr lang="en-US" sz="3600" b="1" i="1" dirty="0">
                <a:solidFill>
                  <a:schemeClr val="accent6">
                    <a:lumMod val="50000"/>
                  </a:schemeClr>
                </a:solidFill>
              </a:rPr>
              <a:t> </a:t>
            </a:r>
            <a:r>
              <a:rPr lang="en-US" sz="3600" b="1" i="1" dirty="0" smtClean="0">
                <a:solidFill>
                  <a:schemeClr val="accent6">
                    <a:lumMod val="50000"/>
                  </a:schemeClr>
                </a:solidFill>
              </a:rPr>
              <a:t> </a:t>
            </a:r>
          </a:p>
        </p:txBody>
      </p:sp>
      <p:sp>
        <p:nvSpPr>
          <p:cNvPr id="3" name="TextBox 2"/>
          <p:cNvSpPr txBox="1"/>
          <p:nvPr/>
        </p:nvSpPr>
        <p:spPr>
          <a:xfrm>
            <a:off x="609600" y="400051"/>
            <a:ext cx="7848600" cy="2554545"/>
          </a:xfrm>
          <a:prstGeom prst="rect">
            <a:avLst/>
          </a:prstGeom>
          <a:noFill/>
        </p:spPr>
        <p:txBody>
          <a:bodyPr wrap="square" rtlCol="0">
            <a:spAutoFit/>
          </a:bodyPr>
          <a:lstStyle/>
          <a:p>
            <a:r>
              <a:rPr lang="en-US" sz="4000" b="1" dirty="0"/>
              <a:t>	</a:t>
            </a:r>
            <a:r>
              <a:rPr lang="en-US" sz="4000" b="1" dirty="0" smtClean="0"/>
              <a:t>	</a:t>
            </a:r>
            <a:r>
              <a:rPr lang="en-US" sz="4000" b="1" u="sng" dirty="0" smtClean="0">
                <a:solidFill>
                  <a:schemeClr val="bg1"/>
                </a:solidFill>
              </a:rPr>
              <a:t>3 Objects of Attention:</a:t>
            </a:r>
            <a:endParaRPr lang="en-US" sz="4000" dirty="0">
              <a:solidFill>
                <a:schemeClr val="bg1"/>
              </a:solidFill>
            </a:endParaRPr>
          </a:p>
          <a:p>
            <a:r>
              <a:rPr lang="en-US" sz="4000" b="1" dirty="0" smtClean="0">
                <a:solidFill>
                  <a:schemeClr val="bg1"/>
                </a:solidFill>
              </a:rPr>
              <a:t>		  1.    </a:t>
            </a:r>
            <a:r>
              <a:rPr lang="en-US" sz="4000" b="1" dirty="0" err="1" smtClean="0">
                <a:solidFill>
                  <a:schemeClr val="bg1"/>
                </a:solidFill>
              </a:rPr>
              <a:t>Ourself</a:t>
            </a:r>
            <a:endParaRPr lang="en-US" sz="4000" b="1" dirty="0" smtClean="0">
              <a:solidFill>
                <a:schemeClr val="bg1"/>
              </a:solidFill>
            </a:endParaRPr>
          </a:p>
          <a:p>
            <a:r>
              <a:rPr lang="en-US" sz="4000" b="1" dirty="0">
                <a:solidFill>
                  <a:schemeClr val="bg1"/>
                </a:solidFill>
              </a:rPr>
              <a:t>	</a:t>
            </a:r>
            <a:r>
              <a:rPr lang="en-US" sz="4000" b="1" dirty="0" smtClean="0">
                <a:solidFill>
                  <a:schemeClr val="bg1"/>
                </a:solidFill>
              </a:rPr>
              <a:t>		     --impotent</a:t>
            </a:r>
          </a:p>
          <a:p>
            <a:r>
              <a:rPr lang="en-US" sz="4000" b="1" dirty="0">
                <a:solidFill>
                  <a:schemeClr val="bg1"/>
                </a:solidFill>
              </a:rPr>
              <a:t>	</a:t>
            </a:r>
            <a:r>
              <a:rPr lang="en-US" sz="4000" b="1" dirty="0" smtClean="0">
                <a:solidFill>
                  <a:schemeClr val="bg1"/>
                </a:solidFill>
              </a:rPr>
              <a:t>		     --unworthy</a:t>
            </a:r>
          </a:p>
        </p:txBody>
      </p:sp>
      <p:pic>
        <p:nvPicPr>
          <p:cNvPr id="4" name="Picture 2" descr="Wilhelmus à Brake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3351"/>
            <a:ext cx="1981200" cy="268452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350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4708981"/>
          </a:xfrm>
          <a:prstGeom prst="rect">
            <a:avLst/>
          </a:prstGeom>
          <a:noFill/>
        </p:spPr>
        <p:txBody>
          <a:bodyPr wrap="square" rtlCol="0">
            <a:spAutoFit/>
          </a:bodyPr>
          <a:lstStyle/>
          <a:p>
            <a:r>
              <a:rPr lang="en-US" sz="6000" dirty="0" smtClean="0">
                <a:solidFill>
                  <a:schemeClr val="accent1">
                    <a:lumMod val="75000"/>
                  </a:schemeClr>
                </a:solidFill>
              </a:rPr>
              <a:t>Why </a:t>
            </a:r>
            <a:r>
              <a:rPr lang="en-US" sz="6000" i="1" dirty="0" smtClean="0">
                <a:solidFill>
                  <a:schemeClr val="accent1">
                    <a:lumMod val="75000"/>
                  </a:schemeClr>
                </a:solidFill>
              </a:rPr>
              <a:t>Learn </a:t>
            </a:r>
            <a:r>
              <a:rPr lang="en-US" sz="6000" dirty="0" smtClean="0">
                <a:solidFill>
                  <a:schemeClr val="accent1">
                    <a:lumMod val="75000"/>
                  </a:schemeClr>
                </a:solidFill>
              </a:rPr>
              <a:t>to Pray?</a:t>
            </a:r>
          </a:p>
          <a:p>
            <a:r>
              <a:rPr lang="en-US" sz="6000" dirty="0" smtClean="0">
                <a:solidFill>
                  <a:schemeClr val="accent1">
                    <a:lumMod val="75000"/>
                  </a:schemeClr>
                </a:solidFill>
              </a:rPr>
              <a:t>Why Pray?</a:t>
            </a:r>
          </a:p>
          <a:p>
            <a:r>
              <a:rPr lang="en-US" sz="6000" dirty="0" smtClean="0">
                <a:solidFill>
                  <a:schemeClr val="accent1">
                    <a:lumMod val="75000"/>
                  </a:schemeClr>
                </a:solidFill>
              </a:rPr>
              <a:t>What is Prayer?</a:t>
            </a:r>
          </a:p>
          <a:p>
            <a:r>
              <a:rPr lang="en-US" sz="6000" dirty="0" smtClean="0">
                <a:solidFill>
                  <a:schemeClr val="accent1">
                    <a:lumMod val="75000"/>
                  </a:schemeClr>
                </a:solidFill>
              </a:rPr>
              <a:t>How to View Ourselves?</a:t>
            </a:r>
          </a:p>
          <a:p>
            <a:r>
              <a:rPr lang="en-US" sz="6000" b="1" dirty="0" smtClean="0">
                <a:solidFill>
                  <a:schemeClr val="accent1">
                    <a:lumMod val="75000"/>
                  </a:schemeClr>
                </a:solidFill>
              </a:rPr>
              <a:t>Unanswered Prayers?</a:t>
            </a:r>
            <a:endParaRPr lang="en-US" sz="6000" b="1" dirty="0">
              <a:solidFill>
                <a:schemeClr val="accent1">
                  <a:lumMod val="50000"/>
                </a:schemeClr>
              </a:solidFill>
            </a:endParaRPr>
          </a:p>
        </p:txBody>
      </p:sp>
    </p:spTree>
    <p:extLst>
      <p:ext uri="{BB962C8B-B14F-4D97-AF65-F5344CB8AC3E}">
        <p14:creationId xmlns:p14="http://schemas.microsoft.com/office/powerpoint/2010/main" val="1904287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1015663"/>
          </a:xfrm>
          <a:prstGeom prst="rect">
            <a:avLst/>
          </a:prstGeom>
          <a:noFill/>
        </p:spPr>
        <p:txBody>
          <a:bodyPr wrap="square" rtlCol="0">
            <a:spAutoFit/>
          </a:bodyPr>
          <a:lstStyle/>
          <a:p>
            <a:r>
              <a:rPr lang="en-US" sz="6000" b="1" dirty="0" smtClean="0">
                <a:solidFill>
                  <a:schemeClr val="accent1">
                    <a:lumMod val="75000"/>
                  </a:schemeClr>
                </a:solidFill>
              </a:rPr>
              <a:t>Why </a:t>
            </a:r>
            <a:r>
              <a:rPr lang="en-US" sz="6000" b="1" i="1" dirty="0" smtClean="0">
                <a:solidFill>
                  <a:schemeClr val="accent1">
                    <a:lumMod val="75000"/>
                  </a:schemeClr>
                </a:solidFill>
              </a:rPr>
              <a:t>Learn </a:t>
            </a:r>
            <a:r>
              <a:rPr lang="en-US" sz="6000" b="1" dirty="0" smtClean="0">
                <a:solidFill>
                  <a:schemeClr val="accent1">
                    <a:lumMod val="75000"/>
                  </a:schemeClr>
                </a:solidFill>
              </a:rPr>
              <a:t>to Pray?</a:t>
            </a:r>
            <a:endParaRPr lang="en-US" sz="6000" b="1" dirty="0">
              <a:solidFill>
                <a:schemeClr val="accent1">
                  <a:lumMod val="50000"/>
                </a:schemeClr>
              </a:solidFill>
            </a:endParaRPr>
          </a:p>
        </p:txBody>
      </p:sp>
    </p:spTree>
    <p:extLst>
      <p:ext uri="{BB962C8B-B14F-4D97-AF65-F5344CB8AC3E}">
        <p14:creationId xmlns:p14="http://schemas.microsoft.com/office/powerpoint/2010/main" val="1195193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5078313"/>
          </a:xfrm>
          <a:prstGeom prst="rect">
            <a:avLst/>
          </a:prstGeom>
          <a:solidFill>
            <a:schemeClr val="accent1">
              <a:lumMod val="20000"/>
              <a:lumOff val="80000"/>
            </a:schemeClr>
          </a:solidFill>
          <a:ln>
            <a:solidFill>
              <a:schemeClr val="accent1">
                <a:lumMod val="20000"/>
                <a:lumOff val="80000"/>
              </a:schemeClr>
            </a:solidFill>
          </a:ln>
        </p:spPr>
        <p:txBody>
          <a:bodyPr wrap="square" rtlCol="0">
            <a:spAutoFit/>
          </a:bodyPr>
          <a:lstStyle/>
          <a:p>
            <a:r>
              <a:rPr lang="en-US" sz="3600" dirty="0" smtClean="0">
                <a:solidFill>
                  <a:schemeClr val="tx2">
                    <a:lumMod val="50000"/>
                  </a:schemeClr>
                </a:solidFill>
                <a:latin typeface="Times New Roman" panose="02020603050405020304" pitchFamily="18" charset="0"/>
                <a:cs typeface="Times New Roman" panose="02020603050405020304" pitchFamily="18" charset="0"/>
              </a:rPr>
              <a:t>			. . </a:t>
            </a:r>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I’ve prayed a long time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worse and worse</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I’m not heard</a:t>
            </a:r>
          </a:p>
          <a:p>
            <a:r>
              <a:rPr lang="en-US" sz="3600" i="1" dirty="0" smtClean="0">
                <a:solidFill>
                  <a:schemeClr val="tx2">
                    <a:lumMod val="50000"/>
                  </a:schemeClr>
                </a:solidFill>
                <a:latin typeface="Times New Roman" panose="02020603050405020304" pitchFamily="18" charset="0"/>
                <a:cs typeface="Times New Roman" panose="02020603050405020304" pitchFamily="18" charset="0"/>
              </a:rPr>
              <a:t>			. . .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I might as well quit </a:t>
            </a:r>
          </a:p>
          <a:p>
            <a:r>
              <a:rPr lang="en-US" sz="3600" b="1" i="1" dirty="0">
                <a:solidFill>
                  <a:schemeClr val="tx2">
                    <a:lumMod val="50000"/>
                  </a:schemeClr>
                </a:solidFill>
                <a:latin typeface="Times New Roman" panose="02020603050405020304" pitchFamily="18" charset="0"/>
                <a:cs typeface="Times New Roman" panose="02020603050405020304" pitchFamily="18" charset="0"/>
              </a:rPr>
              <a:t>	</a:t>
            </a:r>
            <a:r>
              <a:rPr lang="en-US" sz="3600" b="1" i="1" dirty="0" smtClean="0">
                <a:solidFill>
                  <a:schemeClr val="tx2">
                    <a:lumMod val="50000"/>
                  </a:schemeClr>
                </a:solidFill>
                <a:latin typeface="Times New Roman" panose="02020603050405020304" pitchFamily="18" charset="0"/>
                <a:cs typeface="Times New Roman" panose="02020603050405020304" pitchFamily="18" charset="0"/>
              </a:rPr>
              <a:t>		      praying</a:t>
            </a:r>
          </a:p>
          <a:p>
            <a:endParaRPr lang="en-US" sz="3600" b="1" i="1" dirty="0">
              <a:solidFill>
                <a:schemeClr val="tx2">
                  <a:lumMod val="50000"/>
                </a:schemeClr>
              </a:solidFill>
              <a:latin typeface="Times New Roman" panose="02020603050405020304" pitchFamily="18" charset="0"/>
              <a:cs typeface="Times New Roman" panose="02020603050405020304" pitchFamily="18" charset="0"/>
            </a:endParaRPr>
          </a:p>
          <a:p>
            <a:r>
              <a:rPr lang="en-US" sz="3600" b="1" dirty="0" smtClean="0">
                <a:latin typeface="Old English Text MT" panose="03040902040508030806" pitchFamily="66" charset="0"/>
              </a:rPr>
              <a:t>	</a:t>
            </a:r>
            <a:r>
              <a:rPr lang="en-US" sz="3600" b="1" dirty="0" smtClean="0">
                <a:solidFill>
                  <a:schemeClr val="bg1"/>
                </a:solidFill>
              </a:rPr>
              <a:t>The </a:t>
            </a:r>
            <a:r>
              <a:rPr lang="en-US" sz="3600" b="1" dirty="0">
                <a:solidFill>
                  <a:schemeClr val="bg1"/>
                </a:solidFill>
              </a:rPr>
              <a:t>Knot of Prayer</a:t>
            </a:r>
          </a:p>
          <a:p>
            <a:endParaRPr lang="en-US" sz="3600" b="1" i="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3600" dirty="0">
              <a:solidFill>
                <a:schemeClr val="tx2">
                  <a:lumMod val="50000"/>
                </a:schemeClr>
              </a:solidFill>
            </a:endParaRPr>
          </a:p>
        </p:txBody>
      </p:sp>
      <p:pic>
        <p:nvPicPr>
          <p:cNvPr id="3" name="Picture 2" descr="http://1.bp.blogspot.com/-Z7uRlf39u2w/TrP0vr8o2sI/AAAAAAAAAxQ/LPHIG-BgFkU/s200/yarnknot.jpg"/>
          <p:cNvPicPr>
            <a:picLocks noChangeAspect="1" noChangeArrowheads="1"/>
          </p:cNvPicPr>
          <p:nvPr/>
        </p:nvPicPr>
        <p:blipFill rotWithShape="1">
          <a:blip r:embed="rId2">
            <a:extLst>
              <a:ext uri="{28A0092B-C50C-407E-A947-70E740481C1C}">
                <a14:useLocalDpi xmlns:a14="http://schemas.microsoft.com/office/drawing/2010/main" val="0"/>
              </a:ext>
            </a:extLst>
          </a:blip>
          <a:srcRect l="39194" r="-39194"/>
          <a:stretch/>
        </p:blipFill>
        <p:spPr bwMode="auto">
          <a:xfrm>
            <a:off x="5791200" y="3424166"/>
            <a:ext cx="2209800" cy="15504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ichard Sibbes (Sibbs, Sibs), by John Payne, circa 1635 - NPG D10733 - © National Portrait Gallery, Lond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230" b="19230"/>
          <a:stretch/>
        </p:blipFill>
        <p:spPr bwMode="auto">
          <a:xfrm>
            <a:off x="809297" y="0"/>
            <a:ext cx="2364531" cy="3581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12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90550"/>
            <a:ext cx="8001000" cy="1815882"/>
          </a:xfrm>
          <a:prstGeom prst="rect">
            <a:avLst/>
          </a:prstGeom>
          <a:solidFill>
            <a:schemeClr val="accent1">
              <a:lumMod val="20000"/>
              <a:lumOff val="80000"/>
            </a:schemeClr>
          </a:solidFill>
        </p:spPr>
        <p:txBody>
          <a:bodyPr wrap="square" rtlCol="0">
            <a:spAutoFit/>
          </a:bodyPr>
          <a:lstStyle/>
          <a:p>
            <a:r>
              <a:rPr lang="en-US" sz="4000" b="1" i="1" dirty="0" smtClean="0">
                <a:solidFill>
                  <a:schemeClr val="bg1"/>
                </a:solidFill>
              </a:rPr>
              <a:t>The </a:t>
            </a:r>
            <a:r>
              <a:rPr lang="en-US" sz="4000" b="1" i="1" dirty="0">
                <a:solidFill>
                  <a:schemeClr val="bg1"/>
                </a:solidFill>
              </a:rPr>
              <a:t>Knot of </a:t>
            </a:r>
            <a:r>
              <a:rPr lang="en-US" sz="4000" b="1" i="1" dirty="0" smtClean="0">
                <a:solidFill>
                  <a:schemeClr val="bg1"/>
                </a:solidFill>
              </a:rPr>
              <a:t>Prayer Loosed</a:t>
            </a:r>
            <a:endParaRPr lang="en-US" sz="4000" b="1" i="1" dirty="0">
              <a:solidFill>
                <a:schemeClr val="bg1"/>
              </a:solidFill>
            </a:endParaRPr>
          </a:p>
          <a:p>
            <a:endParaRPr lang="en-US" sz="3600" b="1" i="1" dirty="0" smtClean="0">
              <a:solidFill>
                <a:schemeClr val="tx2">
                  <a:lumMod val="50000"/>
                </a:schemeClr>
              </a:solidFill>
              <a:latin typeface="Times New Roman" panose="02020603050405020304" pitchFamily="18" charset="0"/>
              <a:cs typeface="Times New Roman" panose="02020603050405020304" pitchFamily="18" charset="0"/>
            </a:endParaRPr>
          </a:p>
          <a:p>
            <a:endParaRPr lang="en-US" sz="3600" dirty="0">
              <a:solidFill>
                <a:schemeClr val="tx2">
                  <a:lumMod val="50000"/>
                </a:schemeClr>
              </a:solidFill>
            </a:endParaRPr>
          </a:p>
        </p:txBody>
      </p:sp>
      <p:pic>
        <p:nvPicPr>
          <p:cNvPr id="3" name="Picture 2" descr="http://1.bp.blogspot.com/-Z7uRlf39u2w/TrP0vr8o2sI/AAAAAAAAAxQ/LPHIG-BgFkU/s200/yarnkn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753338"/>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80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1938992"/>
          </a:xfrm>
          <a:prstGeom prst="rect">
            <a:avLst/>
          </a:prstGeom>
          <a:noFill/>
        </p:spPr>
        <p:txBody>
          <a:bodyPr wrap="square" rtlCol="0">
            <a:spAutoFit/>
          </a:bodyPr>
          <a:lstStyle/>
          <a:p>
            <a:pPr marL="514350" indent="-514350">
              <a:buAutoNum type="arabicParenBoth"/>
            </a:pPr>
            <a:r>
              <a:rPr lang="en-US" sz="4000" b="1" dirty="0" smtClean="0">
                <a:solidFill>
                  <a:schemeClr val="bg1"/>
                </a:solidFill>
                <a:latin typeface="Times New Roman" panose="02020603050405020304" pitchFamily="18" charset="0"/>
                <a:cs typeface="Times New Roman" panose="02020603050405020304" pitchFamily="18" charset="0"/>
              </a:rPr>
              <a:t>Conditions on our part</a:t>
            </a:r>
          </a:p>
          <a:p>
            <a:endParaRPr lang="en-US" sz="4000" b="1" dirty="0" smtClean="0">
              <a:solidFill>
                <a:schemeClr val="bg1"/>
              </a:solidFill>
              <a:latin typeface="Times New Roman" panose="02020603050405020304" pitchFamily="18" charset="0"/>
              <a:cs typeface="Times New Roman" panose="02020603050405020304" pitchFamily="18" charset="0"/>
            </a:endParaRPr>
          </a:p>
          <a:p>
            <a:r>
              <a:rPr lang="en-US" sz="4000" b="1" dirty="0" smtClean="0">
                <a:solidFill>
                  <a:schemeClr val="bg1"/>
                </a:solidFill>
                <a:latin typeface="Times New Roman" panose="02020603050405020304" pitchFamily="18" charset="0"/>
                <a:cs typeface="Times New Roman" panose="02020603050405020304" pitchFamily="18" charset="0"/>
              </a:rPr>
              <a:t>(2)Limitations on God’s part</a:t>
            </a:r>
          </a:p>
        </p:txBody>
      </p:sp>
    </p:spTree>
    <p:extLst>
      <p:ext uri="{BB962C8B-B14F-4D97-AF65-F5344CB8AC3E}">
        <p14:creationId xmlns:p14="http://schemas.microsoft.com/office/powerpoint/2010/main" val="3556247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3662541"/>
          </a:xfrm>
          <a:prstGeom prst="rect">
            <a:avLst/>
          </a:prstGeom>
          <a:noFill/>
        </p:spPr>
        <p:txBody>
          <a:bodyPr wrap="square" rtlCol="0">
            <a:spAutoFit/>
          </a:bodyPr>
          <a:lstStyle/>
          <a:p>
            <a:pPr marL="514350" indent="-514350">
              <a:buAutoNum type="arabicParenBoth"/>
            </a:pPr>
            <a:r>
              <a:rPr lang="en-US" sz="4000" b="1" dirty="0" smtClean="0">
                <a:solidFill>
                  <a:schemeClr val="bg1"/>
                </a:solidFill>
                <a:latin typeface="Times New Roman" panose="02020603050405020304" pitchFamily="18" charset="0"/>
                <a:cs typeface="Times New Roman" panose="02020603050405020304" pitchFamily="18" charset="0"/>
              </a:rPr>
              <a:t>Conditions on our part</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The thing prayed for must be </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lawful.</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Things must be asked and desired</a:t>
            </a:r>
          </a:p>
          <a:p>
            <a:r>
              <a:rPr lang="en-US" sz="3200" b="1" dirty="0" smtClean="0">
                <a:latin typeface="Times New Roman" panose="02020603050405020304" pitchFamily="18" charset="0"/>
                <a:cs typeface="Times New Roman" panose="02020603050405020304" pitchFamily="18" charset="0"/>
              </a:rPr>
              <a:t>    in the right order.</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659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304799" y="-323850"/>
            <a:ext cx="2012367"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438150"/>
            <a:ext cx="6477000" cy="2554545"/>
          </a:xfrm>
          <a:prstGeom prst="rect">
            <a:avLst/>
          </a:prstGeom>
          <a:noFill/>
        </p:spPr>
        <p:txBody>
          <a:bodyPr wrap="square" rtlCol="0">
            <a:spAutoFit/>
          </a:bodyPr>
          <a:lstStyle/>
          <a:p>
            <a:pPr marL="514350" indent="-514350">
              <a:buAutoNum type="arabicParenBoth"/>
            </a:pPr>
            <a:r>
              <a:rPr lang="en-US" sz="3200" dirty="0" smtClean="0">
                <a:solidFill>
                  <a:schemeClr val="bg1"/>
                </a:solidFill>
                <a:latin typeface="Times New Roman" panose="02020603050405020304" pitchFamily="18" charset="0"/>
                <a:cs typeface="Times New Roman" panose="02020603050405020304" pitchFamily="18" charset="0"/>
              </a:rPr>
              <a:t>Conditions on our part</a:t>
            </a:r>
          </a:p>
          <a:p>
            <a:r>
              <a:rPr lang="en-US" sz="3200" b="1" dirty="0" smtClean="0">
                <a:solidFill>
                  <a:schemeClr val="bg1"/>
                </a:solidFill>
                <a:latin typeface="Times New Roman" panose="02020603050405020304" pitchFamily="18" charset="0"/>
                <a:cs typeface="Times New Roman" panose="02020603050405020304" pitchFamily="18" charset="0"/>
              </a:rPr>
              <a:t>(2) Limitations on God’s part</a:t>
            </a:r>
          </a:p>
          <a:p>
            <a:endParaRPr lang="en-US" sz="3200" b="1"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 quality of the thing</a:t>
            </a:r>
          </a:p>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--The timing for the thing</a:t>
            </a:r>
            <a:endParaRPr lang="en-US"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650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5632311"/>
          </a:xfrm>
          <a:prstGeom prst="rect">
            <a:avLst/>
          </a:prstGeom>
          <a:noFill/>
        </p:spPr>
        <p:txBody>
          <a:bodyPr wrap="square" rtlCol="0">
            <a:spAutoFit/>
          </a:bodyPr>
          <a:lstStyle/>
          <a:p>
            <a:r>
              <a:rPr lang="en-US" sz="4800" dirty="0" smtClean="0">
                <a:solidFill>
                  <a:schemeClr val="accent1">
                    <a:lumMod val="75000"/>
                  </a:schemeClr>
                </a:solidFill>
              </a:rPr>
              <a:t>Why </a:t>
            </a:r>
            <a:r>
              <a:rPr lang="en-US" sz="4800" i="1" dirty="0" smtClean="0">
                <a:solidFill>
                  <a:schemeClr val="accent1">
                    <a:lumMod val="75000"/>
                  </a:schemeClr>
                </a:solidFill>
              </a:rPr>
              <a:t>Learn </a:t>
            </a:r>
            <a:r>
              <a:rPr lang="en-US" sz="4800" dirty="0" smtClean="0">
                <a:solidFill>
                  <a:schemeClr val="accent1">
                    <a:lumMod val="75000"/>
                  </a:schemeClr>
                </a:solidFill>
              </a:rPr>
              <a:t>to Pray?</a:t>
            </a:r>
          </a:p>
          <a:p>
            <a:r>
              <a:rPr lang="en-US" sz="4800" dirty="0" smtClean="0">
                <a:solidFill>
                  <a:schemeClr val="accent1">
                    <a:lumMod val="75000"/>
                  </a:schemeClr>
                </a:solidFill>
              </a:rPr>
              <a:t>Why Pray?</a:t>
            </a:r>
          </a:p>
          <a:p>
            <a:r>
              <a:rPr lang="en-US" sz="4800" dirty="0" smtClean="0">
                <a:solidFill>
                  <a:schemeClr val="accent1">
                    <a:lumMod val="75000"/>
                  </a:schemeClr>
                </a:solidFill>
              </a:rPr>
              <a:t>What is Prayer?</a:t>
            </a:r>
          </a:p>
          <a:p>
            <a:r>
              <a:rPr lang="en-US" sz="4800" dirty="0" smtClean="0">
                <a:solidFill>
                  <a:schemeClr val="accent1">
                    <a:lumMod val="75000"/>
                  </a:schemeClr>
                </a:solidFill>
              </a:rPr>
              <a:t>How to View Ourselves?</a:t>
            </a:r>
          </a:p>
          <a:p>
            <a:r>
              <a:rPr lang="en-US" sz="4800" dirty="0" smtClean="0">
                <a:solidFill>
                  <a:schemeClr val="accent1">
                    <a:lumMod val="75000"/>
                  </a:schemeClr>
                </a:solidFill>
              </a:rPr>
              <a:t>Unanswered Prayers?</a:t>
            </a:r>
          </a:p>
          <a:p>
            <a:r>
              <a:rPr lang="en-US" sz="6000" b="1" dirty="0" smtClean="0">
                <a:solidFill>
                  <a:schemeClr val="accent1">
                    <a:lumMod val="75000"/>
                  </a:schemeClr>
                </a:solidFill>
              </a:rPr>
              <a:t>Answered Prayers!</a:t>
            </a:r>
          </a:p>
          <a:p>
            <a:endParaRPr lang="en-US" sz="6000" b="1" dirty="0">
              <a:solidFill>
                <a:schemeClr val="accent1">
                  <a:lumMod val="50000"/>
                </a:schemeClr>
              </a:solidFill>
            </a:endParaRPr>
          </a:p>
        </p:txBody>
      </p:sp>
    </p:spTree>
    <p:extLst>
      <p:ext uri="{BB962C8B-B14F-4D97-AF65-F5344CB8AC3E}">
        <p14:creationId xmlns:p14="http://schemas.microsoft.com/office/powerpoint/2010/main" val="514854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200329"/>
          </a:xfrm>
          <a:prstGeom prst="rect">
            <a:avLst/>
          </a:prstGeom>
          <a:noFill/>
        </p:spPr>
        <p:txBody>
          <a:bodyPr wrap="square" rtlCol="0">
            <a:spAutoFit/>
          </a:bodyPr>
          <a:lstStyle/>
          <a:p>
            <a:r>
              <a:rPr lang="en-US" sz="3600" b="1" i="1" dirty="0" smtClean="0">
                <a:solidFill>
                  <a:schemeClr val="bg1"/>
                </a:solidFill>
              </a:rPr>
              <a:t> </a:t>
            </a:r>
            <a:endParaRPr lang="en-US" sz="3600" b="1" dirty="0" smtClean="0">
              <a:solidFill>
                <a:srgbClr val="00B050"/>
              </a:solidFill>
            </a:endParaRPr>
          </a:p>
          <a:p>
            <a:endParaRPr lang="en-US" sz="3600" b="1" dirty="0">
              <a:solidFill>
                <a:srgbClr val="00B050"/>
              </a:solidFill>
            </a:endParaRPr>
          </a:p>
        </p:txBody>
      </p:sp>
      <p:pic>
        <p:nvPicPr>
          <p:cNvPr id="4" name="Picture 3" descr="http://digitalpuritan.net/wp-content/uploads/2014/06/Thomas-Goodw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9550"/>
            <a:ext cx="3352800" cy="4273178"/>
          </a:xfrm>
          <a:prstGeom prst="rect">
            <a:avLst/>
          </a:prstGeom>
          <a:noFill/>
          <a:ln w="57150">
            <a:solidFill>
              <a:schemeClr val="accent5">
                <a:lumMod val="75000"/>
              </a:schemeClr>
            </a:solid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69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wmuseums.org.uk/geisha/assets/images/microsites/b666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1" y="-519906"/>
            <a:ext cx="9165265" cy="566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95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1754326"/>
          </a:xfrm>
          <a:prstGeom prst="rect">
            <a:avLst/>
          </a:prstGeom>
          <a:noFill/>
        </p:spPr>
        <p:txBody>
          <a:bodyPr wrap="square" rtlCol="0">
            <a:spAutoFit/>
          </a:bodyPr>
          <a:lstStyle/>
          <a:p>
            <a:endParaRPr lang="en-US" sz="3600" b="1" i="1" dirty="0" smtClean="0">
              <a:solidFill>
                <a:srgbClr val="00B050"/>
              </a:solidFill>
            </a:endParaRPr>
          </a:p>
          <a:p>
            <a:pPr marL="742950" indent="-742950">
              <a:buAutoNum type="arabicPeriod"/>
            </a:pPr>
            <a:endParaRPr lang="en-US" sz="3600" b="1" dirty="0" smtClean="0">
              <a:solidFill>
                <a:srgbClr val="00B050"/>
              </a:solidFill>
            </a:endParaRPr>
          </a:p>
          <a:p>
            <a:pPr marL="742950" indent="-742950">
              <a:buAutoNum type="arabicPeriod"/>
            </a:pPr>
            <a:endParaRPr lang="en-US" sz="3600" b="1" dirty="0">
              <a:solidFill>
                <a:srgbClr val="00B050"/>
              </a:solidFill>
            </a:endParaRPr>
          </a:p>
        </p:txBody>
      </p:sp>
      <p:pic>
        <p:nvPicPr>
          <p:cNvPr id="2050" name="Picture 2" descr="C:\Users\mminnick.MOUNTCALVARY\AppData\Local\Microsoft\Windows\Temporary Internet Files\Content.Outlook\OM10EFXF\IMG_09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057053"/>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568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95350"/>
            <a:ext cx="7467600" cy="3416320"/>
          </a:xfrm>
          <a:prstGeom prst="rect">
            <a:avLst/>
          </a:prstGeom>
          <a:noFill/>
        </p:spPr>
        <p:txBody>
          <a:bodyPr wrap="square" rtlCol="0">
            <a:spAutoFit/>
          </a:bodyPr>
          <a:lstStyle/>
          <a:p>
            <a:r>
              <a:rPr lang="en-US" sz="3600" i="1" dirty="0" smtClean="0"/>
              <a:t>		</a:t>
            </a:r>
            <a:r>
              <a:rPr lang="en-US" sz="3600" b="1" i="1" dirty="0" smtClean="0">
                <a:solidFill>
                  <a:schemeClr val="bg1"/>
                </a:solidFill>
              </a:rPr>
              <a:t>The </a:t>
            </a:r>
            <a:r>
              <a:rPr lang="en-US" sz="3600" b="1" i="1" dirty="0">
                <a:solidFill>
                  <a:schemeClr val="bg1"/>
                </a:solidFill>
              </a:rPr>
              <a:t>reason that we pray so </a:t>
            </a:r>
            <a:endParaRPr lang="en-US" sz="3600" b="1" i="1" dirty="0" smtClean="0">
              <a:solidFill>
                <a:schemeClr val="bg1"/>
              </a:solidFill>
            </a:endParaRPr>
          </a:p>
          <a:p>
            <a:r>
              <a:rPr lang="en-US" sz="3600" b="1" i="1" dirty="0">
                <a:solidFill>
                  <a:schemeClr val="bg1"/>
                </a:solidFill>
              </a:rPr>
              <a:t>	</a:t>
            </a:r>
            <a:r>
              <a:rPr lang="en-US" sz="3600" b="1" i="1" dirty="0" smtClean="0">
                <a:solidFill>
                  <a:schemeClr val="bg1"/>
                </a:solidFill>
              </a:rPr>
              <a:t>	much and give </a:t>
            </a:r>
            <a:r>
              <a:rPr lang="en-US" sz="3600" b="1" i="1" dirty="0">
                <a:solidFill>
                  <a:schemeClr val="bg1"/>
                </a:solidFill>
              </a:rPr>
              <a:t>thanks so </a:t>
            </a:r>
            <a:r>
              <a:rPr lang="en-US" sz="3600" b="1" i="1" dirty="0" smtClean="0">
                <a:solidFill>
                  <a:schemeClr val="bg1"/>
                </a:solidFill>
              </a:rPr>
              <a:t>		little </a:t>
            </a:r>
            <a:r>
              <a:rPr lang="en-US" sz="3600" b="1" i="1" dirty="0">
                <a:solidFill>
                  <a:schemeClr val="bg1"/>
                </a:solidFill>
              </a:rPr>
              <a:t>is that </a:t>
            </a:r>
            <a:r>
              <a:rPr lang="en-US" sz="3600" b="1" i="1" dirty="0" smtClean="0">
                <a:solidFill>
                  <a:schemeClr val="bg1"/>
                </a:solidFill>
              </a:rPr>
              <a:t>we </a:t>
            </a:r>
            <a:r>
              <a:rPr lang="en-US" sz="3600" b="1" i="1" dirty="0">
                <a:solidFill>
                  <a:schemeClr val="bg1"/>
                </a:solidFill>
              </a:rPr>
              <a:t>do not observe God’s answers when they come. We do not study </a:t>
            </a:r>
            <a:r>
              <a:rPr lang="en-US" sz="3600" b="1" i="1" dirty="0" smtClean="0">
                <a:solidFill>
                  <a:schemeClr val="bg1"/>
                </a:solidFill>
              </a:rPr>
              <a:t>them</a:t>
            </a:r>
            <a:r>
              <a:rPr lang="en-US" sz="3600" b="1" i="1" dirty="0">
                <a:solidFill>
                  <a:schemeClr val="bg1"/>
                </a:solidFill>
              </a:rPr>
              <a:t>. </a:t>
            </a:r>
            <a:endParaRPr lang="en-US" sz="3600" b="1" dirty="0" smtClean="0">
              <a:solidFill>
                <a:srgbClr val="00B050"/>
              </a:solidFill>
            </a:endParaRPr>
          </a:p>
          <a:p>
            <a:endParaRPr lang="en-US" sz="3600" b="1" dirty="0">
              <a:solidFill>
                <a:srgbClr val="00B050"/>
              </a:solidFill>
            </a:endParaRPr>
          </a:p>
        </p:txBody>
      </p:sp>
      <p:pic>
        <p:nvPicPr>
          <p:cNvPr id="4" name="Picture 3" descr="http://digitalpuritan.net/wp-content/uploads/2014/06/Thomas-Goodw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9550"/>
            <a:ext cx="1981200" cy="2525060"/>
          </a:xfrm>
          <a:prstGeom prst="rect">
            <a:avLst/>
          </a:prstGeom>
          <a:noFill/>
          <a:ln w="57150">
            <a:solidFill>
              <a:schemeClr val="accent5">
                <a:lumMod val="75000"/>
              </a:schemeClr>
            </a:solid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12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2" y="819150"/>
            <a:ext cx="3187475" cy="40271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25065"/>
            <a:ext cx="3733800" cy="478311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30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95351"/>
            <a:ext cx="8153400" cy="3416320"/>
          </a:xfrm>
          <a:prstGeom prst="rect">
            <a:avLst/>
          </a:prstGeom>
          <a:noFill/>
        </p:spPr>
        <p:txBody>
          <a:bodyPr wrap="square" rtlCol="0">
            <a:spAutoFit/>
          </a:bodyPr>
          <a:lstStyle/>
          <a:p>
            <a:r>
              <a:rPr lang="en-US" sz="3600" b="1" i="1" dirty="0">
                <a:solidFill>
                  <a:schemeClr val="accent3">
                    <a:lumMod val="50000"/>
                  </a:schemeClr>
                </a:solidFill>
              </a:rPr>
              <a:t> </a:t>
            </a:r>
            <a:r>
              <a:rPr lang="en-US" sz="3600" b="1" i="1" dirty="0" smtClean="0">
                <a:solidFill>
                  <a:schemeClr val="accent3">
                    <a:lumMod val="50000"/>
                  </a:schemeClr>
                </a:solidFill>
              </a:rPr>
              <a:t>    </a:t>
            </a:r>
            <a:r>
              <a:rPr lang="en-US" sz="3600" b="1" i="1" dirty="0" smtClean="0">
                <a:solidFill>
                  <a:schemeClr val="bg1"/>
                </a:solidFill>
              </a:rPr>
              <a:t>You </a:t>
            </a:r>
            <a:r>
              <a:rPr lang="en-US" sz="3600" b="1" i="1" dirty="0">
                <a:solidFill>
                  <a:schemeClr val="bg1"/>
                </a:solidFill>
              </a:rPr>
              <a:t>are to “ask, and . . . receive, that your joy may be full” (John 16:24). By this means, even the smallest things which we enjoy or use become sources of comfort if they were obtained by prayer. </a:t>
            </a:r>
            <a:endParaRPr lang="en-US" sz="3600" b="1" dirty="0" smtClean="0">
              <a:solidFill>
                <a:srgbClr val="00B050"/>
              </a:solidFill>
            </a:endParaRPr>
          </a:p>
          <a:p>
            <a:pPr marL="742950" indent="-742950">
              <a:buAutoNum type="arabicPeriod"/>
            </a:pPr>
            <a:endParaRPr lang="en-US" sz="3600" b="1" dirty="0">
              <a:solidFill>
                <a:srgbClr val="00B050"/>
              </a:solidFill>
            </a:endParaRPr>
          </a:p>
        </p:txBody>
      </p:sp>
    </p:spTree>
    <p:extLst>
      <p:ext uri="{BB962C8B-B14F-4D97-AF65-F5344CB8AC3E}">
        <p14:creationId xmlns:p14="http://schemas.microsoft.com/office/powerpoint/2010/main" val="2710143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5632311"/>
          </a:xfrm>
          <a:prstGeom prst="rect">
            <a:avLst/>
          </a:prstGeom>
          <a:noFill/>
        </p:spPr>
        <p:txBody>
          <a:bodyPr wrap="square" rtlCol="0">
            <a:spAutoFit/>
          </a:bodyPr>
          <a:lstStyle/>
          <a:p>
            <a:r>
              <a:rPr lang="en-US" sz="6000" b="1" dirty="0" smtClean="0">
                <a:solidFill>
                  <a:schemeClr val="accent1">
                    <a:lumMod val="75000"/>
                  </a:schemeClr>
                </a:solidFill>
              </a:rPr>
              <a:t>		</a:t>
            </a:r>
            <a:r>
              <a:rPr lang="en-US" sz="6000" b="1" dirty="0">
                <a:solidFill>
                  <a:schemeClr val="accent1">
                    <a:lumMod val="75000"/>
                  </a:schemeClr>
                </a:solidFill>
              </a:rPr>
              <a:t> </a:t>
            </a:r>
            <a:r>
              <a:rPr lang="en-US" sz="3600" b="1" dirty="0" smtClean="0">
                <a:solidFill>
                  <a:schemeClr val="accent1">
                    <a:lumMod val="75000"/>
                  </a:schemeClr>
                </a:solidFill>
              </a:rPr>
              <a:t>Why </a:t>
            </a:r>
            <a:r>
              <a:rPr lang="en-US" sz="3600" b="1" i="1" dirty="0" smtClean="0">
                <a:solidFill>
                  <a:schemeClr val="accent1">
                    <a:lumMod val="75000"/>
                  </a:schemeClr>
                </a:solidFill>
              </a:rPr>
              <a:t>Learn </a:t>
            </a:r>
            <a:r>
              <a:rPr lang="en-US" sz="3600" b="1" dirty="0" smtClean="0">
                <a:solidFill>
                  <a:schemeClr val="accent1">
                    <a:lumMod val="75000"/>
                  </a:schemeClr>
                </a:solidFill>
              </a:rPr>
              <a:t>to Pray?</a:t>
            </a:r>
          </a:p>
          <a:p>
            <a:endParaRPr lang="en-US" sz="3600" b="1" dirty="0">
              <a:solidFill>
                <a:schemeClr val="accent1">
                  <a:lumMod val="75000"/>
                </a:schemeClr>
              </a:solidFill>
            </a:endParaRPr>
          </a:p>
          <a:p>
            <a:endParaRPr lang="en-US" sz="3600" b="1" dirty="0" smtClean="0">
              <a:solidFill>
                <a:schemeClr val="accent1">
                  <a:lumMod val="75000"/>
                </a:schemeClr>
              </a:solidFill>
            </a:endParaRPr>
          </a:p>
          <a:p>
            <a:r>
              <a:rPr lang="en-US" sz="6000" b="1" dirty="0" smtClean="0">
                <a:solidFill>
                  <a:schemeClr val="accent1">
                    <a:lumMod val="75000"/>
                  </a:schemeClr>
                </a:solidFill>
              </a:rPr>
              <a:t>		 </a:t>
            </a:r>
            <a:r>
              <a:rPr lang="en-US" sz="3600" b="1" dirty="0" smtClean="0">
                <a:solidFill>
                  <a:schemeClr val="accent1">
                    <a:lumMod val="75000"/>
                  </a:schemeClr>
                </a:solidFill>
              </a:rPr>
              <a:t>Why Pray?</a:t>
            </a:r>
          </a:p>
          <a:p>
            <a:endParaRPr lang="en-US" sz="3600" b="1" dirty="0">
              <a:solidFill>
                <a:schemeClr val="accent1">
                  <a:lumMod val="75000"/>
                </a:schemeClr>
              </a:solidFill>
            </a:endParaRPr>
          </a:p>
          <a:p>
            <a:endParaRPr lang="en-US" sz="3600" b="1" dirty="0" smtClean="0">
              <a:solidFill>
                <a:schemeClr val="accent1">
                  <a:lumMod val="75000"/>
                </a:schemeClr>
              </a:solidFill>
            </a:endParaRPr>
          </a:p>
          <a:p>
            <a:endParaRPr lang="en-US" sz="3600" b="1" dirty="0" smtClean="0">
              <a:solidFill>
                <a:schemeClr val="accent1">
                  <a:lumMod val="75000"/>
                </a:schemeClr>
              </a:solidFill>
            </a:endParaRPr>
          </a:p>
          <a:p>
            <a:endParaRPr lang="en-US" sz="6000" b="1" dirty="0">
              <a:solidFill>
                <a:schemeClr val="accent1">
                  <a:lumMod val="50000"/>
                </a:schemeClr>
              </a:solidFill>
            </a:endParaRPr>
          </a:p>
        </p:txBody>
      </p:sp>
      <p:pic>
        <p:nvPicPr>
          <p:cNvPr id="3" name="Picture 2" descr="http://upload.wikimedia.org/wikipedia/commons/9/9d/Isaac_Watts_from_N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365690"/>
            <a:ext cx="1752600" cy="224513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 name="Picture 2" descr="http://www.smk.dk/typo3temp/pics/29330ac1d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340" y="2739172"/>
            <a:ext cx="1331519" cy="20945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http://upload.wikimedia.org/wikipedia/commons/c/c5/John_Calvin_by_Holbei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2724150"/>
            <a:ext cx="1752600" cy="21766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2" descr="http://digitalpuritan.net/wp-content/uploads/2014/06/Thomas-Goodwi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7103" y="2822566"/>
            <a:ext cx="1550480" cy="1976102"/>
          </a:xfrm>
          <a:prstGeom prst="rect">
            <a:avLst/>
          </a:prstGeom>
          <a:noFill/>
          <a:ln w="57150">
            <a:solidFill>
              <a:schemeClr val="accent5">
                <a:lumMod val="75000"/>
              </a:schemeClr>
            </a:solid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55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11910953"/>
          </a:xfrm>
          <a:prstGeom prst="rect">
            <a:avLst/>
          </a:prstGeom>
          <a:noFill/>
        </p:spPr>
        <p:txBody>
          <a:bodyPr wrap="square" rtlCol="0">
            <a:spAutoFit/>
          </a:bodyPr>
          <a:lstStyle/>
          <a:p>
            <a:r>
              <a:rPr lang="en-US" sz="3600" b="1" dirty="0" smtClean="0">
                <a:solidFill>
                  <a:schemeClr val="accent1">
                    <a:lumMod val="75000"/>
                  </a:schemeClr>
                </a:solidFill>
              </a:rPr>
              <a:t>		What is Prayer?</a:t>
            </a:r>
          </a:p>
          <a:p>
            <a:r>
              <a:rPr lang="en-US" sz="6000" b="1" dirty="0" smtClean="0">
                <a:solidFill>
                  <a:schemeClr val="accent1">
                    <a:lumMod val="75000"/>
                  </a:schemeClr>
                </a:solidFill>
              </a:rPr>
              <a:t>		</a:t>
            </a:r>
          </a:p>
          <a:p>
            <a:r>
              <a:rPr lang="en-US" sz="6000" b="1" dirty="0">
                <a:solidFill>
                  <a:schemeClr val="accent1">
                    <a:lumMod val="75000"/>
                  </a:schemeClr>
                </a:solidFill>
              </a:rPr>
              <a:t>	</a:t>
            </a:r>
            <a:r>
              <a:rPr lang="en-US" sz="6000" b="1" dirty="0" smtClean="0">
                <a:solidFill>
                  <a:schemeClr val="accent1">
                    <a:lumMod val="75000"/>
                  </a:schemeClr>
                </a:solidFill>
              </a:rPr>
              <a:t>	</a:t>
            </a:r>
            <a:endParaRPr lang="en-US" sz="3600" b="1" dirty="0">
              <a:solidFill>
                <a:schemeClr val="accent1">
                  <a:lumMod val="75000"/>
                </a:schemeClr>
              </a:solidFill>
            </a:endParaRPr>
          </a:p>
          <a:p>
            <a:r>
              <a:rPr lang="en-US" sz="3600" b="1" dirty="0" smtClean="0">
                <a:solidFill>
                  <a:schemeClr val="accent1">
                    <a:lumMod val="75000"/>
                  </a:schemeClr>
                </a:solidFill>
              </a:rPr>
              <a:t>How to View Ourselves?</a:t>
            </a:r>
          </a:p>
          <a:p>
            <a:endParaRPr lang="en-US" sz="3600" b="1" dirty="0">
              <a:solidFill>
                <a:schemeClr val="accent1">
                  <a:lumMod val="75000"/>
                </a:schemeClr>
              </a:solidFill>
            </a:endParaRPr>
          </a:p>
          <a:p>
            <a:endParaRPr lang="en-US" sz="3600" b="1" dirty="0" smtClean="0">
              <a:solidFill>
                <a:schemeClr val="accent1">
                  <a:lumMod val="75000"/>
                </a:schemeClr>
              </a:solidFill>
            </a:endParaRPr>
          </a:p>
          <a:p>
            <a:r>
              <a:rPr lang="en-US" sz="3600" b="1" dirty="0" smtClean="0">
                <a:solidFill>
                  <a:schemeClr val="accent1">
                    <a:lumMod val="75000"/>
                  </a:schemeClr>
                </a:solidFill>
              </a:rPr>
              <a:t>		  </a:t>
            </a:r>
          </a:p>
          <a:p>
            <a:endParaRPr lang="en-US" sz="3600" b="1" dirty="0">
              <a:solidFill>
                <a:schemeClr val="accent1">
                  <a:lumMod val="75000"/>
                </a:schemeClr>
              </a:solidFill>
            </a:endParaRPr>
          </a:p>
          <a:p>
            <a:r>
              <a:rPr lang="en-US" sz="3600" b="1" dirty="0" smtClean="0">
                <a:solidFill>
                  <a:schemeClr val="accent1">
                    <a:lumMod val="75000"/>
                  </a:schemeClr>
                </a:solidFill>
              </a:rPr>
              <a:t>Unanswered Prayers?</a:t>
            </a:r>
          </a:p>
          <a:p>
            <a:r>
              <a:rPr lang="en-US" sz="3600" b="1" dirty="0" smtClean="0">
                <a:solidFill>
                  <a:schemeClr val="accent1">
                    <a:lumMod val="75000"/>
                  </a:schemeClr>
                </a:solidFill>
              </a:rPr>
              <a:t>		  Answered Prayers!</a:t>
            </a:r>
          </a:p>
          <a:p>
            <a:endParaRPr lang="en-US" sz="3600" b="1" dirty="0" smtClean="0">
              <a:solidFill>
                <a:schemeClr val="accent1">
                  <a:lumMod val="75000"/>
                </a:schemeClr>
              </a:solidFill>
            </a:endParaRPr>
          </a:p>
          <a:p>
            <a:endParaRPr lang="en-US" sz="3600" b="1" dirty="0">
              <a:solidFill>
                <a:schemeClr val="accent1">
                  <a:lumMod val="75000"/>
                </a:schemeClr>
              </a:solidFill>
            </a:endParaRPr>
          </a:p>
          <a:p>
            <a:endParaRPr lang="en-US" sz="3600" b="1" dirty="0" smtClean="0">
              <a:solidFill>
                <a:schemeClr val="accent1">
                  <a:lumMod val="75000"/>
                </a:schemeClr>
              </a:solidFill>
            </a:endParaRPr>
          </a:p>
          <a:p>
            <a:r>
              <a:rPr lang="en-US" sz="6000" b="1" dirty="0" smtClean="0">
                <a:solidFill>
                  <a:schemeClr val="accent1">
                    <a:lumMod val="75000"/>
                  </a:schemeClr>
                </a:solidFill>
              </a:rPr>
              <a:t>	</a:t>
            </a:r>
            <a:endParaRPr lang="en-US" sz="3600" b="1" dirty="0" smtClean="0">
              <a:solidFill>
                <a:schemeClr val="accent1">
                  <a:lumMod val="75000"/>
                </a:schemeClr>
              </a:solidFill>
            </a:endParaRPr>
          </a:p>
          <a:p>
            <a:endParaRPr lang="en-US" sz="3600" b="1" dirty="0">
              <a:solidFill>
                <a:schemeClr val="accent1">
                  <a:lumMod val="75000"/>
                </a:schemeClr>
              </a:solidFill>
            </a:endParaRPr>
          </a:p>
          <a:p>
            <a:endParaRPr lang="en-US" sz="3600" b="1" dirty="0" smtClean="0">
              <a:solidFill>
                <a:schemeClr val="accent1">
                  <a:lumMod val="75000"/>
                </a:schemeClr>
              </a:solidFill>
            </a:endParaRPr>
          </a:p>
          <a:p>
            <a:endParaRPr lang="en-US" sz="6000" b="1" dirty="0" smtClean="0">
              <a:solidFill>
                <a:schemeClr val="accent1">
                  <a:lumMod val="75000"/>
                </a:schemeClr>
              </a:solidFill>
            </a:endParaRPr>
          </a:p>
          <a:p>
            <a:endParaRPr lang="en-US" sz="6000" b="1" dirty="0">
              <a:solidFill>
                <a:schemeClr val="accent1">
                  <a:lumMod val="50000"/>
                </a:schemeClr>
              </a:solidFill>
            </a:endParaRPr>
          </a:p>
        </p:txBody>
      </p:sp>
      <p:pic>
        <p:nvPicPr>
          <p:cNvPr id="7" name="Picture 2" descr="19144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936" y="253039"/>
            <a:ext cx="1414670" cy="2051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upload.wikimedia.org/wikipedia/commons/e/e9/Tertulli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1" y="978007"/>
            <a:ext cx="1574606" cy="189854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2" descr="https://thepuritans.files.wordpress.com/2011/03/bost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30" r="21628"/>
          <a:stretch/>
        </p:blipFill>
        <p:spPr bwMode="auto">
          <a:xfrm>
            <a:off x="4648200" y="1075191"/>
            <a:ext cx="2368138" cy="1704174"/>
          </a:xfrm>
          <a:prstGeom prst="rect">
            <a:avLst/>
          </a:prstGeom>
          <a:noFill/>
          <a:ln w="15875">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10" name="Picture 9" descr="http://collections.lacma.org/download/27176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600" y="3300765"/>
            <a:ext cx="1371600" cy="179931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1" name="Picture 2" descr="Wilhelmus à Brake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5600" y="3374413"/>
            <a:ext cx="1219200" cy="16520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03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3970318"/>
          </a:xfrm>
          <a:prstGeom prst="rect">
            <a:avLst/>
          </a:prstGeom>
          <a:noFill/>
        </p:spPr>
        <p:txBody>
          <a:bodyPr wrap="square" rtlCol="0">
            <a:spAutoFit/>
          </a:bodyPr>
          <a:lstStyle/>
          <a:p>
            <a:r>
              <a:rPr lang="en-US" sz="6000" b="1" dirty="0">
                <a:solidFill>
                  <a:schemeClr val="accent1">
                    <a:lumMod val="75000"/>
                  </a:schemeClr>
                </a:solidFill>
              </a:rPr>
              <a:t>	</a:t>
            </a:r>
            <a:r>
              <a:rPr lang="en-US" sz="6000" b="1" dirty="0" smtClean="0">
                <a:solidFill>
                  <a:schemeClr val="accent1">
                    <a:lumMod val="75000"/>
                  </a:schemeClr>
                </a:solidFill>
              </a:rPr>
              <a:t>	</a:t>
            </a:r>
            <a:r>
              <a:rPr lang="en-US" sz="3600" b="1" dirty="0" smtClean="0">
                <a:solidFill>
                  <a:schemeClr val="accent1">
                    <a:lumMod val="75000"/>
                  </a:schemeClr>
                </a:solidFill>
              </a:rPr>
              <a:t>Unanswered Prayers?</a:t>
            </a:r>
          </a:p>
          <a:p>
            <a:endParaRPr lang="en-US" sz="3600" b="1" dirty="0">
              <a:solidFill>
                <a:schemeClr val="accent1">
                  <a:lumMod val="75000"/>
                </a:schemeClr>
              </a:solidFill>
            </a:endParaRPr>
          </a:p>
          <a:p>
            <a:endParaRPr lang="en-US" sz="3600" b="1" dirty="0" smtClean="0">
              <a:solidFill>
                <a:schemeClr val="accent1">
                  <a:lumMod val="75000"/>
                </a:schemeClr>
              </a:solidFill>
            </a:endParaRPr>
          </a:p>
          <a:p>
            <a:r>
              <a:rPr lang="en-US" sz="6000" b="1" dirty="0" smtClean="0">
                <a:solidFill>
                  <a:schemeClr val="accent1">
                    <a:lumMod val="75000"/>
                  </a:schemeClr>
                </a:solidFill>
              </a:rPr>
              <a:t>		Answered Prayers!</a:t>
            </a:r>
          </a:p>
          <a:p>
            <a:endParaRPr lang="en-US" sz="6000" b="1" dirty="0">
              <a:solidFill>
                <a:schemeClr val="accent1">
                  <a:lumMod val="50000"/>
                </a:schemeClr>
              </a:solidFill>
            </a:endParaRPr>
          </a:p>
        </p:txBody>
      </p:sp>
      <p:pic>
        <p:nvPicPr>
          <p:cNvPr id="7" name="Picture 2" descr="Richard Sibbes (Sibbs, Sibs), by John Payne, circa 1635 - NPG D10733 - © National Portrait Gallery, Lond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0" b="19230"/>
          <a:stretch/>
        </p:blipFill>
        <p:spPr bwMode="auto">
          <a:xfrm>
            <a:off x="533400" y="-171450"/>
            <a:ext cx="1609894" cy="2438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descr="http://digitalpuritan.net/wp-content/uploads/2014/06/Thomas-Goodw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318227"/>
            <a:ext cx="1981200" cy="2525060"/>
          </a:xfrm>
          <a:prstGeom prst="rect">
            <a:avLst/>
          </a:prstGeom>
          <a:noFill/>
          <a:ln w="57150">
            <a:solidFill>
              <a:schemeClr val="accent5">
                <a:lumMod val="75000"/>
              </a:schemeClr>
            </a:solid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289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723" y="209550"/>
            <a:ext cx="8229600" cy="3170099"/>
          </a:xfrm>
          <a:prstGeom prst="rect">
            <a:avLst/>
          </a:prstGeom>
          <a:noFill/>
        </p:spPr>
        <p:txBody>
          <a:bodyPr wrap="square" rtlCol="0">
            <a:spAutoFit/>
          </a:bodyPr>
          <a:lstStyle/>
          <a:p>
            <a:r>
              <a:rPr lang="en-US" sz="6000" b="1" dirty="0">
                <a:solidFill>
                  <a:schemeClr val="accent1">
                    <a:lumMod val="75000"/>
                  </a:schemeClr>
                </a:solidFill>
              </a:rPr>
              <a:t>	</a:t>
            </a:r>
            <a:r>
              <a:rPr lang="en-US" sz="4800" b="1" i="1" dirty="0" smtClean="0">
                <a:solidFill>
                  <a:schemeClr val="bg1"/>
                </a:solidFill>
              </a:rPr>
              <a:t>My house shall be called ‘a house of prayer’ for all the nations.</a:t>
            </a:r>
          </a:p>
          <a:p>
            <a:r>
              <a:rPr lang="en-US" sz="4400" b="1" dirty="0" smtClean="0">
                <a:solidFill>
                  <a:schemeClr val="bg1"/>
                </a:solidFill>
              </a:rPr>
              <a:t>		    </a:t>
            </a:r>
            <a:r>
              <a:rPr lang="en-US" sz="4000" b="1" dirty="0" smtClean="0">
                <a:solidFill>
                  <a:schemeClr val="bg1"/>
                </a:solidFill>
              </a:rPr>
              <a:t>--Mark 11:17 (Isaiah 56:7)</a:t>
            </a:r>
            <a:endParaRPr lang="en-US" sz="4000" b="1" dirty="0">
              <a:solidFill>
                <a:schemeClr val="bg1"/>
              </a:solidFill>
            </a:endParaRPr>
          </a:p>
        </p:txBody>
      </p:sp>
    </p:spTree>
    <p:extLst>
      <p:ext uri="{BB962C8B-B14F-4D97-AF65-F5344CB8AC3E}">
        <p14:creationId xmlns:p14="http://schemas.microsoft.com/office/powerpoint/2010/main" val="1125107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3477875"/>
          </a:xfrm>
          <a:prstGeom prst="rect">
            <a:avLst/>
          </a:prstGeom>
          <a:noFill/>
        </p:spPr>
        <p:txBody>
          <a:bodyPr wrap="square" rtlCol="0">
            <a:spAutoFit/>
          </a:bodyPr>
          <a:lstStyle/>
          <a:p>
            <a:endParaRPr lang="en-US" sz="4000" b="1" i="1" dirty="0"/>
          </a:p>
          <a:p>
            <a:r>
              <a:rPr lang="en-US" sz="4000" b="1" i="1" dirty="0" smtClean="0"/>
              <a:t>	</a:t>
            </a:r>
            <a:r>
              <a:rPr lang="en-US" sz="6000" b="1" i="1" dirty="0" smtClean="0">
                <a:solidFill>
                  <a:schemeClr val="bg1"/>
                </a:solidFill>
              </a:rPr>
              <a:t>Prayer is the holy skill of conversation with God.</a:t>
            </a:r>
            <a:endParaRPr lang="en-US" sz="6000" b="1" i="1" dirty="0">
              <a:solidFill>
                <a:schemeClr val="bg1"/>
              </a:solidFill>
            </a:endParaRPr>
          </a:p>
        </p:txBody>
      </p:sp>
    </p:spTree>
    <p:extLst>
      <p:ext uri="{BB962C8B-B14F-4D97-AF65-F5344CB8AC3E}">
        <p14:creationId xmlns:p14="http://schemas.microsoft.com/office/powerpoint/2010/main" val="1831332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1938992"/>
          </a:xfrm>
          <a:prstGeom prst="rect">
            <a:avLst/>
          </a:prstGeom>
          <a:noFill/>
        </p:spPr>
        <p:txBody>
          <a:bodyPr wrap="square" rtlCol="0">
            <a:spAutoFit/>
          </a:bodyPr>
          <a:lstStyle/>
          <a:p>
            <a:r>
              <a:rPr lang="en-US" sz="6000" dirty="0" smtClean="0">
                <a:solidFill>
                  <a:schemeClr val="accent1">
                    <a:lumMod val="75000"/>
                  </a:schemeClr>
                </a:solidFill>
              </a:rPr>
              <a:t>Why </a:t>
            </a:r>
            <a:r>
              <a:rPr lang="en-US" sz="6000" i="1" dirty="0" smtClean="0">
                <a:solidFill>
                  <a:schemeClr val="accent1">
                    <a:lumMod val="75000"/>
                  </a:schemeClr>
                </a:solidFill>
              </a:rPr>
              <a:t>Learn </a:t>
            </a:r>
            <a:r>
              <a:rPr lang="en-US" sz="6000" dirty="0" smtClean="0">
                <a:solidFill>
                  <a:schemeClr val="accent1">
                    <a:lumMod val="75000"/>
                  </a:schemeClr>
                </a:solidFill>
              </a:rPr>
              <a:t>to Pray?</a:t>
            </a:r>
          </a:p>
          <a:p>
            <a:r>
              <a:rPr lang="en-US" sz="6000" b="1" dirty="0" smtClean="0">
                <a:solidFill>
                  <a:schemeClr val="accent1">
                    <a:lumMod val="75000"/>
                  </a:schemeClr>
                </a:solidFill>
              </a:rPr>
              <a:t>Why Pray?</a:t>
            </a:r>
            <a:endParaRPr lang="en-US" sz="6000" b="1" dirty="0">
              <a:solidFill>
                <a:schemeClr val="accent1">
                  <a:lumMod val="50000"/>
                </a:schemeClr>
              </a:solidFill>
            </a:endParaRPr>
          </a:p>
        </p:txBody>
      </p:sp>
    </p:spTree>
    <p:extLst>
      <p:ext uri="{BB962C8B-B14F-4D97-AF65-F5344CB8AC3E}">
        <p14:creationId xmlns:p14="http://schemas.microsoft.com/office/powerpoint/2010/main" val="2436887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smk.dk/typo3temp/pics/29330ac1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393" y="361950"/>
            <a:ext cx="2179865" cy="3429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666750"/>
            <a:ext cx="6172200" cy="3046988"/>
          </a:xfrm>
          <a:prstGeom prst="rect">
            <a:avLst/>
          </a:prstGeom>
          <a:noFill/>
        </p:spPr>
        <p:txBody>
          <a:bodyPr wrap="square" rtlCol="0">
            <a:spAutoFit/>
          </a:bodyPr>
          <a:lstStyle/>
          <a:p>
            <a:r>
              <a:rPr lang="en-US" sz="3200" b="1" i="1" dirty="0">
                <a:solidFill>
                  <a:schemeClr val="bg1"/>
                </a:solidFill>
              </a:rPr>
              <a:t> </a:t>
            </a:r>
            <a:r>
              <a:rPr lang="en-US" sz="3200" b="1" i="1" dirty="0" smtClean="0">
                <a:solidFill>
                  <a:schemeClr val="bg1"/>
                </a:solidFill>
              </a:rPr>
              <a:t>    We are as strictly and solemnly commanded to pray as we are to have no other God, to commit no murder and never to steal. Let no one think that it is all the same whether he prays or not. . . </a:t>
            </a:r>
            <a:endParaRPr lang="en-US" sz="3200" dirty="0">
              <a:solidFill>
                <a:schemeClr val="bg1"/>
              </a:solidFill>
            </a:endParaRPr>
          </a:p>
        </p:txBody>
      </p:sp>
    </p:spTree>
    <p:extLst>
      <p:ext uri="{BB962C8B-B14F-4D97-AF65-F5344CB8AC3E}">
        <p14:creationId xmlns:p14="http://schemas.microsoft.com/office/powerpoint/2010/main" val="1130947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upload.wikimedia.org/wikipedia/commons/c/c5/John_Calvin_by_Holbe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422385"/>
            <a:ext cx="2466921" cy="30637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422385"/>
            <a:ext cx="6553200" cy="3785652"/>
          </a:xfrm>
          <a:prstGeom prst="rect">
            <a:avLst/>
          </a:prstGeom>
        </p:spPr>
        <p:txBody>
          <a:bodyPr wrap="square">
            <a:spAutoFit/>
          </a:bodyPr>
          <a:lstStyle/>
          <a:p>
            <a:pPr marL="514350" indent="-514350">
              <a:buAutoNum type="arabicPlain"/>
            </a:pPr>
            <a:r>
              <a:rPr lang="en-US" sz="4000" dirty="0" smtClean="0">
                <a:solidFill>
                  <a:schemeClr val="bg1"/>
                </a:solidFill>
              </a:rPr>
              <a:t>To enflame our love.</a:t>
            </a:r>
            <a:endParaRPr lang="en-US" sz="4000" i="1" dirty="0" smtClean="0">
              <a:solidFill>
                <a:schemeClr val="bg1"/>
              </a:solidFill>
            </a:endParaRPr>
          </a:p>
          <a:p>
            <a:pPr marL="514350" indent="-514350">
              <a:buAutoNum type="arabicPlain" startAt="2"/>
            </a:pPr>
            <a:r>
              <a:rPr lang="en-US" sz="4000" dirty="0" smtClean="0">
                <a:solidFill>
                  <a:schemeClr val="bg1"/>
                </a:solidFill>
              </a:rPr>
              <a:t>To winnow our wishes.</a:t>
            </a:r>
          </a:p>
          <a:p>
            <a:pPr marL="514350" indent="-514350">
              <a:buFontTx/>
              <a:buAutoNum type="arabicPlain" startAt="2"/>
            </a:pPr>
            <a:r>
              <a:rPr lang="en-US" sz="4000" dirty="0" smtClean="0">
                <a:solidFill>
                  <a:schemeClr val="bg1"/>
                </a:solidFill>
              </a:rPr>
              <a:t>To prepare our gratitude.</a:t>
            </a:r>
          </a:p>
          <a:p>
            <a:pPr marL="514350" indent="-514350">
              <a:buFontTx/>
              <a:buAutoNum type="arabicPlain" startAt="2"/>
            </a:pPr>
            <a:r>
              <a:rPr lang="en-US" sz="4000" dirty="0" smtClean="0">
                <a:solidFill>
                  <a:schemeClr val="bg1"/>
                </a:solidFill>
              </a:rPr>
              <a:t>To provoke our meditation.</a:t>
            </a:r>
          </a:p>
          <a:p>
            <a:pPr marL="514350" indent="-514350">
              <a:buFontTx/>
              <a:buAutoNum type="arabicPlain" startAt="2"/>
            </a:pPr>
            <a:r>
              <a:rPr lang="en-US" sz="4000" dirty="0" smtClean="0">
                <a:solidFill>
                  <a:schemeClr val="bg1"/>
                </a:solidFill>
              </a:rPr>
              <a:t>To increase our delight.</a:t>
            </a:r>
          </a:p>
          <a:p>
            <a:pPr marL="514350" indent="-514350">
              <a:buFontTx/>
              <a:buAutoNum type="arabicPlain" startAt="2"/>
            </a:pPr>
            <a:r>
              <a:rPr lang="en-US" sz="4000" b="1" dirty="0" smtClean="0">
                <a:solidFill>
                  <a:schemeClr val="bg1"/>
                </a:solidFill>
              </a:rPr>
              <a:t>To confirm His providence. </a:t>
            </a:r>
            <a:endParaRPr lang="en-US" sz="4000" b="1" dirty="0">
              <a:solidFill>
                <a:schemeClr val="bg1"/>
              </a:solidFill>
            </a:endParaRPr>
          </a:p>
        </p:txBody>
      </p:sp>
    </p:spTree>
    <p:extLst>
      <p:ext uri="{BB962C8B-B14F-4D97-AF65-F5344CB8AC3E}">
        <p14:creationId xmlns:p14="http://schemas.microsoft.com/office/powerpoint/2010/main" val="375957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666750"/>
            <a:ext cx="6172200" cy="5386090"/>
          </a:xfrm>
          <a:prstGeom prst="rect">
            <a:avLst/>
          </a:prstGeom>
          <a:noFill/>
        </p:spPr>
        <p:txBody>
          <a:bodyPr wrap="square" rtlCol="0">
            <a:spAutoFit/>
          </a:bodyPr>
          <a:lstStyle/>
          <a:p>
            <a:pPr marL="742950" indent="-742950">
              <a:buAutoNum type="arabicPeriod"/>
            </a:pPr>
            <a:r>
              <a:rPr lang="en-US" sz="4000" dirty="0" smtClean="0">
                <a:solidFill>
                  <a:schemeClr val="bg1"/>
                </a:solidFill>
              </a:rPr>
              <a:t>Have communion with Him as His friend. </a:t>
            </a:r>
          </a:p>
          <a:p>
            <a:pPr marL="742950" indent="-742950">
              <a:buAutoNum type="arabicPeriod"/>
            </a:pPr>
            <a:endParaRPr lang="en-US" sz="4000" dirty="0" smtClean="0">
              <a:solidFill>
                <a:schemeClr val="bg1"/>
              </a:solidFill>
            </a:endParaRPr>
          </a:p>
          <a:p>
            <a:pPr marL="742950" indent="-742950">
              <a:buAutoNum type="arabicPeriod"/>
            </a:pPr>
            <a:r>
              <a:rPr lang="en-US" sz="4000" b="1" i="1" dirty="0" smtClean="0">
                <a:solidFill>
                  <a:schemeClr val="bg1"/>
                </a:solidFill>
              </a:rPr>
              <a:t>When you come into his presence, be telling him how well thou </a:t>
            </a:r>
            <a:r>
              <a:rPr lang="en-US" sz="4000" b="1" i="1" dirty="0" err="1" smtClean="0">
                <a:solidFill>
                  <a:schemeClr val="bg1"/>
                </a:solidFill>
              </a:rPr>
              <a:t>lovest</a:t>
            </a:r>
            <a:r>
              <a:rPr lang="en-US" sz="4000" b="1" i="1" dirty="0" smtClean="0">
                <a:solidFill>
                  <a:schemeClr val="bg1"/>
                </a:solidFill>
              </a:rPr>
              <a:t> him.</a:t>
            </a:r>
          </a:p>
          <a:p>
            <a:pPr marL="742950" indent="-742950">
              <a:buAutoNum type="arabicPeriod"/>
            </a:pPr>
            <a:endParaRPr lang="en-US" sz="3200" b="1" dirty="0" smtClean="0">
              <a:solidFill>
                <a:srgbClr val="00B050"/>
              </a:solidFill>
            </a:endParaRPr>
          </a:p>
          <a:p>
            <a:r>
              <a:rPr lang="en-US" sz="3200" b="1" i="1" dirty="0" smtClean="0">
                <a:solidFill>
                  <a:schemeClr val="bg1"/>
                </a:solidFill>
              </a:rPr>
              <a:t> </a:t>
            </a:r>
            <a:endParaRPr lang="en-US" sz="3200" dirty="0">
              <a:solidFill>
                <a:schemeClr val="bg1"/>
              </a:solidFill>
            </a:endParaRPr>
          </a:p>
        </p:txBody>
      </p:sp>
      <p:pic>
        <p:nvPicPr>
          <p:cNvPr id="4" name="Picture 2" descr="http://digitalpuritan.net/wp-content/uploads/2014/06/Thomas-Good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4201"/>
            <a:ext cx="2617280" cy="3335749"/>
          </a:xfrm>
          <a:prstGeom prst="rect">
            <a:avLst/>
          </a:prstGeom>
          <a:noFill/>
          <a:ln w="57150">
            <a:solidFill>
              <a:schemeClr val="accent5">
                <a:lumMod val="75000"/>
              </a:schemeClr>
            </a:solidFill>
          </a:ln>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9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61950"/>
            <a:ext cx="8229600" cy="2862322"/>
          </a:xfrm>
          <a:prstGeom prst="rect">
            <a:avLst/>
          </a:prstGeom>
          <a:noFill/>
        </p:spPr>
        <p:txBody>
          <a:bodyPr wrap="square" rtlCol="0">
            <a:spAutoFit/>
          </a:bodyPr>
          <a:lstStyle/>
          <a:p>
            <a:r>
              <a:rPr lang="en-US" sz="6000" dirty="0" smtClean="0">
                <a:solidFill>
                  <a:schemeClr val="accent1">
                    <a:lumMod val="75000"/>
                  </a:schemeClr>
                </a:solidFill>
              </a:rPr>
              <a:t>Why </a:t>
            </a:r>
            <a:r>
              <a:rPr lang="en-US" sz="6000" i="1" dirty="0" smtClean="0">
                <a:solidFill>
                  <a:schemeClr val="accent1">
                    <a:lumMod val="75000"/>
                  </a:schemeClr>
                </a:solidFill>
              </a:rPr>
              <a:t>Learn </a:t>
            </a:r>
            <a:r>
              <a:rPr lang="en-US" sz="6000" dirty="0" smtClean="0">
                <a:solidFill>
                  <a:schemeClr val="accent1">
                    <a:lumMod val="75000"/>
                  </a:schemeClr>
                </a:solidFill>
              </a:rPr>
              <a:t>to Pray?</a:t>
            </a:r>
          </a:p>
          <a:p>
            <a:r>
              <a:rPr lang="en-US" sz="6000" dirty="0" smtClean="0">
                <a:solidFill>
                  <a:schemeClr val="accent1">
                    <a:lumMod val="75000"/>
                  </a:schemeClr>
                </a:solidFill>
              </a:rPr>
              <a:t>Why Pray?</a:t>
            </a:r>
          </a:p>
          <a:p>
            <a:r>
              <a:rPr lang="en-US" sz="6000" b="1" dirty="0" smtClean="0">
                <a:solidFill>
                  <a:schemeClr val="accent1">
                    <a:lumMod val="75000"/>
                  </a:schemeClr>
                </a:solidFill>
              </a:rPr>
              <a:t>What is Prayer?</a:t>
            </a:r>
            <a:endParaRPr lang="en-US" sz="6000" b="1" dirty="0">
              <a:solidFill>
                <a:schemeClr val="accent1">
                  <a:lumMod val="50000"/>
                </a:schemeClr>
              </a:solidFill>
            </a:endParaRPr>
          </a:p>
        </p:txBody>
      </p:sp>
    </p:spTree>
    <p:extLst>
      <p:ext uri="{BB962C8B-B14F-4D97-AF65-F5344CB8AC3E}">
        <p14:creationId xmlns:p14="http://schemas.microsoft.com/office/powerpoint/2010/main" val="2727675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381</Words>
  <Application>Microsoft Office PowerPoint</Application>
  <PresentationFormat>On-screen Show (16:9)</PresentationFormat>
  <Paragraphs>121</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20</cp:revision>
  <dcterms:created xsi:type="dcterms:W3CDTF">2015-11-04T16:24:02Z</dcterms:created>
  <dcterms:modified xsi:type="dcterms:W3CDTF">2015-11-05T13:13:36Z</dcterms:modified>
</cp:coreProperties>
</file>