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01" r:id="rId2"/>
    <p:sldId id="260" r:id="rId3"/>
    <p:sldId id="302" r:id="rId4"/>
    <p:sldId id="261" r:id="rId5"/>
    <p:sldId id="303" r:id="rId6"/>
    <p:sldId id="297" r:id="rId7"/>
    <p:sldId id="263" r:id="rId8"/>
    <p:sldId id="316"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19" r:id="rId22"/>
    <p:sldId id="276" r:id="rId23"/>
    <p:sldId id="277" r:id="rId24"/>
    <p:sldId id="278" r:id="rId25"/>
    <p:sldId id="279" r:id="rId26"/>
    <p:sldId id="281" r:id="rId27"/>
    <p:sldId id="282" r:id="rId28"/>
    <p:sldId id="283" r:id="rId29"/>
    <p:sldId id="284" r:id="rId30"/>
    <p:sldId id="285" r:id="rId31"/>
    <p:sldId id="288" r:id="rId32"/>
    <p:sldId id="286" r:id="rId33"/>
    <p:sldId id="287" r:id="rId34"/>
    <p:sldId id="311" r:id="rId35"/>
    <p:sldId id="312" r:id="rId36"/>
    <p:sldId id="314" r:id="rId37"/>
    <p:sldId id="304" r:id="rId38"/>
    <p:sldId id="305" r:id="rId39"/>
    <p:sldId id="306" r:id="rId40"/>
    <p:sldId id="310" r:id="rId41"/>
    <p:sldId id="307" r:id="rId42"/>
    <p:sldId id="308" r:id="rId43"/>
    <p:sldId id="309" r:id="rId44"/>
    <p:sldId id="318" r:id="rId45"/>
    <p:sldId id="259" r:id="rId46"/>
    <p:sldId id="362" r:id="rId47"/>
    <p:sldId id="355" r:id="rId48"/>
    <p:sldId id="321" r:id="rId49"/>
    <p:sldId id="257" r:id="rId50"/>
    <p:sldId id="361" r:id="rId51"/>
    <p:sldId id="320" r:id="rId52"/>
    <p:sldId id="258" r:id="rId53"/>
    <p:sldId id="357" r:id="rId54"/>
    <p:sldId id="359" r:id="rId55"/>
    <p:sldId id="360" r:id="rId56"/>
    <p:sldId id="358" r:id="rId57"/>
    <p:sldId id="349" r:id="rId58"/>
    <p:sldId id="343" r:id="rId59"/>
    <p:sldId id="341" r:id="rId60"/>
    <p:sldId id="344" r:id="rId61"/>
    <p:sldId id="345" r:id="rId62"/>
    <p:sldId id="346" r:id="rId63"/>
    <p:sldId id="347" r:id="rId64"/>
    <p:sldId id="351" r:id="rId65"/>
    <p:sldId id="352" r:id="rId66"/>
    <p:sldId id="353" r:id="rId67"/>
    <p:sldId id="354" r:id="rId68"/>
    <p:sldId id="350"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6" d="100"/>
          <a:sy n="36" d="100"/>
        </p:scale>
        <p:origin x="-2107" y="-1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AAA74-D72E-4BA0-B23E-CCCE900307AA}" type="datetimeFigureOut">
              <a:rPr lang="en-US" smtClean="0"/>
              <a:t>6/19/2015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E0872-9CAA-468F-BB86-1D5BC6571E88}" type="slidenum">
              <a:rPr lang="en-US" smtClean="0"/>
              <a:t>‹#›</a:t>
            </a:fld>
            <a:endParaRPr lang="en-US"/>
          </a:p>
        </p:txBody>
      </p:sp>
    </p:spTree>
    <p:extLst>
      <p:ext uri="{BB962C8B-B14F-4D97-AF65-F5344CB8AC3E}">
        <p14:creationId xmlns:p14="http://schemas.microsoft.com/office/powerpoint/2010/main" val="200747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2</a:t>
            </a:fld>
            <a:endParaRPr lang="en-US"/>
          </a:p>
        </p:txBody>
      </p:sp>
    </p:spTree>
    <p:extLst>
      <p:ext uri="{BB962C8B-B14F-4D97-AF65-F5344CB8AC3E}">
        <p14:creationId xmlns:p14="http://schemas.microsoft.com/office/powerpoint/2010/main" val="4248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8753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2440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8886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55210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D90F2-01F4-4015-A229-FAD581647FE4}"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1331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D90F2-01F4-4015-A229-FAD581647FE4}"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93375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D90F2-01F4-4015-A229-FAD581647FE4}" type="datetimeFigureOut">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81816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D90F2-01F4-4015-A229-FAD581647FE4}" type="datetimeFigureOut">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7805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D90F2-01F4-4015-A229-FAD581647FE4}" type="datetimeFigureOut">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49518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90F2-01F4-4015-A229-FAD581647FE4}"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42840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90F2-01F4-4015-A229-FAD581647FE4}"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31461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AD90F2-01F4-4015-A229-FAD581647FE4}" type="datetimeFigureOut">
              <a:rPr lang="en-US" smtClean="0"/>
              <a:t>6/19/2015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D42524-F775-4256-855A-0EDE1405D54C}" type="slidenum">
              <a:rPr lang="en-US" smtClean="0"/>
              <a:t>‹#›</a:t>
            </a:fld>
            <a:endParaRPr lang="en-US"/>
          </a:p>
        </p:txBody>
      </p:sp>
    </p:spTree>
    <p:extLst>
      <p:ext uri="{BB962C8B-B14F-4D97-AF65-F5344CB8AC3E}">
        <p14:creationId xmlns:p14="http://schemas.microsoft.com/office/powerpoint/2010/main" val="704949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3170099"/>
          </a:xfrm>
          <a:prstGeom prst="rect">
            <a:avLst/>
          </a:prstGeom>
          <a:noFill/>
        </p:spPr>
        <p:txBody>
          <a:bodyPr wrap="square" rtlCol="0">
            <a:spAutoFit/>
          </a:bodyPr>
          <a:lstStyle/>
          <a:p>
            <a:r>
              <a:rPr lang="en-US" sz="4000" b="1" i="1" dirty="0"/>
              <a:t>	</a:t>
            </a:r>
            <a:r>
              <a:rPr lang="en-US" sz="4000" b="1" i="1" dirty="0" smtClean="0">
                <a:solidFill>
                  <a:schemeClr val="bg1"/>
                </a:solidFill>
              </a:rPr>
              <a:t>My house shall be called a house of prayer for all the nations.</a:t>
            </a:r>
          </a:p>
          <a:p>
            <a:endParaRPr lang="en-US" sz="4000" b="1" i="1" dirty="0">
              <a:solidFill>
                <a:schemeClr val="bg1"/>
              </a:solidFill>
            </a:endParaRPr>
          </a:p>
          <a:p>
            <a:endParaRPr lang="en-US" sz="4000" b="1" i="1" dirty="0" smtClean="0">
              <a:solidFill>
                <a:schemeClr val="bg1"/>
              </a:solidFill>
            </a:endParaRPr>
          </a:p>
          <a:p>
            <a:r>
              <a:rPr lang="en-US" sz="4000" b="1" i="1" dirty="0">
                <a:solidFill>
                  <a:schemeClr val="bg1"/>
                </a:solidFill>
              </a:rPr>
              <a:t>	</a:t>
            </a:r>
            <a:r>
              <a:rPr lang="en-US" sz="4000" b="1" i="1" dirty="0" smtClean="0">
                <a:solidFill>
                  <a:schemeClr val="bg1"/>
                </a:solidFill>
              </a:rPr>
              <a:t>	</a:t>
            </a:r>
            <a:r>
              <a:rPr lang="en-US" sz="4000" i="1" dirty="0" smtClean="0">
                <a:solidFill>
                  <a:schemeClr val="bg1"/>
                </a:solidFill>
              </a:rPr>
              <a:t>     --</a:t>
            </a:r>
            <a:r>
              <a:rPr lang="en-US" sz="4000" dirty="0" smtClean="0">
                <a:solidFill>
                  <a:schemeClr val="bg1"/>
                </a:solidFill>
              </a:rPr>
              <a:t>Mark 11:17 (Isaiah 56:7)</a:t>
            </a:r>
            <a:endParaRPr lang="en-US" sz="4000" i="1" dirty="0">
              <a:solidFill>
                <a:schemeClr val="bg1"/>
              </a:solidFill>
            </a:endParaRPr>
          </a:p>
        </p:txBody>
      </p:sp>
    </p:spTree>
    <p:extLst>
      <p:ext uri="{BB962C8B-B14F-4D97-AF65-F5344CB8AC3E}">
        <p14:creationId xmlns:p14="http://schemas.microsoft.com/office/powerpoint/2010/main" val="50314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693866"/>
          </a:xfrm>
          <a:prstGeom prst="rect">
            <a:avLst/>
          </a:prstGeom>
          <a:noFill/>
        </p:spPr>
        <p:txBody>
          <a:bodyPr wrap="square" rtlCol="0">
            <a:spAutoFit/>
          </a:bodyPr>
          <a:lstStyle/>
          <a:p>
            <a:r>
              <a:rPr lang="en-US" sz="4000" i="1" dirty="0" smtClean="0"/>
              <a:t>			</a:t>
            </a:r>
            <a:r>
              <a:rPr lang="en-US" sz="4000" b="1" i="1" dirty="0" smtClean="0"/>
              <a:t>        </a:t>
            </a:r>
            <a:r>
              <a:rPr lang="en-US" sz="4400" b="1" i="1" dirty="0" smtClean="0"/>
              <a:t>Apology</a:t>
            </a:r>
            <a:endParaRPr lang="en-US" sz="4400" i="1" dirty="0" smtClean="0"/>
          </a:p>
          <a:p>
            <a:endParaRPr lang="en-US" sz="4000" b="1" i="1" dirty="0">
              <a:solidFill>
                <a:schemeClr val="accent6">
                  <a:lumMod val="50000"/>
                </a:schemeClr>
              </a:solidFill>
            </a:endParaRPr>
          </a:p>
          <a:p>
            <a:r>
              <a:rPr lang="en-US" sz="4000" b="1" i="1" dirty="0" smtClean="0">
                <a:solidFill>
                  <a:schemeClr val="accent6">
                    <a:lumMod val="50000"/>
                  </a:schemeClr>
                </a:solidFill>
              </a:rPr>
              <a:t>		</a:t>
            </a:r>
            <a:r>
              <a:rPr lang="en-US" sz="4000" b="1" i="1" dirty="0" smtClean="0">
                <a:solidFill>
                  <a:srgbClr val="C00000"/>
                </a:solidFill>
              </a:rPr>
              <a:t>Having refuted the charges laid against us, let me now show what we really are. We are a body knit together by one faith, one discipline and one hope. </a:t>
            </a:r>
          </a:p>
          <a:p>
            <a:r>
              <a:rPr lang="en-US" sz="4000" b="1" i="1" dirty="0" smtClean="0">
                <a:solidFill>
                  <a:schemeClr val="accent6">
                    <a:lumMod val="50000"/>
                  </a:schemeClr>
                </a:solidFill>
              </a:rPr>
              <a:t> </a:t>
            </a:r>
          </a:p>
          <a:p>
            <a:r>
              <a:rPr lang="en-US" sz="4000" b="1" i="1" dirty="0" smtClean="0"/>
              <a:t> </a:t>
            </a:r>
            <a:endParaRPr lang="en-US" sz="4000" b="1" i="1" dirty="0"/>
          </a:p>
        </p:txBody>
      </p:sp>
    </p:spTree>
    <p:extLst>
      <p:ext uri="{BB962C8B-B14F-4D97-AF65-F5344CB8AC3E}">
        <p14:creationId xmlns:p14="http://schemas.microsoft.com/office/powerpoint/2010/main" val="14393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rgbClr val="C00000"/>
                </a:solidFill>
              </a:rPr>
              <a:t>We meet together as a 			congregation, uniting together 		to offer prayer to God. We pray for the emperors and all in authority, for the welfare of the world, for peace and for the delay of the final end. </a:t>
            </a:r>
          </a:p>
          <a:p>
            <a:r>
              <a:rPr lang="en-US" sz="4000" b="1" i="1" dirty="0" smtClean="0"/>
              <a:t> </a:t>
            </a:r>
            <a:endParaRPr lang="en-US" sz="4000" b="1" i="1" dirty="0"/>
          </a:p>
        </p:txBody>
      </p:sp>
    </p:spTree>
    <p:extLst>
      <p:ext uri="{BB962C8B-B14F-4D97-AF65-F5344CB8AC3E}">
        <p14:creationId xmlns:p14="http://schemas.microsoft.com/office/powerpoint/2010/main" val="188857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1938992"/>
          </a:xfrm>
          <a:prstGeom prst="rect">
            <a:avLst/>
          </a:prstGeom>
          <a:noFill/>
        </p:spPr>
        <p:txBody>
          <a:bodyPr wrap="square" rtlCol="0">
            <a:spAutoFit/>
          </a:bodyPr>
          <a:lstStyle/>
          <a:p>
            <a:r>
              <a:rPr lang="en-US" sz="4000" i="1" dirty="0" smtClean="0"/>
              <a:t>			</a:t>
            </a:r>
            <a:r>
              <a:rPr lang="en-US" sz="4000" b="1" i="1" dirty="0" smtClean="0">
                <a:solidFill>
                  <a:srgbClr val="C00000"/>
                </a:solidFill>
              </a:rPr>
              <a:t>Jesus Christ’s teaching on 			prayer is new wine stored in </a:t>
            </a:r>
          </a:p>
          <a:p>
            <a:r>
              <a:rPr lang="en-US" sz="4000" b="1" i="1" dirty="0">
                <a:solidFill>
                  <a:srgbClr val="C00000"/>
                </a:solidFill>
              </a:rPr>
              <a:t>	</a:t>
            </a:r>
            <a:r>
              <a:rPr lang="en-US" sz="4000" b="1" i="1" dirty="0" smtClean="0">
                <a:solidFill>
                  <a:srgbClr val="C00000"/>
                </a:solidFill>
              </a:rPr>
              <a:t>	new bottles.</a:t>
            </a:r>
            <a:endParaRPr lang="en-US" sz="4000" b="1" i="1" dirty="0">
              <a:solidFill>
                <a:srgbClr val="C00000"/>
              </a:solidFill>
            </a:endParaRPr>
          </a:p>
        </p:txBody>
      </p:sp>
    </p:spTree>
    <p:extLst>
      <p:ext uri="{BB962C8B-B14F-4D97-AF65-F5344CB8AC3E}">
        <p14:creationId xmlns:p14="http://schemas.microsoft.com/office/powerpoint/2010/main" val="108510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rgbClr val="C00000"/>
                </a:solidFill>
              </a:rPr>
              <a:t>The old prayer, no doubt, 			brought deliverance from fire 			and wild beasts and hunger, while yet it had not received its pattern from Christ. Then how much more fully operative is the Christian prayer?</a:t>
            </a:r>
          </a:p>
          <a:p>
            <a:r>
              <a:rPr lang="en-US" sz="4000" b="1" i="1" dirty="0" smtClean="0"/>
              <a:t> </a:t>
            </a:r>
            <a:endParaRPr lang="en-US" sz="4000" b="1" i="1" dirty="0"/>
          </a:p>
        </p:txBody>
      </p:sp>
    </p:spTree>
    <p:extLst>
      <p:ext uri="{BB962C8B-B14F-4D97-AF65-F5344CB8AC3E}">
        <p14:creationId xmlns:p14="http://schemas.microsoft.com/office/powerpoint/2010/main" val="383395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rgbClr val="C00000"/>
                </a:solidFill>
              </a:rPr>
              <a:t>It does not establish the 			angel of the dew in the midst 			of the fire, nor block the mouths of lions, nor transfer to the hungry the peasant’s dinner. It turns away by delegated grace no perception of suffering. . . </a:t>
            </a:r>
          </a:p>
          <a:p>
            <a:r>
              <a:rPr lang="en-US" sz="4000" b="1" i="1" dirty="0" smtClean="0"/>
              <a:t> </a:t>
            </a:r>
            <a:endParaRPr lang="en-US" sz="4000" b="1" i="1" dirty="0"/>
          </a:p>
        </p:txBody>
      </p:sp>
    </p:spTree>
    <p:extLst>
      <p:ext uri="{BB962C8B-B14F-4D97-AF65-F5344CB8AC3E}">
        <p14:creationId xmlns:p14="http://schemas.microsoft.com/office/powerpoint/2010/main" val="412597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rgbClr val="C00000"/>
                </a:solidFill>
              </a:rPr>
              <a:t>. . . Yet it arms with 				endurance those who do suffer 		and perceive and grieve.  It makes grace multiply in power, so that faith may know what it obtains from the Lord, while it understands what, for God’s name, it is suffering.</a:t>
            </a:r>
          </a:p>
          <a:p>
            <a:r>
              <a:rPr lang="en-US" sz="4000" b="1" i="1" dirty="0" smtClean="0"/>
              <a:t> </a:t>
            </a:r>
            <a:endParaRPr lang="en-US" sz="4000" b="1" i="1" dirty="0"/>
          </a:p>
        </p:txBody>
      </p:sp>
    </p:spTree>
    <p:extLst>
      <p:ext uri="{BB962C8B-B14F-4D97-AF65-F5344CB8AC3E}">
        <p14:creationId xmlns:p14="http://schemas.microsoft.com/office/powerpoint/2010/main" val="1495863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rgbClr val="C00000"/>
                </a:solidFill>
              </a:rPr>
              <a:t>Moreover, of old time 			prayer induced plagues, put to 		flight the hosts of the enemy, withheld the benefits of rain. . . </a:t>
            </a:r>
          </a:p>
          <a:p>
            <a:r>
              <a:rPr lang="en-US" sz="4000" b="1" i="1" dirty="0" smtClean="0"/>
              <a:t> </a:t>
            </a:r>
            <a:endParaRPr lang="en-US" sz="4000" b="1" i="1" dirty="0"/>
          </a:p>
        </p:txBody>
      </p:sp>
    </p:spTree>
    <p:extLst>
      <p:ext uri="{BB962C8B-B14F-4D97-AF65-F5344CB8AC3E}">
        <p14:creationId xmlns:p14="http://schemas.microsoft.com/office/powerpoint/2010/main" val="1209296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rgbClr val="C00000"/>
                </a:solidFill>
              </a:rPr>
              <a:t>Now, however, the prayer 		of righteousness turns aside 			the whole wrath of God, keeps watch on behalf of foes, makes supplication for persecutors.</a:t>
            </a:r>
          </a:p>
          <a:p>
            <a:r>
              <a:rPr lang="en-US" sz="4000" b="1" i="1" dirty="0" smtClean="0"/>
              <a:t> </a:t>
            </a:r>
            <a:endParaRPr lang="en-US" sz="4000" b="1" i="1" dirty="0"/>
          </a:p>
        </p:txBody>
      </p:sp>
    </p:spTree>
    <p:extLst>
      <p:ext uri="{BB962C8B-B14F-4D97-AF65-F5344CB8AC3E}">
        <p14:creationId xmlns:p14="http://schemas.microsoft.com/office/powerpoint/2010/main" val="115052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rgbClr val="C00000"/>
                </a:solidFill>
              </a:rPr>
              <a:t>It was Christ’s wish for it to 		work no evil.  He has conferred 		upon it all power concerning 			good.</a:t>
            </a:r>
          </a:p>
          <a:p>
            <a:r>
              <a:rPr lang="en-US" sz="4000" b="1" i="1" dirty="0" smtClean="0"/>
              <a:t> </a:t>
            </a:r>
            <a:endParaRPr lang="en-US" sz="4000" b="1" i="1" dirty="0"/>
          </a:p>
        </p:txBody>
      </p:sp>
    </p:spTree>
    <p:extLst>
      <p:ext uri="{BB962C8B-B14F-4D97-AF65-F5344CB8AC3E}">
        <p14:creationId xmlns:p14="http://schemas.microsoft.com/office/powerpoint/2010/main" val="205700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llections.lacma.org/download/27176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71"/>
            <a:ext cx="9144000" cy="11995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85750"/>
            <a:ext cx="5257800" cy="646331"/>
          </a:xfrm>
          <a:prstGeom prst="rect">
            <a:avLst/>
          </a:prstGeom>
          <a:noFill/>
        </p:spPr>
        <p:txBody>
          <a:bodyPr wrap="square" rtlCol="0">
            <a:spAutoFit/>
          </a:bodyPr>
          <a:lstStyle/>
          <a:p>
            <a:r>
              <a:rPr lang="en-US" sz="3600" dirty="0" smtClean="0">
                <a:solidFill>
                  <a:schemeClr val="bg1"/>
                </a:solidFill>
              </a:rPr>
              <a:t>Augustine (354-430)</a:t>
            </a:r>
            <a:endParaRPr lang="en-US" sz="3600" dirty="0">
              <a:solidFill>
                <a:schemeClr val="bg1"/>
              </a:solidFill>
            </a:endParaRPr>
          </a:p>
        </p:txBody>
      </p:sp>
    </p:spTree>
    <p:extLst>
      <p:ext uri="{BB962C8B-B14F-4D97-AF65-F5344CB8AC3E}">
        <p14:creationId xmlns:p14="http://schemas.microsoft.com/office/powerpoint/2010/main" val="121581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90549"/>
            <a:ext cx="3187475" cy="40271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25064"/>
            <a:ext cx="3429000" cy="43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8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323987"/>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pPr marL="514350" indent="-514350">
              <a:buAutoNum type="arabicParenBoth"/>
            </a:pPr>
            <a:r>
              <a:rPr lang="en-US" sz="3200" b="1" dirty="0" smtClean="0">
                <a:solidFill>
                  <a:schemeClr val="bg1"/>
                </a:solidFill>
              </a:rPr>
              <a:t>What Manner of Person You Should Be</a:t>
            </a:r>
            <a:endParaRPr lang="en-US" sz="3200" b="1" i="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39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egenerationandrepentance.files.wordpress.com/2014/05/prayingman3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786" y="361950"/>
            <a:ext cx="56769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09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136" y="171450"/>
            <a:ext cx="8763000" cy="5047536"/>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 412)</a:t>
            </a:r>
            <a:endParaRPr lang="en-US" sz="3200" b="1" i="1" dirty="0">
              <a:solidFill>
                <a:schemeClr val="bg1"/>
              </a:solidFill>
            </a:endParaRPr>
          </a:p>
          <a:p>
            <a:endParaRPr lang="en-US" sz="3600" b="1" i="1" dirty="0" smtClean="0">
              <a:solidFill>
                <a:schemeClr val="bg1"/>
              </a:solidFill>
            </a:endParaRPr>
          </a:p>
          <a:p>
            <a:r>
              <a:rPr lang="en-US" sz="3600" b="1" i="1" dirty="0" smtClean="0">
                <a:solidFill>
                  <a:schemeClr val="bg1"/>
                </a:solidFill>
              </a:rPr>
              <a:t>    It becomes you, out of love to this true life to account yourself “desolate “ in this world, however great the prosperity of your lot may be.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58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A widow is “desolate” 				   indeed, even though she 				   has sons and grandchildren, and conducts her household piously, entreating all dear to her to put their hope in God: and in the midst of all this, she says in her prayer,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89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“My soul </a:t>
            </a:r>
            <a:r>
              <a:rPr lang="en-US" sz="3600" b="1" i="1" dirty="0" err="1" smtClean="0">
                <a:solidFill>
                  <a:schemeClr val="bg1"/>
                </a:solidFill>
              </a:rPr>
              <a:t>thirsteth</a:t>
            </a:r>
            <a:r>
              <a:rPr lang="en-US" sz="3600" b="1" i="1" dirty="0" smtClean="0">
                <a:solidFill>
                  <a:schemeClr val="bg1"/>
                </a:solidFill>
              </a:rPr>
              <a:t> for 				  Thee, my flesh </a:t>
            </a:r>
            <a:r>
              <a:rPr lang="en-US" sz="3600" b="1" i="1" dirty="0" err="1" smtClean="0">
                <a:solidFill>
                  <a:schemeClr val="bg1"/>
                </a:solidFill>
              </a:rPr>
              <a:t>longeth</a:t>
            </a:r>
            <a:r>
              <a:rPr lang="en-US" sz="3600" b="1" i="1" dirty="0" smtClean="0">
                <a:solidFill>
                  <a:schemeClr val="bg1"/>
                </a:solidFill>
              </a:rPr>
              <a:t> in a 			  	  dry and thirsty land, where</a:t>
            </a:r>
          </a:p>
          <a:p>
            <a:r>
              <a:rPr lang="en-US" sz="3600" b="1" i="1" dirty="0" smtClean="0">
                <a:solidFill>
                  <a:schemeClr val="bg1"/>
                </a:solidFill>
              </a:rPr>
              <a:t>no water is;” and this dying life is nothing else than such a land, however numerous our mortal comforts, however pleasant our companions in the pilgrimage, and however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01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great the abundance of our </a:t>
            </a:r>
          </a:p>
          <a:p>
            <a:r>
              <a:rPr lang="en-US" sz="3600" b="1" i="1" dirty="0" smtClean="0">
                <a:solidFill>
                  <a:schemeClr val="bg1"/>
                </a:solidFill>
              </a:rPr>
              <a:t>			   possessions.  You know  				   how uncertain all these things are; and even if they were not uncertain, what would they be in comparison with the happiness which is promised in the life to come!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9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057795"/>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pPr indent="-514350">
              <a:buAutoNum type="arabicParenBoth"/>
            </a:pPr>
            <a:r>
              <a:rPr lang="en-US" sz="3200" b="1" dirty="0" smtClean="0">
                <a:solidFill>
                  <a:schemeClr val="bg1"/>
                </a:solidFill>
              </a:rPr>
              <a:t>What Manner of Person You Should Be</a:t>
            </a:r>
          </a:p>
          <a:p>
            <a:pPr indent="-514350">
              <a:buAutoNum type="arabicParenBoth"/>
            </a:pPr>
            <a:r>
              <a:rPr lang="en-US" sz="3200" b="1" dirty="0" smtClean="0">
                <a:solidFill>
                  <a:schemeClr val="bg1"/>
                </a:solidFill>
              </a:rPr>
              <a:t>What You Ought To Pray For</a:t>
            </a:r>
          </a:p>
          <a:p>
            <a:pPr>
              <a:lnSpc>
                <a:spcPts val="2000"/>
              </a:lnSpc>
            </a:pPr>
            <a:endParaRPr lang="en-US" sz="3200" b="1" dirty="0">
              <a:solidFill>
                <a:schemeClr val="bg1"/>
              </a:solidFill>
            </a:endParaRPr>
          </a:p>
          <a:p>
            <a:r>
              <a:rPr lang="en-US" sz="3200" b="1" dirty="0" smtClean="0">
                <a:solidFill>
                  <a:schemeClr val="bg1"/>
                </a:solidFill>
              </a:rPr>
              <a:t>	</a:t>
            </a:r>
            <a:r>
              <a:rPr lang="en-US" sz="3200" b="1" i="1" dirty="0" smtClean="0">
                <a:solidFill>
                  <a:schemeClr val="bg1"/>
                </a:solidFill>
              </a:rPr>
              <a:t>You were disturbed by the words, “We know not what we should pray for as we ought.”</a:t>
            </a:r>
            <a:endParaRPr lang="en-US" sz="32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25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939540"/>
          </a:xfrm>
          <a:prstGeom prst="rect">
            <a:avLst/>
          </a:prstGeom>
          <a:noFill/>
        </p:spPr>
        <p:txBody>
          <a:bodyPr wrap="square" rtlCol="0">
            <a:spAutoFit/>
          </a:bodyPr>
          <a:lstStyle/>
          <a:p>
            <a:r>
              <a:rPr lang="en-US" sz="3600" i="1" dirty="0" smtClean="0"/>
              <a:t>			</a:t>
            </a:r>
            <a:r>
              <a:rPr lang="en-US" sz="3600" b="1" i="1" dirty="0" smtClean="0">
                <a:solidFill>
                  <a:schemeClr val="bg1"/>
                </a:solidFill>
              </a:rPr>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r>
              <a:rPr lang="en-US" sz="3200" b="1" dirty="0">
                <a:solidFill>
                  <a:schemeClr val="bg1"/>
                </a:solidFill>
              </a:rPr>
              <a:t>	</a:t>
            </a:r>
            <a:r>
              <a:rPr lang="en-US" sz="3600" b="1" i="1" dirty="0" smtClean="0">
                <a:solidFill>
                  <a:schemeClr val="bg1"/>
                </a:solidFill>
              </a:rPr>
              <a:t>A short solution to your difficulty may be given thus, </a:t>
            </a:r>
            <a:endParaRPr lang="en-US" sz="36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33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754874"/>
          </a:xfrm>
          <a:prstGeom prst="rect">
            <a:avLst/>
          </a:prstGeom>
          <a:noFill/>
        </p:spPr>
        <p:txBody>
          <a:bodyPr wrap="square" rtlCol="0">
            <a:spAutoFit/>
          </a:bodyPr>
          <a:lstStyle/>
          <a:p>
            <a:r>
              <a:rPr lang="en-US" sz="3600" i="1" dirty="0" smtClean="0"/>
              <a:t>			</a:t>
            </a:r>
            <a:r>
              <a:rPr lang="en-US" sz="3600" b="1" i="1" dirty="0" smtClean="0">
                <a:solidFill>
                  <a:schemeClr val="bg1"/>
                </a:solidFill>
              </a:rPr>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r>
              <a:rPr lang="en-US" sz="3200" b="1" dirty="0">
                <a:solidFill>
                  <a:schemeClr val="bg1"/>
                </a:solidFill>
              </a:rPr>
              <a:t> </a:t>
            </a:r>
            <a:r>
              <a:rPr lang="en-US" sz="3200" b="1" dirty="0" smtClean="0">
                <a:solidFill>
                  <a:schemeClr val="bg1"/>
                </a:solidFill>
              </a:rPr>
              <a:t>      </a:t>
            </a:r>
            <a:r>
              <a:rPr lang="en-US" sz="6000" b="1" i="1" dirty="0" smtClean="0">
                <a:solidFill>
                  <a:schemeClr val="bg1"/>
                </a:solidFill>
              </a:rPr>
              <a:t>“Pray for a happy life.”</a:t>
            </a:r>
            <a:endParaRPr lang="en-US" sz="60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0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678" y="4324350"/>
            <a:ext cx="3505200" cy="677108"/>
          </a:xfrm>
          <a:prstGeom prst="rect">
            <a:avLst/>
          </a:prstGeom>
          <a:noFill/>
        </p:spPr>
        <p:txBody>
          <a:bodyPr wrap="square" rtlCol="0">
            <a:spAutoFit/>
          </a:bodyPr>
          <a:lstStyle/>
          <a:p>
            <a:r>
              <a:rPr lang="en-US" sz="2000" i="1" dirty="0" smtClean="0">
                <a:solidFill>
                  <a:schemeClr val="tx2">
                    <a:lumMod val="75000"/>
                  </a:schemeClr>
                </a:solidFill>
              </a:rPr>
              <a:t>Portrait of Martin Luther</a:t>
            </a:r>
            <a:r>
              <a:rPr lang="en-US" i="1" dirty="0" smtClean="0">
                <a:solidFill>
                  <a:schemeClr val="tx2">
                    <a:lumMod val="75000"/>
                  </a:schemeClr>
                </a:solidFill>
              </a:rPr>
              <a:t>,</a:t>
            </a:r>
            <a:r>
              <a:rPr lang="en-US" dirty="0" smtClean="0">
                <a:solidFill>
                  <a:schemeClr val="tx2">
                    <a:lumMod val="75000"/>
                  </a:schemeClr>
                </a:solidFill>
              </a:rPr>
              <a:t>  </a:t>
            </a:r>
          </a:p>
          <a:p>
            <a:r>
              <a:rPr lang="en-US" dirty="0" smtClean="0">
                <a:solidFill>
                  <a:schemeClr val="tx2">
                    <a:lumMod val="75000"/>
                  </a:schemeClr>
                </a:solidFill>
              </a:rPr>
              <a:t>by Lucas Cranach the Elder, 1532</a:t>
            </a:r>
          </a:p>
        </p:txBody>
      </p:sp>
      <p:sp>
        <p:nvSpPr>
          <p:cNvPr id="3" name="TextBox 2"/>
          <p:cNvSpPr txBox="1"/>
          <p:nvPr/>
        </p:nvSpPr>
        <p:spPr>
          <a:xfrm>
            <a:off x="3276600" y="419784"/>
            <a:ext cx="5638800" cy="646331"/>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endParaRPr lang="en-US" sz="3200" b="1" dirty="0">
              <a:solidFill>
                <a:schemeClr val="accent5">
                  <a:lumMod val="50000"/>
                </a:schemeClr>
              </a:solidFill>
            </a:endParaRPr>
          </a:p>
        </p:txBody>
      </p:sp>
    </p:spTree>
    <p:extLst>
      <p:ext uri="{BB962C8B-B14F-4D97-AF65-F5344CB8AC3E}">
        <p14:creationId xmlns:p14="http://schemas.microsoft.com/office/powerpoint/2010/main" val="345049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1569660"/>
          </a:xfrm>
          <a:prstGeom prst="rect">
            <a:avLst/>
          </a:prstGeom>
          <a:noFill/>
        </p:spPr>
        <p:txBody>
          <a:bodyPr wrap="square" rtlCol="0">
            <a:spAutoFit/>
          </a:bodyPr>
          <a:lstStyle/>
          <a:p>
            <a:r>
              <a:rPr lang="en-US" sz="4000" b="1" i="1" dirty="0"/>
              <a:t>	</a:t>
            </a:r>
            <a:r>
              <a:rPr lang="en-US" sz="4800" b="1" i="1" dirty="0" smtClean="0">
                <a:solidFill>
                  <a:schemeClr val="bg1"/>
                </a:solidFill>
              </a:rPr>
              <a:t>Prayer is the holy skill of conversation with God.</a:t>
            </a:r>
            <a:endParaRPr lang="en-US" sz="4800" b="1" i="1" dirty="0">
              <a:solidFill>
                <a:schemeClr val="bg1"/>
              </a:solidFill>
            </a:endParaRPr>
          </a:p>
        </p:txBody>
      </p:sp>
    </p:spTree>
    <p:extLst>
      <p:ext uri="{BB962C8B-B14F-4D97-AF65-F5344CB8AC3E}">
        <p14:creationId xmlns:p14="http://schemas.microsoft.com/office/powerpoint/2010/main" val="1096537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t>We are as strictly and solemnly commanded to pray as we are to have no other God, to commit no murder and never to steal. Let no one think that it is all the same whether he prays or not, as do the uninstructed people in their delusion who say: </a:t>
            </a:r>
            <a:endParaRPr lang="en-US" sz="3200" b="1" dirty="0" smtClean="0"/>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87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524315"/>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t>“Why should I pray? Who knows whether or not God will hear and regard my prayer? If I do not pray another will.”</a:t>
            </a:r>
          </a:p>
          <a:p>
            <a:endParaRPr lang="en-US" sz="3200" b="1" i="1" dirty="0"/>
          </a:p>
          <a:p>
            <a:r>
              <a:rPr lang="en-US" sz="3200" b="1" i="1" dirty="0" smtClean="0"/>
              <a:t>	And thus they fall into the habit of never praying.</a:t>
            </a:r>
            <a:endParaRPr lang="en-US" sz="3200" b="1" dirty="0" smtClean="0"/>
          </a:p>
          <a:p>
            <a:endParaRPr lang="en-US" sz="3200" b="1" i="1" dirty="0"/>
          </a:p>
          <a:p>
            <a:r>
              <a:rPr lang="en-US" sz="3200" b="1" i="1" dirty="0"/>
              <a:t> </a:t>
            </a:r>
            <a:r>
              <a:rPr lang="en-US" sz="3200" b="1" i="1" dirty="0" smtClean="0"/>
              <a:t>      --</a:t>
            </a:r>
            <a:r>
              <a:rPr lang="en-US" sz="2800" b="1" i="1" dirty="0" smtClean="0"/>
              <a:t>Large Catechism, </a:t>
            </a:r>
            <a:r>
              <a:rPr lang="en-US" sz="2800" b="1" dirty="0" smtClean="0"/>
              <a:t>Third Part. point 169</a:t>
            </a:r>
            <a:r>
              <a:rPr lang="en-US" sz="3200" b="1" dirty="0" smtClean="0"/>
              <a:t> </a:t>
            </a:r>
            <a:endParaRPr lang="en-US" sz="3200" b="1" i="1" dirty="0" smtClean="0"/>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24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255454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The human heart is by nature so perverse that it always flees from God, thinking that he is averse to our prayers because we are sinners and have merited only his wrath</a:t>
            </a:r>
            <a:r>
              <a:rPr lang="en-US" sz="3200" b="1" dirty="0" smtClean="0"/>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1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031873"/>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By this commandment he makes plain that he will not thrust us aside nor cast us out because we are sinners, but that he would rather draws us to himself and induce us to humble ourselves before him</a:t>
            </a:r>
            <a:r>
              <a:rPr lang="en-US" sz="3200" b="1" dirty="0" smtClean="0"/>
              <a:t>, </a:t>
            </a:r>
            <a:r>
              <a:rPr lang="en-US" sz="3200" b="1" i="1" dirty="0" smtClean="0"/>
              <a:t>to confess our misery and need, and pray for mercy and help.</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27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1950"/>
            <a:ext cx="328682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0/02/John_Calvin_signature.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999" y="4019550"/>
            <a:ext cx="5876925"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895350"/>
            <a:ext cx="4114800" cy="584775"/>
          </a:xfrm>
          <a:prstGeom prst="rect">
            <a:avLst/>
          </a:prstGeom>
          <a:noFill/>
        </p:spPr>
        <p:txBody>
          <a:bodyPr wrap="square" rtlCol="0">
            <a:spAutoFit/>
          </a:bodyPr>
          <a:lstStyle/>
          <a:p>
            <a:r>
              <a:rPr lang="en-US" sz="3200" dirty="0" smtClean="0"/>
              <a:t>John Calvin 1509-1564</a:t>
            </a:r>
            <a:endParaRPr lang="en-US" sz="3200" dirty="0"/>
          </a:p>
        </p:txBody>
      </p:sp>
    </p:spTree>
    <p:extLst>
      <p:ext uri="{BB962C8B-B14F-4D97-AF65-F5344CB8AC3E}">
        <p14:creationId xmlns:p14="http://schemas.microsoft.com/office/powerpoint/2010/main" val="708824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42950"/>
            <a:ext cx="7467600" cy="2308324"/>
          </a:xfrm>
          <a:prstGeom prst="rect">
            <a:avLst/>
          </a:prstGeom>
          <a:noFill/>
        </p:spPr>
        <p:txBody>
          <a:bodyPr wrap="square" rtlCol="0">
            <a:spAutoFit/>
          </a:bodyPr>
          <a:lstStyle/>
          <a:p>
            <a:pPr algn="ctr"/>
            <a:r>
              <a:rPr lang="en-US" sz="4800" dirty="0" smtClean="0"/>
              <a:t> </a:t>
            </a:r>
            <a:r>
              <a:rPr lang="en-US" sz="4800" b="1" dirty="0" smtClean="0">
                <a:solidFill>
                  <a:schemeClr val="accent6">
                    <a:lumMod val="75000"/>
                  </a:schemeClr>
                </a:solidFill>
              </a:rPr>
              <a:t>Why does</a:t>
            </a:r>
          </a:p>
          <a:p>
            <a:pPr algn="ctr"/>
            <a:r>
              <a:rPr lang="en-US" sz="4800" b="1" dirty="0" smtClean="0">
                <a:solidFill>
                  <a:schemeClr val="accent6">
                    <a:lumMod val="75000"/>
                  </a:schemeClr>
                </a:solidFill>
              </a:rPr>
              <a:t>God Require Us</a:t>
            </a:r>
          </a:p>
          <a:p>
            <a:pPr algn="ctr"/>
            <a:r>
              <a:rPr lang="en-US" sz="4800" b="1" dirty="0" smtClean="0">
                <a:solidFill>
                  <a:schemeClr val="accent6">
                    <a:lumMod val="75000"/>
                  </a:schemeClr>
                </a:solidFill>
              </a:rPr>
              <a:t>To Pray?</a:t>
            </a:r>
          </a:p>
        </p:txBody>
      </p:sp>
    </p:spTree>
    <p:extLst>
      <p:ext uri="{BB962C8B-B14F-4D97-AF65-F5344CB8AC3E}">
        <p14:creationId xmlns:p14="http://schemas.microsoft.com/office/powerpoint/2010/main" val="3045112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847207"/>
          </a:xfrm>
          <a:prstGeom prst="rect">
            <a:avLst/>
          </a:prstGeom>
          <a:noFill/>
        </p:spPr>
        <p:txBody>
          <a:bodyPr wrap="square" rtlCol="0">
            <a:spAutoFit/>
          </a:bodyPr>
          <a:lstStyle/>
          <a:p>
            <a:pPr marL="514350" indent="-514350">
              <a:buAutoNum type="arabicPlain"/>
            </a:pPr>
            <a:r>
              <a:rPr lang="en-US" sz="3600" b="1" dirty="0" smtClean="0">
                <a:solidFill>
                  <a:schemeClr val="accent6">
                    <a:lumMod val="75000"/>
                  </a:schemeClr>
                </a:solidFill>
              </a:rPr>
              <a:t>To enflame our love.</a:t>
            </a:r>
            <a:endParaRPr lang="en-US" sz="3600" b="1" i="1" dirty="0" smtClean="0">
              <a:solidFill>
                <a:schemeClr val="accent6">
                  <a:lumMod val="75000"/>
                </a:schemeClr>
              </a:solidFill>
            </a:endParaRPr>
          </a:p>
          <a:p>
            <a:pPr marL="514350" indent="-514350">
              <a:buAutoNum type="arabicPlain" startAt="2"/>
            </a:pPr>
            <a:r>
              <a:rPr lang="en-US" sz="3600" b="1" dirty="0" smtClean="0">
                <a:solidFill>
                  <a:schemeClr val="accent6">
                    <a:lumMod val="75000"/>
                  </a:schemeClr>
                </a:solidFill>
              </a:rPr>
              <a:t>To winnow our wishes.</a:t>
            </a:r>
            <a:endParaRPr lang="en-US" sz="3600" b="1" dirty="0">
              <a:solidFill>
                <a:schemeClr val="accent6">
                  <a:lumMod val="75000"/>
                </a:schemeClr>
              </a:solidFill>
            </a:endParaRPr>
          </a:p>
          <a:p>
            <a:pPr marL="514350" indent="-514350">
              <a:buFontTx/>
              <a:buAutoNum type="arabicPlain" startAt="2"/>
            </a:pPr>
            <a:r>
              <a:rPr lang="en-US" sz="3600" b="1" dirty="0" smtClean="0">
                <a:solidFill>
                  <a:schemeClr val="accent6">
                    <a:lumMod val="75000"/>
                  </a:schemeClr>
                </a:solidFill>
              </a:rPr>
              <a:t>To prepare our gratitude.</a:t>
            </a:r>
          </a:p>
          <a:p>
            <a:pPr marL="514350" indent="-514350">
              <a:buFontTx/>
              <a:buAutoNum type="arabicPlain" startAt="2"/>
            </a:pPr>
            <a:r>
              <a:rPr lang="en-US" sz="3600" b="1" dirty="0" smtClean="0">
                <a:solidFill>
                  <a:schemeClr val="accent6">
                    <a:lumMod val="75000"/>
                  </a:schemeClr>
                </a:solidFill>
              </a:rPr>
              <a:t>To provoke our meditation.</a:t>
            </a:r>
          </a:p>
          <a:p>
            <a:pPr marL="514350" indent="-514350">
              <a:buFontTx/>
              <a:buAutoNum type="arabicPlain" startAt="2"/>
            </a:pPr>
            <a:r>
              <a:rPr lang="en-US" sz="3600" b="1" dirty="0" smtClean="0">
                <a:solidFill>
                  <a:schemeClr val="accent6">
                    <a:lumMod val="75000"/>
                  </a:schemeClr>
                </a:solidFill>
              </a:rPr>
              <a:t>To increase our delight.</a:t>
            </a:r>
            <a:endParaRPr lang="en-US" sz="3600" b="1" dirty="0">
              <a:solidFill>
                <a:schemeClr val="accent6">
                  <a:lumMod val="75000"/>
                </a:schemeClr>
              </a:solidFill>
            </a:endParaRPr>
          </a:p>
          <a:p>
            <a:pPr marL="514350" indent="-514350">
              <a:buFontTx/>
              <a:buAutoNum type="arabicPlain" startAt="2"/>
            </a:pPr>
            <a:r>
              <a:rPr lang="en-US" sz="3600" b="1" dirty="0" smtClean="0">
                <a:solidFill>
                  <a:schemeClr val="accent6">
                    <a:lumMod val="75000"/>
                  </a:schemeClr>
                </a:solidFill>
              </a:rPr>
              <a:t>To confirm His providence. </a:t>
            </a:r>
            <a:endParaRPr lang="en-US" sz="3600" b="1" dirty="0">
              <a:solidFill>
                <a:schemeClr val="accent6">
                  <a:lumMod val="75000"/>
                </a:schemeClr>
              </a:solidFill>
            </a:endParaRPr>
          </a:p>
          <a:p>
            <a:pPr marL="514350" indent="-514350">
              <a:buFontTx/>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43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chard Sibbes (Sibbs, Sibs), by John Payne, circa 1635 - NPG D10733 - ©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8" y="131075"/>
            <a:ext cx="3020052" cy="4574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621" y="5238750"/>
            <a:ext cx="6553200" cy="1754326"/>
          </a:xfrm>
          <a:prstGeom prst="rect">
            <a:avLst/>
          </a:prstGeom>
          <a:noFill/>
        </p:spPr>
        <p:txBody>
          <a:bodyPr wrap="square" rtlCol="0">
            <a:spAutoFit/>
          </a:bodyPr>
          <a:lstStyle/>
          <a:p>
            <a:r>
              <a:rPr lang="en-US" b="1" dirty="0"/>
              <a:t>Richard </a:t>
            </a:r>
            <a:r>
              <a:rPr lang="en-US" b="1" dirty="0" err="1"/>
              <a:t>Sibbes</a:t>
            </a:r>
            <a:r>
              <a:rPr lang="en-US" b="1" dirty="0"/>
              <a:t> (</a:t>
            </a:r>
            <a:r>
              <a:rPr lang="en-US" b="1" dirty="0" err="1"/>
              <a:t>Sibbs</a:t>
            </a:r>
            <a:r>
              <a:rPr lang="en-US" b="1" dirty="0"/>
              <a:t>, Sibs)</a:t>
            </a:r>
          </a:p>
          <a:p>
            <a:r>
              <a:rPr lang="en-US" dirty="0"/>
              <a:t>by John Payne</a:t>
            </a:r>
            <a:br>
              <a:rPr lang="en-US" dirty="0"/>
            </a:br>
            <a:r>
              <a:rPr lang="en-US" dirty="0"/>
              <a:t>line engraving, circa 1635</a:t>
            </a:r>
            <a:br>
              <a:rPr lang="en-US" dirty="0"/>
            </a:br>
            <a:r>
              <a:rPr lang="en-US" dirty="0"/>
              <a:t>7 3/8 in. x 4 7/8 in. (188 mm x 124 mm) paper size</a:t>
            </a:r>
            <a:br>
              <a:rPr lang="en-US" dirty="0"/>
            </a:br>
            <a:r>
              <a:rPr lang="en-US" dirty="0" smtClean="0"/>
              <a:t>National Portrait Gallery </a:t>
            </a:r>
            <a:r>
              <a:rPr lang="en-US" dirty="0"/>
              <a:t>D10733</a:t>
            </a:r>
          </a:p>
          <a:p>
            <a:endParaRPr lang="en-US" dirty="0"/>
          </a:p>
        </p:txBody>
      </p:sp>
      <p:sp>
        <p:nvSpPr>
          <p:cNvPr id="3" name="TextBox 2"/>
          <p:cNvSpPr txBox="1"/>
          <p:nvPr/>
        </p:nvSpPr>
        <p:spPr>
          <a:xfrm>
            <a:off x="3429000" y="514351"/>
            <a:ext cx="5715000" cy="707886"/>
          </a:xfrm>
          <a:prstGeom prst="rect">
            <a:avLst/>
          </a:prstGeom>
          <a:noFill/>
        </p:spPr>
        <p:txBody>
          <a:bodyPr wrap="square" rtlCol="0">
            <a:spAutoFit/>
          </a:bodyPr>
          <a:lstStyle/>
          <a:p>
            <a:r>
              <a:rPr lang="en-US" sz="4000" b="1" dirty="0" smtClean="0">
                <a:solidFill>
                  <a:schemeClr val="tx2">
                    <a:lumMod val="50000"/>
                  </a:schemeClr>
                </a:solidFill>
              </a:rPr>
              <a:t> Richard </a:t>
            </a:r>
            <a:r>
              <a:rPr lang="en-US" sz="4000" b="1" dirty="0" err="1" smtClean="0">
                <a:solidFill>
                  <a:schemeClr val="tx2">
                    <a:lumMod val="50000"/>
                  </a:schemeClr>
                </a:solidFill>
              </a:rPr>
              <a:t>Sibbes</a:t>
            </a:r>
            <a:r>
              <a:rPr lang="en-US" sz="4000" b="1" dirty="0" smtClean="0">
                <a:solidFill>
                  <a:schemeClr val="tx2">
                    <a:lumMod val="50000"/>
                  </a:schemeClr>
                </a:solidFill>
              </a:rPr>
              <a:t> </a:t>
            </a:r>
            <a:r>
              <a:rPr lang="en-US" sz="3200" dirty="0" smtClean="0">
                <a:solidFill>
                  <a:schemeClr val="tx2">
                    <a:lumMod val="50000"/>
                  </a:schemeClr>
                </a:solidFill>
              </a:rPr>
              <a:t>(1577-1635)</a:t>
            </a:r>
            <a:endParaRPr lang="en-US" sz="3200" dirty="0">
              <a:solidFill>
                <a:schemeClr val="tx2">
                  <a:lumMod val="50000"/>
                </a:schemeClr>
              </a:solidFill>
            </a:endParaRPr>
          </a:p>
        </p:txBody>
      </p:sp>
    </p:spTree>
    <p:extLst>
      <p:ext uri="{BB962C8B-B14F-4D97-AF65-F5344CB8AC3E}">
        <p14:creationId xmlns:p14="http://schemas.microsoft.com/office/powerpoint/2010/main" val="1415847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1754326"/>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Sibbes</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says that a great many Christians are full of complaints and discouragements about prayer.</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46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49" y="301026"/>
            <a:ext cx="8001000" cy="4647426"/>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I’ve prayed a long time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worse and worse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not heard</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 might as well quit praying</a:t>
            </a:r>
          </a:p>
          <a:p>
            <a:endParaRPr lang="en-US" sz="3600" b="1" i="1" dirty="0">
              <a:solidFill>
                <a:schemeClr val="tx2">
                  <a:lumMod val="50000"/>
                </a:schemeClr>
              </a:solidFill>
              <a:latin typeface="Times New Roman" panose="02020603050405020304" pitchFamily="18" charset="0"/>
              <a:cs typeface="Times New Roman" panose="02020603050405020304" pitchFamily="18" charset="0"/>
            </a:endParaRPr>
          </a:p>
          <a:p>
            <a:r>
              <a:rPr lang="en-US" sz="3600" b="1" dirty="0" smtClean="0">
                <a:latin typeface="Old English Text MT" panose="03040902040508030806" pitchFamily="66" charset="0"/>
              </a:rPr>
              <a:t>	The </a:t>
            </a:r>
            <a:r>
              <a:rPr lang="en-US" sz="3600" b="1" dirty="0">
                <a:latin typeface="Old English Text MT" panose="03040902040508030806" pitchFamily="66" charset="0"/>
              </a:rPr>
              <a:t>Knot of Prayer</a:t>
            </a: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rotWithShape="1">
          <a:blip r:embed="rId2">
            <a:extLst>
              <a:ext uri="{28A0092B-C50C-407E-A947-70E740481C1C}">
                <a14:useLocalDpi xmlns:a14="http://schemas.microsoft.com/office/drawing/2010/main" val="0"/>
              </a:ext>
            </a:extLst>
          </a:blip>
          <a:srcRect l="39194" r="-39194"/>
          <a:stretch/>
        </p:blipFill>
        <p:spPr bwMode="auto">
          <a:xfrm>
            <a:off x="5791200" y="3424166"/>
            <a:ext cx="2209800" cy="155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16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2554545"/>
          </a:xfrm>
          <a:prstGeom prst="rect">
            <a:avLst/>
          </a:prstGeom>
          <a:noFill/>
        </p:spPr>
        <p:txBody>
          <a:bodyPr wrap="square" rtlCol="0">
            <a:spAutoFit/>
          </a:bodyPr>
          <a:lstStyle/>
          <a:p>
            <a:r>
              <a:rPr lang="en-US" sz="4000" b="1" i="1" dirty="0"/>
              <a:t>	</a:t>
            </a:r>
            <a:r>
              <a:rPr lang="en-US" sz="4000" b="1" i="1" dirty="0" smtClean="0">
                <a:solidFill>
                  <a:schemeClr val="bg1"/>
                </a:solidFill>
              </a:rPr>
              <a:t>There are children who can only cry after their father and stammer out a broken word or two by which he can understand their meaning.</a:t>
            </a:r>
            <a:endParaRPr lang="en-US" sz="4000" b="1" i="1" dirty="0">
              <a:solidFill>
                <a:schemeClr val="bg1"/>
              </a:solidFill>
            </a:endParaRPr>
          </a:p>
        </p:txBody>
      </p:sp>
    </p:spTree>
    <p:extLst>
      <p:ext uri="{BB962C8B-B14F-4D97-AF65-F5344CB8AC3E}">
        <p14:creationId xmlns:p14="http://schemas.microsoft.com/office/powerpoint/2010/main" val="2637216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1754326"/>
          </a:xfrm>
          <a:prstGeom prst="rect">
            <a:avLst/>
          </a:prstGeom>
          <a:solidFill>
            <a:schemeClr val="accent2">
              <a:lumMod val="40000"/>
              <a:lumOff val="60000"/>
            </a:schemeClr>
          </a:solidFill>
        </p:spPr>
        <p:txBody>
          <a:bodyPr wrap="square" rtlCol="0">
            <a:spAutoFit/>
          </a:bodyPr>
          <a:lstStyle/>
          <a:p>
            <a:r>
              <a:rPr lang="en-US" sz="3600" b="1" dirty="0" smtClean="0">
                <a:latin typeface="Old English Text MT" panose="03040902040508030806" pitchFamily="66" charset="0"/>
              </a:rPr>
              <a:t>The </a:t>
            </a:r>
            <a:r>
              <a:rPr lang="en-US" sz="3600" b="1" dirty="0">
                <a:latin typeface="Old English Text MT" panose="03040902040508030806" pitchFamily="66" charset="0"/>
              </a:rPr>
              <a:t>Knot of </a:t>
            </a:r>
            <a:r>
              <a:rPr lang="en-US" sz="3600" b="1" dirty="0" smtClean="0">
                <a:latin typeface="Old English Text MT" panose="03040902040508030806" pitchFamily="66" charset="0"/>
              </a:rPr>
              <a:t>Prayer Loosed</a:t>
            </a:r>
            <a:endParaRPr lang="en-US" sz="3600" b="1" dirty="0">
              <a:latin typeface="Old English Text MT" panose="03040902040508030806" pitchFamily="66" charset="0"/>
            </a:endParaRP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53338"/>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28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938992"/>
          </a:xfrm>
          <a:prstGeom prst="rect">
            <a:avLst/>
          </a:prstGeom>
          <a:noFill/>
        </p:spPr>
        <p:txBody>
          <a:bodyPr wrap="square" rtlCol="0">
            <a:spAutoFit/>
          </a:bodyPr>
          <a:lstStyle/>
          <a:p>
            <a:pPr marL="514350" indent="-514350">
              <a:buAutoNum type="arabicParenBoth"/>
            </a:pP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Conditions on our part</a:t>
            </a:r>
          </a:p>
          <a:p>
            <a:endParaRPr lang="en-US" sz="40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en-US" sz="4000" b="1" dirty="0" smtClean="0">
                <a:solidFill>
                  <a:schemeClr val="tx2">
                    <a:lumMod val="50000"/>
                  </a:schemeClr>
                </a:solidFill>
                <a:latin typeface="Times New Roman" panose="02020603050405020304" pitchFamily="18" charset="0"/>
                <a:cs typeface="Times New Roman" panose="02020603050405020304" pitchFamily="18" charset="0"/>
              </a:rPr>
              <a:t>(2)Limitations on God’s part</a:t>
            </a:r>
          </a:p>
        </p:txBody>
      </p:sp>
    </p:spTree>
    <p:extLst>
      <p:ext uri="{BB962C8B-B14F-4D97-AF65-F5344CB8AC3E}">
        <p14:creationId xmlns:p14="http://schemas.microsoft.com/office/powerpoint/2010/main" val="3108449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185214"/>
          </a:xfrm>
          <a:prstGeom prst="rect">
            <a:avLst/>
          </a:prstGeom>
          <a:noFill/>
        </p:spPr>
        <p:txBody>
          <a:bodyPr wrap="square" rtlCol="0">
            <a:spAutoFit/>
          </a:bodyPr>
          <a:lstStyle/>
          <a:p>
            <a:pPr marL="514350" indent="-514350">
              <a:buAutoNum type="arabicParenBoth"/>
            </a:pP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Conditions on our part</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Fourthly: The thing prayed for</a:t>
            </a:r>
          </a:p>
          <a:p>
            <a:r>
              <a:rPr lang="en-US" sz="3200" b="1" dirty="0" smtClean="0">
                <a:latin typeface="Times New Roman" panose="02020603050405020304" pitchFamily="18" charset="0"/>
                <a:cs typeface="Times New Roman" panose="02020603050405020304" pitchFamily="18" charset="0"/>
              </a:rPr>
              <a:t>       must be lawful.</a:t>
            </a:r>
          </a:p>
        </p:txBody>
      </p:sp>
    </p:spTree>
    <p:extLst>
      <p:ext uri="{BB962C8B-B14F-4D97-AF65-F5344CB8AC3E}">
        <p14:creationId xmlns:p14="http://schemas.microsoft.com/office/powerpoint/2010/main" val="3706997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662541"/>
          </a:xfrm>
          <a:prstGeom prst="rect">
            <a:avLst/>
          </a:prstGeom>
          <a:noFill/>
        </p:spPr>
        <p:txBody>
          <a:bodyPr wrap="square" rtlCol="0">
            <a:spAutoFit/>
          </a:bodyPr>
          <a:lstStyle/>
          <a:p>
            <a:pPr marL="514350" indent="-514350">
              <a:buAutoNum type="arabicParenBoth"/>
            </a:pP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Conditions on our part</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Fourthly: The thing prayed for</a:t>
            </a:r>
          </a:p>
          <a:p>
            <a:r>
              <a:rPr lang="en-US" sz="3200" b="1" dirty="0" smtClean="0">
                <a:latin typeface="Times New Roman" panose="02020603050405020304" pitchFamily="18" charset="0"/>
                <a:cs typeface="Times New Roman" panose="02020603050405020304" pitchFamily="18" charset="0"/>
              </a:rPr>
              <a:t>       must be lawful.</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Seventhly: Things must be asked</a:t>
            </a:r>
          </a:p>
          <a:p>
            <a:r>
              <a:rPr lang="en-US" sz="3200" b="1" dirty="0" smtClean="0">
                <a:latin typeface="Times New Roman" panose="02020603050405020304" pitchFamily="18" charset="0"/>
                <a:cs typeface="Times New Roman" panose="02020603050405020304" pitchFamily="18" charset="0"/>
              </a:rPr>
              <a:t>       and desired in the right order.</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428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539430"/>
          </a:xfrm>
          <a:prstGeom prst="rect">
            <a:avLst/>
          </a:prstGeom>
          <a:noFill/>
        </p:spPr>
        <p:txBody>
          <a:bodyPr wrap="square" rtlCol="0">
            <a:spAutoFit/>
          </a:bodyPr>
          <a:lstStyle/>
          <a:p>
            <a:pPr marL="514350" indent="-514350">
              <a:buAutoNum type="arabicParenBoth"/>
            </a:pPr>
            <a:r>
              <a:rPr lang="en-US" sz="3200" dirty="0" smtClean="0">
                <a:latin typeface="Times New Roman" panose="02020603050405020304" pitchFamily="18" charset="0"/>
                <a:cs typeface="Times New Roman" panose="02020603050405020304" pitchFamily="18" charset="0"/>
              </a:rPr>
              <a:t>Conditions on our part</a:t>
            </a:r>
          </a:p>
          <a:p>
            <a:r>
              <a:rPr lang="en-US" sz="3200" b="1" dirty="0" smtClean="0">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b="1" dirty="0" smtClean="0">
                <a:solidFill>
                  <a:schemeClr val="accent2"/>
                </a:solidFill>
                <a:latin typeface="Times New Roman" panose="02020603050405020304" pitchFamily="18" charset="0"/>
                <a:cs typeface="Times New Roman" panose="02020603050405020304" pitchFamily="18" charset="0"/>
              </a:rPr>
              <a:t>quality</a:t>
            </a:r>
            <a:r>
              <a:rPr lang="en-US" sz="3200" dirty="0" smtClean="0">
                <a:latin typeface="Times New Roman" panose="02020603050405020304" pitchFamily="18" charset="0"/>
                <a:cs typeface="Times New Roman" panose="02020603050405020304" pitchFamily="18" charset="0"/>
              </a:rPr>
              <a:t>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The </a:t>
            </a:r>
            <a:r>
              <a:rPr lang="en-US" sz="3200" b="1" dirty="0" smtClean="0">
                <a:solidFill>
                  <a:schemeClr val="accent2"/>
                </a:solidFill>
                <a:latin typeface="Times New Roman" panose="02020603050405020304" pitchFamily="18" charset="0"/>
                <a:cs typeface="Times New Roman" panose="02020603050405020304" pitchFamily="18" charset="0"/>
              </a:rPr>
              <a:t>timing</a:t>
            </a:r>
            <a:r>
              <a:rPr lang="en-US" sz="3200" dirty="0" smtClean="0">
                <a:latin typeface="Times New Roman" panose="02020603050405020304" pitchFamily="18" charset="0"/>
                <a:cs typeface="Times New Roman" panose="02020603050405020304" pitchFamily="18" charset="0"/>
              </a:rPr>
              <a:t> for the thing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The </a:t>
            </a:r>
            <a:r>
              <a:rPr lang="en-US" sz="3200" b="1" dirty="0" smtClean="0">
                <a:solidFill>
                  <a:schemeClr val="accent2"/>
                </a:solidFill>
                <a:latin typeface="Times New Roman" panose="02020603050405020304" pitchFamily="18" charset="0"/>
                <a:cs typeface="Times New Roman" panose="02020603050405020304" pitchFamily="18" charset="0"/>
              </a:rPr>
              <a:t>means</a:t>
            </a:r>
            <a:r>
              <a:rPr lang="en-US" sz="3200" dirty="0" smtClean="0">
                <a:latin typeface="Times New Roman" panose="02020603050405020304" pitchFamily="18" charset="0"/>
                <a:cs typeface="Times New Roman" panose="02020603050405020304" pitchFamily="18" charset="0"/>
              </a:rPr>
              <a:t> of obtaining the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thing</a:t>
            </a:r>
            <a:endParaRPr lang="en-US" sz="3200" dirty="0" smtClean="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280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puritan.net/wp-content/uploads/2014/06/Thomas-Good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8150"/>
            <a:ext cx="2879724" cy="3670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19150"/>
            <a:ext cx="4724400" cy="1200329"/>
          </a:xfrm>
          <a:prstGeom prst="rect">
            <a:avLst/>
          </a:prstGeom>
          <a:noFill/>
        </p:spPr>
        <p:txBody>
          <a:bodyPr wrap="square" rtlCol="0">
            <a:spAutoFit/>
          </a:bodyPr>
          <a:lstStyle/>
          <a:p>
            <a:r>
              <a:rPr lang="en-US" sz="3600" b="1" dirty="0" smtClean="0"/>
              <a:t>Thomas Goodwin (1600-1679)</a:t>
            </a:r>
            <a:endParaRPr lang="en-US" sz="3600" b="1" dirty="0"/>
          </a:p>
        </p:txBody>
      </p:sp>
    </p:spTree>
    <p:extLst>
      <p:ext uri="{BB962C8B-B14F-4D97-AF65-F5344CB8AC3E}">
        <p14:creationId xmlns:p14="http://schemas.microsoft.com/office/powerpoint/2010/main" val="2028394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cbrown.info/docspics/eastern/cambridge/P3114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39" y="209550"/>
            <a:ext cx="4775201" cy="358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85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7/7c/Assertion_of_Liberty_of_Conscience_by_the_Independents_of_the_Westminster_Assembly_of_Divines,_1644.jpg/640px-Assertion_of_Liberty_of_Conscience_by_the_Independents_of_the_Westminster_Assembly_of_Divines,_1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50"/>
            <a:ext cx="9144000" cy="58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83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vaemihi.files.wordpress.com/2012/05/img_8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22644"/>
            <a:ext cx="5895753" cy="442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84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support.com/index.php?app=downloads&amp;module=display&amp;section=screenshot&amp;full=1&amp;id=9575&amp;record=27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71"/>
            <a:ext cx="9144000" cy="609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3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4401205"/>
          </a:xfrm>
          <a:prstGeom prst="rect">
            <a:avLst/>
          </a:prstGeom>
          <a:noFill/>
        </p:spPr>
        <p:txBody>
          <a:bodyPr wrap="square" rtlCol="0">
            <a:spAutoFit/>
          </a:bodyPr>
          <a:lstStyle/>
          <a:p>
            <a:r>
              <a:rPr lang="en-US" sz="4000" b="1" i="1" dirty="0"/>
              <a:t>	</a:t>
            </a:r>
            <a:r>
              <a:rPr lang="en-US" sz="4000" b="1" i="1" dirty="0" smtClean="0">
                <a:solidFill>
                  <a:schemeClr val="bg1"/>
                </a:solidFill>
              </a:rPr>
              <a:t>But these are </a:t>
            </a:r>
            <a:r>
              <a:rPr lang="en-US" sz="4000" b="1" i="1" dirty="0" err="1" smtClean="0">
                <a:solidFill>
                  <a:schemeClr val="bg1"/>
                </a:solidFill>
              </a:rPr>
              <a:t>ungrown</a:t>
            </a:r>
            <a:r>
              <a:rPr lang="en-US" sz="4000" b="1" i="1" dirty="0" smtClean="0">
                <a:solidFill>
                  <a:schemeClr val="bg1"/>
                </a:solidFill>
              </a:rPr>
              <a:t> infants.  The father would rather see his children advancing to manhood and occupying themselves daily with that broad and free conversation with himself which he allows and to which he graciously invites them.</a:t>
            </a:r>
            <a:endParaRPr lang="en-US" sz="4000" b="1" i="1" dirty="0">
              <a:solidFill>
                <a:schemeClr val="bg1"/>
              </a:solidFill>
            </a:endParaRPr>
          </a:p>
        </p:txBody>
      </p:sp>
    </p:spTree>
    <p:extLst>
      <p:ext uri="{BB962C8B-B14F-4D97-AF65-F5344CB8AC3E}">
        <p14:creationId xmlns:p14="http://schemas.microsoft.com/office/powerpoint/2010/main" val="1096537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554545"/>
          </a:xfrm>
          <a:prstGeom prst="rect">
            <a:avLst/>
          </a:prstGeom>
          <a:noFill/>
        </p:spPr>
        <p:txBody>
          <a:bodyPr wrap="square" rtlCol="0">
            <a:spAutoFit/>
          </a:bodyPr>
          <a:lstStyle/>
          <a:p>
            <a:r>
              <a:rPr lang="en-US" sz="4000" b="1" i="1" dirty="0" smtClean="0">
                <a:solidFill>
                  <a:schemeClr val="accent2"/>
                </a:solidFill>
              </a:rPr>
              <a:t>“The greatest pulpit exegete of Paul that has ever lived.”</a:t>
            </a:r>
          </a:p>
          <a:p>
            <a:endParaRPr lang="en-US" sz="4000" b="1" i="1" dirty="0">
              <a:solidFill>
                <a:schemeClr val="accent2"/>
              </a:solidFill>
            </a:endParaRPr>
          </a:p>
          <a:p>
            <a:r>
              <a:rPr lang="en-US" sz="4000" b="1" i="1" dirty="0" smtClean="0">
                <a:solidFill>
                  <a:schemeClr val="accent2"/>
                </a:solidFill>
              </a:rPr>
              <a:t>			            </a:t>
            </a:r>
            <a:r>
              <a:rPr lang="en-US" sz="4000" dirty="0" smtClean="0">
                <a:solidFill>
                  <a:schemeClr val="accent2"/>
                </a:solidFill>
              </a:rPr>
              <a:t>--J. I. Packer</a:t>
            </a:r>
          </a:p>
        </p:txBody>
      </p:sp>
    </p:spTree>
    <p:extLst>
      <p:ext uri="{BB962C8B-B14F-4D97-AF65-F5344CB8AC3E}">
        <p14:creationId xmlns:p14="http://schemas.microsoft.com/office/powerpoint/2010/main" val="3386033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ritainfromabove.org.uk/sites/default/files/LONDON%20BUNHILL%20FIELDS%20BURIAL%20GROUND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1"/>
            <a:ext cx="9372599" cy="620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082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milybiblelearning.com/ukchristianhistory/images/bunhill/bunhilllThomasGoodw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91755"/>
            <a:ext cx="5559425" cy="416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20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i="1" dirty="0" smtClean="0">
                <a:solidFill>
                  <a:schemeClr val="accent2"/>
                </a:solidFill>
              </a:rPr>
              <a:t>	I am going to the three Persons, with whom I have had communion: they have taken me; I did not take them. . . </a:t>
            </a:r>
          </a:p>
        </p:txBody>
      </p:sp>
    </p:spTree>
    <p:extLst>
      <p:ext uri="{BB962C8B-B14F-4D97-AF65-F5344CB8AC3E}">
        <p14:creationId xmlns:p14="http://schemas.microsoft.com/office/powerpoint/2010/main" val="2629235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i="1" dirty="0" smtClean="0">
                <a:solidFill>
                  <a:schemeClr val="accent2"/>
                </a:solidFill>
              </a:rPr>
              <a:t>	I could not have imagined I should ever have had such a measure of faith in this hour. . . Christ cannot love me better than he doth; </a:t>
            </a:r>
          </a:p>
        </p:txBody>
      </p:sp>
    </p:spTree>
    <p:extLst>
      <p:ext uri="{BB962C8B-B14F-4D97-AF65-F5344CB8AC3E}">
        <p14:creationId xmlns:p14="http://schemas.microsoft.com/office/powerpoint/2010/main" val="963194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200329"/>
          </a:xfrm>
          <a:prstGeom prst="rect">
            <a:avLst/>
          </a:prstGeom>
          <a:noFill/>
        </p:spPr>
        <p:txBody>
          <a:bodyPr wrap="square" rtlCol="0">
            <a:spAutoFit/>
          </a:bodyPr>
          <a:lstStyle/>
          <a:p>
            <a:r>
              <a:rPr lang="en-US" sz="3600" b="1" i="1" dirty="0" smtClean="0">
                <a:solidFill>
                  <a:schemeClr val="accent2"/>
                </a:solidFill>
              </a:rPr>
              <a:t>I think I cannot love Christ better than I do.  I am swallowed up in God.</a:t>
            </a:r>
          </a:p>
        </p:txBody>
      </p:sp>
    </p:spTree>
    <p:extLst>
      <p:ext uri="{BB962C8B-B14F-4D97-AF65-F5344CB8AC3E}">
        <p14:creationId xmlns:p14="http://schemas.microsoft.com/office/powerpoint/2010/main" val="3386033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r>
              <a:rPr lang="en-US" sz="3600" b="1" i="1" dirty="0" smtClean="0">
                <a:solidFill>
                  <a:srgbClr val="00B050"/>
                </a:solidFill>
              </a:rPr>
              <a:t>God is faithful, by whom ye were called unto the fellowship of his Son, Jesus Christ, our Lord.</a:t>
            </a:r>
          </a:p>
          <a:p>
            <a:endParaRPr lang="en-US" sz="3600" b="1" i="1" dirty="0">
              <a:solidFill>
                <a:srgbClr val="00B050"/>
              </a:solidFill>
            </a:endParaRPr>
          </a:p>
          <a:p>
            <a:r>
              <a:rPr lang="en-US" sz="3600" b="1" i="1" dirty="0" smtClean="0">
                <a:solidFill>
                  <a:srgbClr val="00B050"/>
                </a:solidFill>
              </a:rPr>
              <a:t>			     </a:t>
            </a:r>
            <a:r>
              <a:rPr lang="en-US" sz="3600" dirty="0" smtClean="0">
                <a:solidFill>
                  <a:srgbClr val="00B050"/>
                </a:solidFill>
              </a:rPr>
              <a:t>--I Corinthians 1:9</a:t>
            </a:r>
            <a:endParaRPr lang="en-US" sz="3600" i="1" dirty="0">
              <a:solidFill>
                <a:srgbClr val="00B050"/>
              </a:solidFill>
            </a:endParaRPr>
          </a:p>
        </p:txBody>
      </p:sp>
    </p:spTree>
    <p:extLst>
      <p:ext uri="{BB962C8B-B14F-4D97-AF65-F5344CB8AC3E}">
        <p14:creationId xmlns:p14="http://schemas.microsoft.com/office/powerpoint/2010/main" val="2629235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200329"/>
          </a:xfrm>
          <a:prstGeom prst="rect">
            <a:avLst/>
          </a:prstGeom>
          <a:noFill/>
        </p:spPr>
        <p:txBody>
          <a:bodyPr wrap="square" rtlCol="0">
            <a:spAutoFit/>
          </a:bodyPr>
          <a:lstStyle/>
          <a:p>
            <a:pPr marL="742950" indent="-742950">
              <a:buAutoNum type="arabicPeriod"/>
            </a:pPr>
            <a:r>
              <a:rPr lang="en-US" sz="3600" b="1" dirty="0">
                <a:solidFill>
                  <a:srgbClr val="00B050"/>
                </a:solidFill>
              </a:rPr>
              <a:t>H</a:t>
            </a:r>
            <a:r>
              <a:rPr lang="en-US" sz="3600" b="1" dirty="0" smtClean="0">
                <a:solidFill>
                  <a:srgbClr val="00B050"/>
                </a:solidFill>
              </a:rPr>
              <a:t>ave communion with Him as His friend. </a:t>
            </a:r>
            <a:endParaRPr lang="en-US" sz="3600" b="1" dirty="0">
              <a:solidFill>
                <a:srgbClr val="00B050"/>
              </a:solidFill>
            </a:endParaRPr>
          </a:p>
        </p:txBody>
      </p:sp>
    </p:spTree>
    <p:extLst>
      <p:ext uri="{BB962C8B-B14F-4D97-AF65-F5344CB8AC3E}">
        <p14:creationId xmlns:p14="http://schemas.microsoft.com/office/powerpoint/2010/main" val="4160984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200329"/>
          </a:xfrm>
          <a:prstGeom prst="rect">
            <a:avLst/>
          </a:prstGeom>
          <a:noFill/>
        </p:spPr>
        <p:txBody>
          <a:bodyPr wrap="square" rtlCol="0">
            <a:spAutoFit/>
          </a:bodyPr>
          <a:lstStyle/>
          <a:p>
            <a:r>
              <a:rPr lang="en-US" sz="3600" b="1" i="1" dirty="0" smtClean="0">
                <a:solidFill>
                  <a:srgbClr val="00B050"/>
                </a:solidFill>
              </a:rPr>
              <a:t>	A stranger will visit one whom he hath. . . business with.</a:t>
            </a:r>
            <a:endParaRPr lang="en-US" sz="3600" b="1" i="1" dirty="0">
              <a:solidFill>
                <a:srgbClr val="00B050"/>
              </a:solidFill>
            </a:endParaRPr>
          </a:p>
        </p:txBody>
      </p:sp>
    </p:spTree>
    <p:extLst>
      <p:ext uri="{BB962C8B-B14F-4D97-AF65-F5344CB8AC3E}">
        <p14:creationId xmlns:p14="http://schemas.microsoft.com/office/powerpoint/2010/main" val="3396515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416320"/>
          </a:xfrm>
          <a:prstGeom prst="rect">
            <a:avLst/>
          </a:prstGeom>
          <a:noFill/>
        </p:spPr>
        <p:txBody>
          <a:bodyPr wrap="square" rtlCol="0">
            <a:spAutoFit/>
          </a:bodyPr>
          <a:lstStyle/>
          <a:p>
            <a:r>
              <a:rPr lang="en-US" sz="3600" b="1" i="1" dirty="0" smtClean="0">
                <a:solidFill>
                  <a:srgbClr val="00B050"/>
                </a:solidFill>
              </a:rPr>
              <a:t>	Friendship is most maintained and kept up by visits; and these, the more free and the less occasioned by urgent business, or solemnity, or custom they are, the more friendly they are.</a:t>
            </a:r>
            <a:endParaRPr lang="en-US" sz="3600" b="1" i="1" dirty="0">
              <a:solidFill>
                <a:srgbClr val="00B050"/>
              </a:solidFill>
            </a:endParaRPr>
          </a:p>
        </p:txBody>
      </p:sp>
    </p:spTree>
    <p:extLst>
      <p:ext uri="{BB962C8B-B14F-4D97-AF65-F5344CB8AC3E}">
        <p14:creationId xmlns:p14="http://schemas.microsoft.com/office/powerpoint/2010/main" val="456650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r="-100000" b="-100000"/>
        </a:gradFill>
        <a:effectLst/>
      </p:bgPr>
    </p:bg>
    <p:spTree>
      <p:nvGrpSpPr>
        <p:cNvPr id="1" name=""/>
        <p:cNvGrpSpPr/>
        <p:nvPr/>
      </p:nvGrpSpPr>
      <p:grpSpPr>
        <a:xfrm>
          <a:off x="0" y="0"/>
          <a:ext cx="0" cy="0"/>
          <a:chOff x="0" y="0"/>
          <a:chExt cx="0" cy="0"/>
        </a:xfrm>
      </p:grpSpPr>
      <p:pic>
        <p:nvPicPr>
          <p:cNvPr id="2" name="Picture 1"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36981"/>
            <a:ext cx="2590755" cy="3123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ollections.lacma.org/download/27176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71550"/>
            <a:ext cx="2595838" cy="2988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mk.dk/typo3temp/pics/29330ac1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87490"/>
            <a:ext cx="2000250" cy="3146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8" y="3549494"/>
            <a:ext cx="2438353" cy="646331"/>
          </a:xfrm>
          <a:prstGeom prst="rect">
            <a:avLst/>
          </a:prstGeom>
          <a:noFill/>
        </p:spPr>
        <p:txBody>
          <a:bodyPr wrap="square" rtlCol="0">
            <a:spAutoFit/>
          </a:bodyPr>
          <a:lstStyle/>
          <a:p>
            <a:r>
              <a:rPr lang="en-US" dirty="0" smtClean="0"/>
              <a:t>  Tertullian 160-220 AD</a:t>
            </a:r>
          </a:p>
          <a:p>
            <a:endParaRPr lang="en-US" dirty="0"/>
          </a:p>
        </p:txBody>
      </p:sp>
      <p:sp>
        <p:nvSpPr>
          <p:cNvPr id="5" name="TextBox 4"/>
          <p:cNvSpPr txBox="1"/>
          <p:nvPr/>
        </p:nvSpPr>
        <p:spPr>
          <a:xfrm>
            <a:off x="3738838" y="4095750"/>
            <a:ext cx="2438400" cy="646331"/>
          </a:xfrm>
          <a:prstGeom prst="rect">
            <a:avLst/>
          </a:prstGeom>
          <a:noFill/>
        </p:spPr>
        <p:txBody>
          <a:bodyPr wrap="square" rtlCol="0">
            <a:spAutoFit/>
          </a:bodyPr>
          <a:lstStyle/>
          <a:p>
            <a:r>
              <a:rPr lang="en-US" dirty="0" smtClean="0"/>
              <a:t>Augustine  354-430 AD</a:t>
            </a:r>
          </a:p>
          <a:p>
            <a:endParaRPr lang="en-US" dirty="0"/>
          </a:p>
        </p:txBody>
      </p:sp>
      <p:sp>
        <p:nvSpPr>
          <p:cNvPr id="7" name="TextBox 6"/>
          <p:cNvSpPr txBox="1"/>
          <p:nvPr/>
        </p:nvSpPr>
        <p:spPr>
          <a:xfrm>
            <a:off x="6629400" y="1276350"/>
            <a:ext cx="2362200" cy="646331"/>
          </a:xfrm>
          <a:prstGeom prst="rect">
            <a:avLst/>
          </a:prstGeom>
          <a:noFill/>
        </p:spPr>
        <p:txBody>
          <a:bodyPr wrap="square" rtlCol="0">
            <a:spAutoFit/>
          </a:bodyPr>
          <a:lstStyle/>
          <a:p>
            <a:r>
              <a:rPr lang="en-US" dirty="0" smtClean="0"/>
              <a:t>Luther  1483-1546 AD</a:t>
            </a:r>
          </a:p>
          <a:p>
            <a:endParaRPr lang="en-US" dirty="0"/>
          </a:p>
        </p:txBody>
      </p:sp>
    </p:spTree>
    <p:extLst>
      <p:ext uri="{BB962C8B-B14F-4D97-AF65-F5344CB8AC3E}">
        <p14:creationId xmlns:p14="http://schemas.microsoft.com/office/powerpoint/2010/main" val="4094320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830997"/>
          </a:xfrm>
          <a:prstGeom prst="rect">
            <a:avLst/>
          </a:prstGeom>
          <a:noFill/>
        </p:spPr>
        <p:txBody>
          <a:bodyPr wrap="square" rtlCol="0">
            <a:spAutoFit/>
          </a:bodyPr>
          <a:lstStyle/>
          <a:p>
            <a:r>
              <a:rPr lang="en-US" sz="3600" b="1" i="1" dirty="0" smtClean="0">
                <a:solidFill>
                  <a:srgbClr val="00B050"/>
                </a:solidFill>
              </a:rPr>
              <a:t>		</a:t>
            </a:r>
            <a:r>
              <a:rPr lang="en-US" sz="4800" b="1" dirty="0" smtClean="0">
                <a:solidFill>
                  <a:srgbClr val="00B050"/>
                </a:solidFill>
              </a:rPr>
              <a:t>Exodus 33:11</a:t>
            </a:r>
            <a:endParaRPr lang="en-US" sz="4800" b="1" i="1" dirty="0">
              <a:solidFill>
                <a:srgbClr val="00B050"/>
              </a:solidFill>
            </a:endParaRPr>
          </a:p>
        </p:txBody>
      </p:sp>
    </p:spTree>
    <p:extLst>
      <p:ext uri="{BB962C8B-B14F-4D97-AF65-F5344CB8AC3E}">
        <p14:creationId xmlns:p14="http://schemas.microsoft.com/office/powerpoint/2010/main" val="1880146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i="1" dirty="0">
                <a:solidFill>
                  <a:srgbClr val="00B050"/>
                </a:solidFill>
              </a:rPr>
              <a:t>	</a:t>
            </a:r>
            <a:r>
              <a:rPr lang="en-US" sz="3600" b="1" i="1" dirty="0" smtClean="0">
                <a:solidFill>
                  <a:srgbClr val="00B050"/>
                </a:solidFill>
              </a:rPr>
              <a:t>You see the Scripture </a:t>
            </a:r>
            <a:r>
              <a:rPr lang="en-US" sz="3600" b="1" i="1" dirty="0" err="1" smtClean="0">
                <a:solidFill>
                  <a:srgbClr val="00B050"/>
                </a:solidFill>
              </a:rPr>
              <a:t>lodgeth</a:t>
            </a:r>
            <a:r>
              <a:rPr lang="en-US" sz="3600" b="1" i="1" dirty="0" smtClean="0">
                <a:solidFill>
                  <a:srgbClr val="00B050"/>
                </a:solidFill>
              </a:rPr>
              <a:t> this in the notion of friendship; therefore attempt, if thou hast not yet tried, this way of seeking God.</a:t>
            </a:r>
            <a:endParaRPr lang="en-US" sz="4800" b="1" i="1" dirty="0">
              <a:solidFill>
                <a:srgbClr val="00B050"/>
              </a:solidFill>
            </a:endParaRPr>
          </a:p>
        </p:txBody>
      </p:sp>
    </p:spTree>
    <p:extLst>
      <p:ext uri="{BB962C8B-B14F-4D97-AF65-F5344CB8AC3E}">
        <p14:creationId xmlns:p14="http://schemas.microsoft.com/office/powerpoint/2010/main" val="40865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61950"/>
            <a:ext cx="7467600" cy="4524315"/>
          </a:xfrm>
          <a:prstGeom prst="rect">
            <a:avLst/>
          </a:prstGeom>
          <a:noFill/>
        </p:spPr>
        <p:txBody>
          <a:bodyPr wrap="square" rtlCol="0">
            <a:spAutoFit/>
          </a:bodyPr>
          <a:lstStyle/>
          <a:p>
            <a:r>
              <a:rPr lang="en-US" sz="3600" b="1" i="1" dirty="0">
                <a:solidFill>
                  <a:srgbClr val="00B050"/>
                </a:solidFill>
              </a:rPr>
              <a:t>	</a:t>
            </a:r>
            <a:r>
              <a:rPr lang="en-US" sz="3600" b="1" i="1" dirty="0" smtClean="0">
                <a:solidFill>
                  <a:srgbClr val="00B050"/>
                </a:solidFill>
              </a:rPr>
              <a:t>And take my counsel, when the Spirit at some by-time moves thee, and it is merely a motion of his, go and stand in the presence-chamber; that is, put thyself on duty with this aim and design mentioned, and see if he hold not out his golden scepter to thee. </a:t>
            </a:r>
            <a:endParaRPr lang="en-US" sz="4800" b="1" i="1" dirty="0">
              <a:solidFill>
                <a:srgbClr val="00B050"/>
              </a:solidFill>
            </a:endParaRPr>
          </a:p>
        </p:txBody>
      </p:sp>
    </p:spTree>
    <p:extLst>
      <p:ext uri="{BB962C8B-B14F-4D97-AF65-F5344CB8AC3E}">
        <p14:creationId xmlns:p14="http://schemas.microsoft.com/office/powerpoint/2010/main" val="2851160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970318"/>
          </a:xfrm>
          <a:prstGeom prst="rect">
            <a:avLst/>
          </a:prstGeom>
          <a:noFill/>
        </p:spPr>
        <p:txBody>
          <a:bodyPr wrap="square" rtlCol="0">
            <a:spAutoFit/>
          </a:bodyPr>
          <a:lstStyle/>
          <a:p>
            <a:pPr marL="742950" indent="-742950">
              <a:buAutoNum type="arabicPeriod"/>
            </a:pPr>
            <a:r>
              <a:rPr lang="en-US" sz="3600" b="1" dirty="0">
                <a:solidFill>
                  <a:srgbClr val="00B050"/>
                </a:solidFill>
              </a:rPr>
              <a:t>H</a:t>
            </a:r>
            <a:r>
              <a:rPr lang="en-US" sz="3600" b="1" dirty="0" smtClean="0">
                <a:solidFill>
                  <a:srgbClr val="00B050"/>
                </a:solidFill>
              </a:rPr>
              <a:t>ave communion with Him as His friend. </a:t>
            </a:r>
          </a:p>
          <a:p>
            <a:pPr marL="742950" indent="-742950">
              <a:buAutoNum type="arabicPeriod"/>
            </a:pPr>
            <a:r>
              <a:rPr lang="en-US" sz="3600" b="1" dirty="0" smtClean="0">
                <a:solidFill>
                  <a:srgbClr val="00B050"/>
                </a:solidFill>
              </a:rPr>
              <a:t>When you come into his presence, be telling him how well thou </a:t>
            </a:r>
            <a:r>
              <a:rPr lang="en-US" sz="3600" b="1" dirty="0" err="1" smtClean="0">
                <a:solidFill>
                  <a:srgbClr val="00B050"/>
                </a:solidFill>
              </a:rPr>
              <a:t>lovest</a:t>
            </a:r>
            <a:r>
              <a:rPr lang="en-US" sz="3600" b="1" dirty="0" smtClean="0">
                <a:solidFill>
                  <a:srgbClr val="00B050"/>
                </a:solidFill>
              </a:rPr>
              <a:t> him.</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3073359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i="1" dirty="0">
                <a:solidFill>
                  <a:srgbClr val="00B050"/>
                </a:solidFill>
              </a:rPr>
              <a:t> </a:t>
            </a:r>
            <a:r>
              <a:rPr lang="en-US" sz="3600" b="1" i="1" dirty="0" smtClean="0">
                <a:solidFill>
                  <a:srgbClr val="00B050"/>
                </a:solidFill>
              </a:rPr>
              <a:t> Labor to abound in expressions of that kind.</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3576285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r>
              <a:rPr lang="en-US" sz="3600" b="1" i="1" dirty="0">
                <a:solidFill>
                  <a:srgbClr val="00B050"/>
                </a:solidFill>
              </a:rPr>
              <a:t> </a:t>
            </a:r>
            <a:r>
              <a:rPr lang="en-US" sz="3600" b="1" i="1" dirty="0" smtClean="0">
                <a:solidFill>
                  <a:srgbClr val="00B050"/>
                </a:solidFill>
              </a:rPr>
              <a:t> What affections or expressions thou hast to bestow on friend or wife, God will have them from thee to himself.</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1583709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5078313"/>
          </a:xfrm>
          <a:prstGeom prst="rect">
            <a:avLst/>
          </a:prstGeom>
          <a:noFill/>
        </p:spPr>
        <p:txBody>
          <a:bodyPr wrap="square" rtlCol="0">
            <a:spAutoFit/>
          </a:bodyPr>
          <a:lstStyle/>
          <a:p>
            <a:r>
              <a:rPr lang="en-US" sz="3600" b="1" i="1" dirty="0">
                <a:solidFill>
                  <a:srgbClr val="00B050"/>
                </a:solidFill>
              </a:rPr>
              <a:t> </a:t>
            </a:r>
            <a:r>
              <a:rPr lang="en-US" sz="3600" b="1" i="1" dirty="0" smtClean="0">
                <a:solidFill>
                  <a:srgbClr val="00B050"/>
                </a:solidFill>
              </a:rPr>
              <a:t> If thy spirit be narrow, and shut up to such a way, yet thou wilt and </a:t>
            </a:r>
            <a:r>
              <a:rPr lang="en-US" sz="3600" b="1" i="1" dirty="0" err="1" smtClean="0">
                <a:solidFill>
                  <a:srgbClr val="00B050"/>
                </a:solidFill>
              </a:rPr>
              <a:t>mayest</a:t>
            </a:r>
            <a:r>
              <a:rPr lang="en-US" sz="3600" b="1" i="1" dirty="0" smtClean="0">
                <a:solidFill>
                  <a:srgbClr val="00B050"/>
                </a:solidFill>
              </a:rPr>
              <a:t> be able to vent that love thou </a:t>
            </a:r>
            <a:r>
              <a:rPr lang="en-US" sz="3600" b="1" i="1" dirty="0" err="1" smtClean="0">
                <a:solidFill>
                  <a:srgbClr val="00B050"/>
                </a:solidFill>
              </a:rPr>
              <a:t>bearest</a:t>
            </a:r>
            <a:r>
              <a:rPr lang="en-US" sz="3600" b="1" i="1" dirty="0" smtClean="0">
                <a:solidFill>
                  <a:srgbClr val="00B050"/>
                </a:solidFill>
              </a:rPr>
              <a:t> him in blunt and downright expressions: “Lord,” said Peter, “Thou </a:t>
            </a:r>
            <a:r>
              <a:rPr lang="en-US" sz="3600" b="1" i="1" dirty="0" err="1" smtClean="0">
                <a:solidFill>
                  <a:srgbClr val="00B050"/>
                </a:solidFill>
              </a:rPr>
              <a:t>knowest</a:t>
            </a:r>
            <a:r>
              <a:rPr lang="en-US" sz="3600" b="1" i="1" dirty="0" smtClean="0">
                <a:solidFill>
                  <a:srgbClr val="00B050"/>
                </a:solidFill>
              </a:rPr>
              <a:t> I love thee,”  if ever I loved anything.</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1583709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970318"/>
          </a:xfrm>
          <a:prstGeom prst="rect">
            <a:avLst/>
          </a:prstGeom>
          <a:noFill/>
        </p:spPr>
        <p:txBody>
          <a:bodyPr wrap="square" rtlCol="0">
            <a:spAutoFit/>
          </a:bodyPr>
          <a:lstStyle/>
          <a:p>
            <a:pPr marL="742950" indent="-742950">
              <a:buAutoNum type="arabicPeriod"/>
            </a:pPr>
            <a:r>
              <a:rPr lang="en-US" sz="3600" b="1" dirty="0">
                <a:solidFill>
                  <a:srgbClr val="00B050"/>
                </a:solidFill>
              </a:rPr>
              <a:t>H</a:t>
            </a:r>
            <a:r>
              <a:rPr lang="en-US" sz="3600" b="1" dirty="0" smtClean="0">
                <a:solidFill>
                  <a:srgbClr val="00B050"/>
                </a:solidFill>
              </a:rPr>
              <a:t>ave communion with Him as His friend. </a:t>
            </a:r>
          </a:p>
          <a:p>
            <a:pPr marL="742950" indent="-742950">
              <a:buAutoNum type="arabicPeriod"/>
            </a:pPr>
            <a:r>
              <a:rPr lang="en-US" sz="3600" b="1" dirty="0" smtClean="0">
                <a:solidFill>
                  <a:srgbClr val="00B050"/>
                </a:solidFill>
              </a:rPr>
              <a:t>When you come into his presence, be telling him how well thou </a:t>
            </a:r>
            <a:r>
              <a:rPr lang="en-US" sz="3600" b="1" dirty="0" err="1" smtClean="0">
                <a:solidFill>
                  <a:srgbClr val="00B050"/>
                </a:solidFill>
              </a:rPr>
              <a:t>lovest</a:t>
            </a:r>
            <a:r>
              <a:rPr lang="en-US" sz="3600" b="1" dirty="0" smtClean="0">
                <a:solidFill>
                  <a:srgbClr val="00B050"/>
                </a:solidFill>
              </a:rPr>
              <a:t> him.</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1280268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754326"/>
          </a:xfrm>
          <a:prstGeom prst="rect">
            <a:avLst/>
          </a:prstGeom>
          <a:noFill/>
        </p:spPr>
        <p:txBody>
          <a:bodyPr wrap="square" rtlCol="0">
            <a:spAutoFit/>
          </a:bodyPr>
          <a:lstStyle/>
          <a:p>
            <a:endParaRPr lang="en-US" sz="3600" b="1" i="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31137332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78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uploads/images/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5251"/>
            <a:ext cx="12572597" cy="5238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e/e9/Tertull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5" y="133350"/>
            <a:ext cx="2794070" cy="3368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285750"/>
            <a:ext cx="5181600" cy="1323439"/>
          </a:xfrm>
          <a:prstGeom prst="rect">
            <a:avLst/>
          </a:prstGeom>
          <a:noFill/>
        </p:spPr>
        <p:txBody>
          <a:bodyPr wrap="square" rtlCol="0">
            <a:spAutoFit/>
          </a:bodyPr>
          <a:lstStyle/>
          <a:p>
            <a:r>
              <a:rPr lang="en-US" sz="4000" b="1" dirty="0" smtClean="0">
                <a:solidFill>
                  <a:schemeClr val="bg1"/>
                </a:solidFill>
              </a:rPr>
              <a:t>Tertullian (160-220)</a:t>
            </a:r>
          </a:p>
          <a:p>
            <a:endParaRPr lang="en-US" sz="4000" b="1" dirty="0"/>
          </a:p>
        </p:txBody>
      </p:sp>
    </p:spTree>
    <p:extLst>
      <p:ext uri="{BB962C8B-B14F-4D97-AF65-F5344CB8AC3E}">
        <p14:creationId xmlns:p14="http://schemas.microsoft.com/office/powerpoint/2010/main" val="1254422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pravkart.ru/images/1389328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 y="0"/>
            <a:ext cx="11641214"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577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4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8094524"/>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i="1" dirty="0" smtClean="0"/>
              <a:t>Apology</a:t>
            </a:r>
            <a:r>
              <a:rPr lang="en-US" sz="4000" b="1" dirty="0" smtClean="0"/>
              <a:t> </a:t>
            </a:r>
          </a:p>
          <a:p>
            <a:r>
              <a:rPr lang="en-US" sz="4000" i="1" dirty="0"/>
              <a:t>	</a:t>
            </a:r>
            <a:r>
              <a:rPr lang="en-US" sz="4000" i="1" dirty="0" smtClean="0"/>
              <a:t>    </a:t>
            </a:r>
          </a:p>
          <a:p>
            <a:pPr lvl="1"/>
            <a:r>
              <a:rPr lang="en-US" sz="4000" i="1" dirty="0"/>
              <a:t>	</a:t>
            </a:r>
            <a:r>
              <a:rPr lang="en-US" sz="4000" i="1" dirty="0" smtClean="0"/>
              <a:t>	</a:t>
            </a:r>
            <a:r>
              <a:rPr lang="en-US" sz="4000" b="1" i="1" dirty="0" smtClean="0">
                <a:solidFill>
                  <a:srgbClr val="C00000"/>
                </a:solidFill>
              </a:rPr>
              <a:t>The more you mow us down, the more we multiply. The blood of the Christians is seed.</a:t>
            </a:r>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2961207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412</Words>
  <Application>Microsoft Office PowerPoint</Application>
  <PresentationFormat>On-screen Show (16:9)</PresentationFormat>
  <Paragraphs>158</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30</cp:revision>
  <dcterms:created xsi:type="dcterms:W3CDTF">2015-04-08T15:59:33Z</dcterms:created>
  <dcterms:modified xsi:type="dcterms:W3CDTF">2015-06-19T19:01:30Z</dcterms:modified>
</cp:coreProperties>
</file>