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361" r:id="rId2"/>
    <p:sldId id="362" r:id="rId3"/>
    <p:sldId id="264" r:id="rId4"/>
    <p:sldId id="367" r:id="rId5"/>
    <p:sldId id="372" r:id="rId6"/>
    <p:sldId id="374" r:id="rId7"/>
    <p:sldId id="368" r:id="rId8"/>
    <p:sldId id="373" r:id="rId9"/>
    <p:sldId id="369" r:id="rId10"/>
    <p:sldId id="370" r:id="rId11"/>
    <p:sldId id="267" r:id="rId12"/>
    <p:sldId id="261" r:id="rId13"/>
    <p:sldId id="364" r:id="rId14"/>
    <p:sldId id="262" r:id="rId15"/>
    <p:sldId id="365" r:id="rId16"/>
    <p:sldId id="366" r:id="rId17"/>
    <p:sldId id="265" r:id="rId18"/>
    <p:sldId id="266" r:id="rId19"/>
    <p:sldId id="257" r:id="rId20"/>
    <p:sldId id="354" r:id="rId21"/>
    <p:sldId id="355" r:id="rId22"/>
    <p:sldId id="356" r:id="rId23"/>
    <p:sldId id="357" r:id="rId24"/>
    <p:sldId id="358" r:id="rId25"/>
    <p:sldId id="380" r:id="rId26"/>
    <p:sldId id="269" r:id="rId27"/>
    <p:sldId id="314" r:id="rId28"/>
    <p:sldId id="343" r:id="rId29"/>
    <p:sldId id="315" r:id="rId30"/>
    <p:sldId id="316" r:id="rId31"/>
    <p:sldId id="344" r:id="rId32"/>
    <p:sldId id="348" r:id="rId33"/>
    <p:sldId id="375" r:id="rId34"/>
    <p:sldId id="349" r:id="rId35"/>
    <p:sldId id="376" r:id="rId36"/>
    <p:sldId id="350" r:id="rId37"/>
    <p:sldId id="377" r:id="rId38"/>
    <p:sldId id="378" r:id="rId39"/>
    <p:sldId id="379" r:id="rId40"/>
    <p:sldId id="351" r:id="rId41"/>
    <p:sldId id="359" r:id="rId42"/>
    <p:sldId id="263" r:id="rId43"/>
    <p:sldId id="268" r:id="rId44"/>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3300"/>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0" d="100"/>
          <a:sy n="70" d="100"/>
        </p:scale>
        <p:origin x="-1123" y="-87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84DEE18-C690-4BC9-A9CD-3F1A8A9B7338}" type="datetimeFigureOut">
              <a:rPr lang="en-US" smtClean="0"/>
              <a:t>8/8/2015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693DFE8-BB46-4597-A588-AA8E718D6F69}" type="slidenum">
              <a:rPr lang="en-US" smtClean="0"/>
              <a:t>‹#›</a:t>
            </a:fld>
            <a:endParaRPr lang="en-US"/>
          </a:p>
        </p:txBody>
      </p:sp>
    </p:spTree>
    <p:extLst>
      <p:ext uri="{BB962C8B-B14F-4D97-AF65-F5344CB8AC3E}">
        <p14:creationId xmlns:p14="http://schemas.microsoft.com/office/powerpoint/2010/main" val="36808167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9EF6428-B977-4F74-978A-DD4A08039A64}" type="datetimeFigureOut">
              <a:rPr lang="en-US" smtClean="0"/>
              <a:t>8/8/2015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1357F0-4CAE-41E1-8B47-E7EAE1A01078}" type="slidenum">
              <a:rPr lang="en-US" smtClean="0"/>
              <a:t>‹#›</a:t>
            </a:fld>
            <a:endParaRPr lang="en-US"/>
          </a:p>
        </p:txBody>
      </p:sp>
    </p:spTree>
    <p:extLst>
      <p:ext uri="{BB962C8B-B14F-4D97-AF65-F5344CB8AC3E}">
        <p14:creationId xmlns:p14="http://schemas.microsoft.com/office/powerpoint/2010/main" val="1683287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EF6428-B977-4F74-978A-DD4A08039A64}" type="datetimeFigureOut">
              <a:rPr lang="en-US" smtClean="0"/>
              <a:t>8/8/2015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1357F0-4CAE-41E1-8B47-E7EAE1A01078}" type="slidenum">
              <a:rPr lang="en-US" smtClean="0"/>
              <a:t>‹#›</a:t>
            </a:fld>
            <a:endParaRPr lang="en-US"/>
          </a:p>
        </p:txBody>
      </p:sp>
    </p:spTree>
    <p:extLst>
      <p:ext uri="{BB962C8B-B14F-4D97-AF65-F5344CB8AC3E}">
        <p14:creationId xmlns:p14="http://schemas.microsoft.com/office/powerpoint/2010/main" val="4199136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EF6428-B977-4F74-978A-DD4A08039A64}" type="datetimeFigureOut">
              <a:rPr lang="en-US" smtClean="0"/>
              <a:t>8/8/2015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1357F0-4CAE-41E1-8B47-E7EAE1A01078}" type="slidenum">
              <a:rPr lang="en-US" smtClean="0"/>
              <a:t>‹#›</a:t>
            </a:fld>
            <a:endParaRPr lang="en-US"/>
          </a:p>
        </p:txBody>
      </p:sp>
    </p:spTree>
    <p:extLst>
      <p:ext uri="{BB962C8B-B14F-4D97-AF65-F5344CB8AC3E}">
        <p14:creationId xmlns:p14="http://schemas.microsoft.com/office/powerpoint/2010/main" val="345074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EF6428-B977-4F74-978A-DD4A08039A64}" type="datetimeFigureOut">
              <a:rPr lang="en-US" smtClean="0"/>
              <a:t>8/8/2015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1357F0-4CAE-41E1-8B47-E7EAE1A01078}" type="slidenum">
              <a:rPr lang="en-US" smtClean="0"/>
              <a:t>‹#›</a:t>
            </a:fld>
            <a:endParaRPr lang="en-US"/>
          </a:p>
        </p:txBody>
      </p:sp>
    </p:spTree>
    <p:extLst>
      <p:ext uri="{BB962C8B-B14F-4D97-AF65-F5344CB8AC3E}">
        <p14:creationId xmlns:p14="http://schemas.microsoft.com/office/powerpoint/2010/main" val="1311763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9EF6428-B977-4F74-978A-DD4A08039A64}" type="datetimeFigureOut">
              <a:rPr lang="en-US" smtClean="0"/>
              <a:t>8/8/2015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1357F0-4CAE-41E1-8B47-E7EAE1A01078}" type="slidenum">
              <a:rPr lang="en-US" smtClean="0"/>
              <a:t>‹#›</a:t>
            </a:fld>
            <a:endParaRPr lang="en-US"/>
          </a:p>
        </p:txBody>
      </p:sp>
    </p:spTree>
    <p:extLst>
      <p:ext uri="{BB962C8B-B14F-4D97-AF65-F5344CB8AC3E}">
        <p14:creationId xmlns:p14="http://schemas.microsoft.com/office/powerpoint/2010/main" val="2463549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9EF6428-B977-4F74-978A-DD4A08039A64}" type="datetimeFigureOut">
              <a:rPr lang="en-US" smtClean="0"/>
              <a:t>8/8/2015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1357F0-4CAE-41E1-8B47-E7EAE1A01078}" type="slidenum">
              <a:rPr lang="en-US" smtClean="0"/>
              <a:t>‹#›</a:t>
            </a:fld>
            <a:endParaRPr lang="en-US"/>
          </a:p>
        </p:txBody>
      </p:sp>
    </p:spTree>
    <p:extLst>
      <p:ext uri="{BB962C8B-B14F-4D97-AF65-F5344CB8AC3E}">
        <p14:creationId xmlns:p14="http://schemas.microsoft.com/office/powerpoint/2010/main" val="769744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9EF6428-B977-4F74-978A-DD4A08039A64}" type="datetimeFigureOut">
              <a:rPr lang="en-US" smtClean="0"/>
              <a:t>8/8/2015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1357F0-4CAE-41E1-8B47-E7EAE1A01078}" type="slidenum">
              <a:rPr lang="en-US" smtClean="0"/>
              <a:t>‹#›</a:t>
            </a:fld>
            <a:endParaRPr lang="en-US"/>
          </a:p>
        </p:txBody>
      </p:sp>
    </p:spTree>
    <p:extLst>
      <p:ext uri="{BB962C8B-B14F-4D97-AF65-F5344CB8AC3E}">
        <p14:creationId xmlns:p14="http://schemas.microsoft.com/office/powerpoint/2010/main" val="2613515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9EF6428-B977-4F74-978A-DD4A08039A64}" type="datetimeFigureOut">
              <a:rPr lang="en-US" smtClean="0"/>
              <a:t>8/8/2015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1357F0-4CAE-41E1-8B47-E7EAE1A01078}" type="slidenum">
              <a:rPr lang="en-US" smtClean="0"/>
              <a:t>‹#›</a:t>
            </a:fld>
            <a:endParaRPr lang="en-US"/>
          </a:p>
        </p:txBody>
      </p:sp>
    </p:spTree>
    <p:extLst>
      <p:ext uri="{BB962C8B-B14F-4D97-AF65-F5344CB8AC3E}">
        <p14:creationId xmlns:p14="http://schemas.microsoft.com/office/powerpoint/2010/main" val="248096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EF6428-B977-4F74-978A-DD4A08039A64}" type="datetimeFigureOut">
              <a:rPr lang="en-US" smtClean="0"/>
              <a:t>8/8/2015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1357F0-4CAE-41E1-8B47-E7EAE1A01078}" type="slidenum">
              <a:rPr lang="en-US" smtClean="0"/>
              <a:t>‹#›</a:t>
            </a:fld>
            <a:endParaRPr lang="en-US"/>
          </a:p>
        </p:txBody>
      </p:sp>
    </p:spTree>
    <p:extLst>
      <p:ext uri="{BB962C8B-B14F-4D97-AF65-F5344CB8AC3E}">
        <p14:creationId xmlns:p14="http://schemas.microsoft.com/office/powerpoint/2010/main" val="3936940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EF6428-B977-4F74-978A-DD4A08039A64}" type="datetimeFigureOut">
              <a:rPr lang="en-US" smtClean="0"/>
              <a:t>8/8/2015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1357F0-4CAE-41E1-8B47-E7EAE1A01078}" type="slidenum">
              <a:rPr lang="en-US" smtClean="0"/>
              <a:t>‹#›</a:t>
            </a:fld>
            <a:endParaRPr lang="en-US"/>
          </a:p>
        </p:txBody>
      </p:sp>
    </p:spTree>
    <p:extLst>
      <p:ext uri="{BB962C8B-B14F-4D97-AF65-F5344CB8AC3E}">
        <p14:creationId xmlns:p14="http://schemas.microsoft.com/office/powerpoint/2010/main" val="992635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EF6428-B977-4F74-978A-DD4A08039A64}" type="datetimeFigureOut">
              <a:rPr lang="en-US" smtClean="0"/>
              <a:t>8/8/2015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1357F0-4CAE-41E1-8B47-E7EAE1A01078}" type="slidenum">
              <a:rPr lang="en-US" smtClean="0"/>
              <a:t>‹#›</a:t>
            </a:fld>
            <a:endParaRPr lang="en-US"/>
          </a:p>
        </p:txBody>
      </p:sp>
    </p:spTree>
    <p:extLst>
      <p:ext uri="{BB962C8B-B14F-4D97-AF65-F5344CB8AC3E}">
        <p14:creationId xmlns:p14="http://schemas.microsoft.com/office/powerpoint/2010/main" val="2969066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DDEBCF"/>
            </a:gs>
            <a:gs pos="60000">
              <a:srgbClr val="9CB86E"/>
            </a:gs>
            <a:gs pos="100000">
              <a:srgbClr val="156B13"/>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9EF6428-B977-4F74-978A-DD4A08039A64}" type="datetimeFigureOut">
              <a:rPr lang="en-US" smtClean="0"/>
              <a:t>8/8/2015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A31357F0-4CAE-41E1-8B47-E7EAE1A01078}" type="slidenum">
              <a:rPr lang="en-US" smtClean="0"/>
              <a:t>‹#›</a:t>
            </a:fld>
            <a:endParaRPr lang="en-US"/>
          </a:p>
        </p:txBody>
      </p:sp>
    </p:spTree>
    <p:extLst>
      <p:ext uri="{BB962C8B-B14F-4D97-AF65-F5344CB8AC3E}">
        <p14:creationId xmlns:p14="http://schemas.microsoft.com/office/powerpoint/2010/main" val="4264194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genealogy.com/ftm-images/s/i/l/John-R-Sill/PHOTO/0052phot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64671"/>
            <a:ext cx="4267200" cy="5522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22016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http://ichef.bbci.co.uk/arts/yourpaintings/images/paintings/city/large/edi_city_cac_1991_58_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745142"/>
            <a:ext cx="9459686" cy="58913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62000" y="5467350"/>
            <a:ext cx="7620000" cy="369332"/>
          </a:xfrm>
          <a:prstGeom prst="rect">
            <a:avLst/>
          </a:prstGeom>
          <a:noFill/>
        </p:spPr>
        <p:txBody>
          <a:bodyPr wrap="square" rtlCol="0">
            <a:spAutoFit/>
          </a:bodyPr>
          <a:lstStyle/>
          <a:p>
            <a:r>
              <a:rPr lang="en-US" dirty="0" smtClean="0"/>
              <a:t>Signing of National Covenant, 1638.</a:t>
            </a:r>
            <a:endParaRPr lang="en-US" dirty="0"/>
          </a:p>
        </p:txBody>
      </p:sp>
    </p:spTree>
    <p:extLst>
      <p:ext uri="{BB962C8B-B14F-4D97-AF65-F5344CB8AC3E}">
        <p14:creationId xmlns:p14="http://schemas.microsoft.com/office/powerpoint/2010/main" val="28320606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descr="C:\Users\mminnick.MOUNTCALVARY\Downloads\4822599777_b8e0acf973_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552450"/>
            <a:ext cx="9448800" cy="6299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7200" y="6153150"/>
            <a:ext cx="8382000" cy="646331"/>
          </a:xfrm>
          <a:prstGeom prst="rect">
            <a:avLst/>
          </a:prstGeom>
          <a:noFill/>
        </p:spPr>
        <p:txBody>
          <a:bodyPr wrap="square" rtlCol="0">
            <a:spAutoFit/>
          </a:bodyPr>
          <a:lstStyle/>
          <a:p>
            <a:r>
              <a:rPr lang="en-US" dirty="0" smtClean="0"/>
              <a:t>1699 became pastor in </a:t>
            </a:r>
            <a:r>
              <a:rPr lang="en-US" dirty="0" err="1" smtClean="0"/>
              <a:t>Simprin</a:t>
            </a:r>
            <a:r>
              <a:rPr lang="en-US" dirty="0" smtClean="0"/>
              <a:t>. Married Katheryn Brown.  Here until 1707.  They would have ten children, six of which would die in infancy or childhood.</a:t>
            </a:r>
            <a:endParaRPr lang="en-US" dirty="0"/>
          </a:p>
        </p:txBody>
      </p:sp>
    </p:spTree>
    <p:extLst>
      <p:ext uri="{BB962C8B-B14F-4D97-AF65-F5344CB8AC3E}">
        <p14:creationId xmlns:p14="http://schemas.microsoft.com/office/powerpoint/2010/main" val="23889757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scottish-places.info/images/p936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42900"/>
            <a:ext cx="2286000" cy="228600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www.lenstalk.com/var/albums/albumscotland/album02/Scotlands-Churches/album113/L1012085_Ettrick_Kirk.jpg?m=13734031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48559"/>
            <a:ext cx="10964729" cy="573999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4800" y="5619750"/>
            <a:ext cx="8077200" cy="369332"/>
          </a:xfrm>
          <a:prstGeom prst="rect">
            <a:avLst/>
          </a:prstGeom>
          <a:noFill/>
        </p:spPr>
        <p:txBody>
          <a:bodyPr wrap="square" rtlCol="0">
            <a:spAutoFit/>
          </a:bodyPr>
          <a:lstStyle/>
          <a:p>
            <a:r>
              <a:rPr lang="en-US" dirty="0" smtClean="0"/>
              <a:t>Went to Ettrick in 1707.  Here for 24 years.</a:t>
            </a:r>
            <a:endParaRPr lang="en-US" dirty="0"/>
          </a:p>
        </p:txBody>
      </p:sp>
    </p:spTree>
    <p:extLst>
      <p:ext uri="{BB962C8B-B14F-4D97-AF65-F5344CB8AC3E}">
        <p14:creationId xmlns:p14="http://schemas.microsoft.com/office/powerpoint/2010/main" val="18305174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514350"/>
            <a:ext cx="8001000" cy="2308324"/>
          </a:xfrm>
          <a:prstGeom prst="rect">
            <a:avLst/>
          </a:prstGeom>
          <a:noFill/>
        </p:spPr>
        <p:txBody>
          <a:bodyPr wrap="square" rtlCol="0">
            <a:spAutoFit/>
          </a:bodyPr>
          <a:lstStyle/>
          <a:p>
            <a:r>
              <a:rPr lang="en-US" sz="3600" b="1" i="1" dirty="0" smtClean="0">
                <a:solidFill>
                  <a:srgbClr val="CC6600"/>
                </a:solidFill>
                <a:latin typeface="+mj-lt"/>
              </a:rPr>
              <a:t>    John Anderson . . . told me of a time when there was not a Bible in the church, except the minister’s, his father’s and another.</a:t>
            </a:r>
            <a:endParaRPr lang="en-US" sz="3600" b="1" i="1" dirty="0">
              <a:solidFill>
                <a:srgbClr val="CC6600"/>
              </a:solidFill>
              <a:latin typeface="+mj-lt"/>
            </a:endParaRPr>
          </a:p>
        </p:txBody>
      </p:sp>
    </p:spTree>
    <p:extLst>
      <p:ext uri="{BB962C8B-B14F-4D97-AF65-F5344CB8AC3E}">
        <p14:creationId xmlns:p14="http://schemas.microsoft.com/office/powerpoint/2010/main" val="20273713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Pulpit, Ettrick Ki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630" y="209550"/>
            <a:ext cx="4799389" cy="202474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52600" y="5543550"/>
            <a:ext cx="6629400" cy="646331"/>
          </a:xfrm>
          <a:prstGeom prst="rect">
            <a:avLst/>
          </a:prstGeom>
          <a:noFill/>
        </p:spPr>
        <p:txBody>
          <a:bodyPr wrap="square" rtlCol="0">
            <a:spAutoFit/>
          </a:bodyPr>
          <a:lstStyle/>
          <a:p>
            <a:r>
              <a:rPr lang="en-US" dirty="0" smtClean="0"/>
              <a:t>The </a:t>
            </a:r>
            <a:r>
              <a:rPr lang="en-US" dirty="0"/>
              <a:t>pulpit is a classic Scottish 'double decker' with the </a:t>
            </a:r>
            <a:r>
              <a:rPr lang="en-US" dirty="0" err="1"/>
              <a:t>precentor's</a:t>
            </a:r>
            <a:r>
              <a:rPr lang="en-US" dirty="0"/>
              <a:t> box, below the minister's </a:t>
            </a:r>
            <a:r>
              <a:rPr lang="en-US" dirty="0" smtClean="0"/>
              <a:t>pulpit, with sounding board.</a:t>
            </a:r>
            <a:endParaRPr lang="en-US" dirty="0"/>
          </a:p>
        </p:txBody>
      </p:sp>
      <p:pic>
        <p:nvPicPr>
          <p:cNvPr id="4" name="Picture 2" descr="Feature picture miss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419350"/>
            <a:ext cx="4495800" cy="2528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78282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https://ia600701.us.archive.org/BookReader/BookReaderImages.php?zip=/11/items/humannatureinits02bost/humannatureinits02bost_jp2.zip&amp;file=humannatureinits02bost_jp2/humannatureinits02bost_0005.jp2&amp;scale=4&amp;rotat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90500"/>
            <a:ext cx="2861328" cy="474072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ttp://ecx.images-amazon.com/images/I/A1dbZAGZ4R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2400" y="226533"/>
            <a:ext cx="2971800" cy="47046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66800" y="5467350"/>
            <a:ext cx="7467600" cy="646331"/>
          </a:xfrm>
          <a:prstGeom prst="rect">
            <a:avLst/>
          </a:prstGeom>
          <a:noFill/>
        </p:spPr>
        <p:txBody>
          <a:bodyPr wrap="square" rtlCol="0">
            <a:spAutoFit/>
          </a:bodyPr>
          <a:lstStyle/>
          <a:p>
            <a:r>
              <a:rPr lang="en-US" dirty="0" smtClean="0"/>
              <a:t>Published in 1720.  Innocence, nature, grace, eternity.  Over 100 editions in</a:t>
            </a:r>
          </a:p>
          <a:p>
            <a:r>
              <a:rPr lang="en-US" dirty="0" smtClean="0"/>
              <a:t>18</a:t>
            </a:r>
            <a:r>
              <a:rPr lang="en-US" baseline="30000" dirty="0" smtClean="0"/>
              <a:t>th</a:t>
            </a:r>
            <a:r>
              <a:rPr lang="en-US" dirty="0" smtClean="0"/>
              <a:t> century. Never been out of print to this day.  Most Scottish homes had.</a:t>
            </a:r>
            <a:endParaRPr lang="en-US" dirty="0"/>
          </a:p>
        </p:txBody>
      </p:sp>
    </p:spTree>
    <p:extLst>
      <p:ext uri="{BB962C8B-B14F-4D97-AF65-F5344CB8AC3E}">
        <p14:creationId xmlns:p14="http://schemas.microsoft.com/office/powerpoint/2010/main" val="40083106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0" name="Picture 4" descr="http://ecx.images-amazon.com/images/I/91JHLPNgIF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3600" y="348418"/>
            <a:ext cx="2819400" cy="4296147"/>
          </a:xfrm>
          <a:prstGeom prst="rect">
            <a:avLst/>
          </a:prstGeom>
          <a:noFill/>
          <a:extLst>
            <a:ext uri="{909E8E84-426E-40DD-AFC4-6F175D3DCCD1}">
              <a14:hiddenFill xmlns:a14="http://schemas.microsoft.com/office/drawing/2010/main">
                <a:solidFill>
                  <a:srgbClr val="FFFFFF"/>
                </a:solidFill>
              </a14:hiddenFill>
            </a:ext>
          </a:extLst>
        </p:spPr>
      </p:pic>
      <p:pic>
        <p:nvPicPr>
          <p:cNvPr id="60422" name="Picture 6" descr="http://watershedonline.ca/articles/IMAGES/knott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48418"/>
            <a:ext cx="4005898" cy="321393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1000" y="5543550"/>
            <a:ext cx="8610600" cy="369332"/>
          </a:xfrm>
          <a:prstGeom prst="rect">
            <a:avLst/>
          </a:prstGeom>
          <a:noFill/>
        </p:spPr>
        <p:txBody>
          <a:bodyPr wrap="square" rtlCol="0">
            <a:spAutoFit/>
          </a:bodyPr>
          <a:lstStyle/>
          <a:p>
            <a:r>
              <a:rPr lang="en-US" dirty="0" smtClean="0"/>
              <a:t>Published in 1737, after he died.  </a:t>
            </a:r>
            <a:endParaRPr lang="en-US" dirty="0"/>
          </a:p>
        </p:txBody>
      </p:sp>
    </p:spTree>
    <p:extLst>
      <p:ext uri="{BB962C8B-B14F-4D97-AF65-F5344CB8AC3E}">
        <p14:creationId xmlns:p14="http://schemas.microsoft.com/office/powerpoint/2010/main" val="4750784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lenstalk.com/var/albums/albumscotland/album02/Scotlands-Churches/album113/L1012078_Ettrick_Kirk.jpg?m=13734031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642" y="-342900"/>
            <a:ext cx="11353663" cy="5943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7200" y="5924550"/>
            <a:ext cx="9372600" cy="369332"/>
          </a:xfrm>
          <a:prstGeom prst="rect">
            <a:avLst/>
          </a:prstGeom>
          <a:noFill/>
        </p:spPr>
        <p:txBody>
          <a:bodyPr wrap="square" rtlCol="0">
            <a:spAutoFit/>
          </a:bodyPr>
          <a:lstStyle/>
          <a:p>
            <a:r>
              <a:rPr lang="en-US" dirty="0" smtClean="0"/>
              <a:t>1710 there were 57 communicants.  1731, last time, there were 777.  </a:t>
            </a:r>
            <a:endParaRPr lang="en-US" dirty="0"/>
          </a:p>
        </p:txBody>
      </p:sp>
    </p:spTree>
    <p:extLst>
      <p:ext uri="{BB962C8B-B14F-4D97-AF65-F5344CB8AC3E}">
        <p14:creationId xmlns:p14="http://schemas.microsoft.com/office/powerpoint/2010/main" val="2716169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www.refdag.nl/polopoly_fs/boston1_1_520469!image/boston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44" y="-171450"/>
            <a:ext cx="10966351" cy="5505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04034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thepuritans.files.wordpress.com/2011/03/bost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62962"/>
            <a:ext cx="12594557" cy="5314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77240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genealogy.com/ftm-images/s/i/l/John-R-Sill/PHOTO/0052phot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64671"/>
            <a:ext cx="4267200" cy="5522505"/>
          </a:xfrm>
          <a:prstGeom prst="rect">
            <a:avLst/>
          </a:prstGeom>
          <a:noFill/>
          <a:extLst>
            <a:ext uri="{909E8E84-426E-40DD-AFC4-6F175D3DCCD1}">
              <a14:hiddenFill xmlns:a14="http://schemas.microsoft.com/office/drawing/2010/main">
                <a:solidFill>
                  <a:srgbClr val="FFFFFF"/>
                </a:solidFill>
              </a14:hiddenFill>
            </a:ext>
          </a:extLst>
        </p:spPr>
      </p:pic>
      <p:pic>
        <p:nvPicPr>
          <p:cNvPr id="55298" name="Picture 2" descr="http://www.scotlandinfo.eu/images/scotland-authorities-map.jpg"/>
          <p:cNvPicPr>
            <a:picLocks noChangeAspect="1" noChangeArrowheads="1"/>
          </p:cNvPicPr>
          <p:nvPr/>
        </p:nvPicPr>
        <p:blipFill rotWithShape="1">
          <a:blip r:embed="rId3">
            <a:extLst>
              <a:ext uri="{28A0092B-C50C-407E-A947-70E740481C1C}">
                <a14:useLocalDpi xmlns:a14="http://schemas.microsoft.com/office/drawing/2010/main" val="0"/>
              </a:ext>
            </a:extLst>
          </a:blip>
          <a:srcRect l="24144"/>
          <a:stretch/>
        </p:blipFill>
        <p:spPr bwMode="auto">
          <a:xfrm>
            <a:off x="4267200" y="-3829050"/>
            <a:ext cx="4876800" cy="9220164"/>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a:off x="2667000" y="2114550"/>
            <a:ext cx="4724400" cy="1624693"/>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32767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285750"/>
            <a:ext cx="8382000" cy="2554545"/>
          </a:xfrm>
          <a:prstGeom prst="rect">
            <a:avLst/>
          </a:prstGeom>
          <a:blipFill>
            <a:blip r:embed="rId2"/>
            <a:tile tx="0" ty="0" sx="100000" sy="100000" flip="none" algn="tl"/>
          </a:blipFill>
          <a:ln w="57150">
            <a:solidFill>
              <a:srgbClr val="92D050"/>
            </a:solidFill>
            <a:bevel/>
          </a:ln>
          <a:scene3d>
            <a:camera prst="orthographicFront"/>
            <a:lightRig rig="threePt" dir="t"/>
          </a:scene3d>
          <a:sp3d>
            <a:bevelT/>
          </a:sp3d>
        </p:spPr>
        <p:txBody>
          <a:bodyPr wrap="square" rtlCol="0">
            <a:spAutoFit/>
          </a:bodyPr>
          <a:lstStyle/>
          <a:p>
            <a:r>
              <a:rPr lang="en-US" sz="4000" b="1" i="1" dirty="0" smtClean="0"/>
              <a:t>	</a:t>
            </a:r>
          </a:p>
          <a:p>
            <a:r>
              <a:rPr lang="en-US" sz="4000" b="1" i="1" dirty="0">
                <a:solidFill>
                  <a:schemeClr val="accent5">
                    <a:lumMod val="75000"/>
                  </a:schemeClr>
                </a:solidFill>
              </a:rPr>
              <a:t>	</a:t>
            </a:r>
            <a:r>
              <a:rPr lang="en-US" sz="4000" b="1" i="1" dirty="0" smtClean="0">
                <a:solidFill>
                  <a:schemeClr val="accent5">
                    <a:lumMod val="75000"/>
                  </a:schemeClr>
                </a:solidFill>
              </a:rPr>
              <a:t>Prayer is an offering up of our desires unto God,  </a:t>
            </a:r>
          </a:p>
          <a:p>
            <a:endParaRPr lang="en-US" sz="4000" b="1" i="1" dirty="0">
              <a:solidFill>
                <a:schemeClr val="accent5">
                  <a:lumMod val="75000"/>
                </a:schemeClr>
              </a:solidFill>
            </a:endParaRPr>
          </a:p>
        </p:txBody>
      </p:sp>
    </p:spTree>
    <p:extLst>
      <p:ext uri="{BB962C8B-B14F-4D97-AF65-F5344CB8AC3E}">
        <p14:creationId xmlns:p14="http://schemas.microsoft.com/office/powerpoint/2010/main" val="36501582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285750"/>
            <a:ext cx="8382000" cy="3170099"/>
          </a:xfrm>
          <a:prstGeom prst="rect">
            <a:avLst/>
          </a:prstGeom>
          <a:blipFill>
            <a:blip r:embed="rId2"/>
            <a:tile tx="0" ty="0" sx="100000" sy="100000" flip="none" algn="tl"/>
          </a:blipFill>
          <a:ln w="57150">
            <a:solidFill>
              <a:srgbClr val="92D050"/>
            </a:solidFill>
            <a:bevel/>
          </a:ln>
          <a:scene3d>
            <a:camera prst="orthographicFront"/>
            <a:lightRig rig="threePt" dir="t"/>
          </a:scene3d>
          <a:sp3d>
            <a:bevelT/>
          </a:sp3d>
        </p:spPr>
        <p:txBody>
          <a:bodyPr wrap="square" rtlCol="0">
            <a:spAutoFit/>
          </a:bodyPr>
          <a:lstStyle/>
          <a:p>
            <a:r>
              <a:rPr lang="en-US" sz="4000" b="1" i="1" dirty="0" smtClean="0"/>
              <a:t>	</a:t>
            </a:r>
          </a:p>
          <a:p>
            <a:r>
              <a:rPr lang="en-US" sz="4000" b="1" i="1" dirty="0">
                <a:solidFill>
                  <a:schemeClr val="accent5">
                    <a:lumMod val="75000"/>
                  </a:schemeClr>
                </a:solidFill>
              </a:rPr>
              <a:t>	</a:t>
            </a:r>
            <a:r>
              <a:rPr lang="en-US" sz="4000" b="1" i="1" dirty="0" smtClean="0">
                <a:solidFill>
                  <a:schemeClr val="accent5">
                    <a:lumMod val="75000"/>
                  </a:schemeClr>
                </a:solidFill>
              </a:rPr>
              <a:t>Prayer is an offering up of our desires unto God, for things agreeable to His will, </a:t>
            </a:r>
          </a:p>
          <a:p>
            <a:endParaRPr lang="en-US" sz="4000" b="1" i="1" dirty="0">
              <a:solidFill>
                <a:schemeClr val="accent5">
                  <a:lumMod val="75000"/>
                </a:schemeClr>
              </a:solidFill>
            </a:endParaRPr>
          </a:p>
        </p:txBody>
      </p:sp>
    </p:spTree>
    <p:extLst>
      <p:ext uri="{BB962C8B-B14F-4D97-AF65-F5344CB8AC3E}">
        <p14:creationId xmlns:p14="http://schemas.microsoft.com/office/powerpoint/2010/main" val="35784452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285750"/>
            <a:ext cx="8382000" cy="3170099"/>
          </a:xfrm>
          <a:prstGeom prst="rect">
            <a:avLst/>
          </a:prstGeom>
          <a:blipFill>
            <a:blip r:embed="rId2"/>
            <a:tile tx="0" ty="0" sx="100000" sy="100000" flip="none" algn="tl"/>
          </a:blipFill>
          <a:ln w="57150">
            <a:solidFill>
              <a:srgbClr val="92D050"/>
            </a:solidFill>
            <a:bevel/>
          </a:ln>
          <a:scene3d>
            <a:camera prst="orthographicFront"/>
            <a:lightRig rig="threePt" dir="t"/>
          </a:scene3d>
          <a:sp3d>
            <a:bevelT/>
          </a:sp3d>
        </p:spPr>
        <p:txBody>
          <a:bodyPr wrap="square" rtlCol="0">
            <a:spAutoFit/>
          </a:bodyPr>
          <a:lstStyle/>
          <a:p>
            <a:r>
              <a:rPr lang="en-US" sz="4000" b="1" i="1" dirty="0" smtClean="0"/>
              <a:t>	</a:t>
            </a:r>
          </a:p>
          <a:p>
            <a:r>
              <a:rPr lang="en-US" sz="4000" b="1" i="1" dirty="0">
                <a:solidFill>
                  <a:schemeClr val="accent5">
                    <a:lumMod val="75000"/>
                  </a:schemeClr>
                </a:solidFill>
              </a:rPr>
              <a:t>	</a:t>
            </a:r>
            <a:r>
              <a:rPr lang="en-US" sz="4000" b="1" i="1" dirty="0" smtClean="0">
                <a:solidFill>
                  <a:schemeClr val="accent5">
                    <a:lumMod val="75000"/>
                  </a:schemeClr>
                </a:solidFill>
              </a:rPr>
              <a:t>Prayer is an offering up of our desires unto God, for things agreeable to His will, in the name of Christ,  </a:t>
            </a:r>
          </a:p>
          <a:p>
            <a:endParaRPr lang="en-US" sz="4000" b="1" i="1" dirty="0">
              <a:solidFill>
                <a:schemeClr val="accent5">
                  <a:lumMod val="75000"/>
                </a:schemeClr>
              </a:solidFill>
            </a:endParaRPr>
          </a:p>
        </p:txBody>
      </p:sp>
    </p:spTree>
    <p:extLst>
      <p:ext uri="{BB962C8B-B14F-4D97-AF65-F5344CB8AC3E}">
        <p14:creationId xmlns:p14="http://schemas.microsoft.com/office/powerpoint/2010/main" val="35784452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285750"/>
            <a:ext cx="8382000" cy="3785652"/>
          </a:xfrm>
          <a:prstGeom prst="rect">
            <a:avLst/>
          </a:prstGeom>
          <a:blipFill>
            <a:blip r:embed="rId2"/>
            <a:tile tx="0" ty="0" sx="100000" sy="100000" flip="none" algn="tl"/>
          </a:blipFill>
          <a:ln w="57150">
            <a:solidFill>
              <a:srgbClr val="92D050"/>
            </a:solidFill>
            <a:bevel/>
          </a:ln>
          <a:scene3d>
            <a:camera prst="orthographicFront"/>
            <a:lightRig rig="threePt" dir="t"/>
          </a:scene3d>
          <a:sp3d>
            <a:bevelT/>
          </a:sp3d>
        </p:spPr>
        <p:txBody>
          <a:bodyPr wrap="square" rtlCol="0">
            <a:spAutoFit/>
          </a:bodyPr>
          <a:lstStyle/>
          <a:p>
            <a:r>
              <a:rPr lang="en-US" sz="4000" b="1" i="1" dirty="0" smtClean="0"/>
              <a:t>	</a:t>
            </a:r>
          </a:p>
          <a:p>
            <a:r>
              <a:rPr lang="en-US" sz="4000" b="1" i="1" dirty="0">
                <a:solidFill>
                  <a:schemeClr val="accent5">
                    <a:lumMod val="75000"/>
                  </a:schemeClr>
                </a:solidFill>
              </a:rPr>
              <a:t>	</a:t>
            </a:r>
            <a:r>
              <a:rPr lang="en-US" sz="4000" b="1" i="1" dirty="0" smtClean="0">
                <a:solidFill>
                  <a:schemeClr val="accent5">
                    <a:lumMod val="75000"/>
                  </a:schemeClr>
                </a:solidFill>
              </a:rPr>
              <a:t>Prayer is an offering up of our desires unto God, for things agreeable to His will, in the name of Christ, with confession of our sins,  </a:t>
            </a:r>
          </a:p>
          <a:p>
            <a:endParaRPr lang="en-US" sz="4000" b="1" i="1" dirty="0">
              <a:solidFill>
                <a:schemeClr val="accent5">
                  <a:lumMod val="75000"/>
                </a:schemeClr>
              </a:solidFill>
            </a:endParaRPr>
          </a:p>
        </p:txBody>
      </p:sp>
    </p:spTree>
    <p:extLst>
      <p:ext uri="{BB962C8B-B14F-4D97-AF65-F5344CB8AC3E}">
        <p14:creationId xmlns:p14="http://schemas.microsoft.com/office/powerpoint/2010/main" val="35784452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285750"/>
            <a:ext cx="8382000" cy="4401205"/>
          </a:xfrm>
          <a:prstGeom prst="rect">
            <a:avLst/>
          </a:prstGeom>
          <a:blipFill>
            <a:blip r:embed="rId2"/>
            <a:tile tx="0" ty="0" sx="100000" sy="100000" flip="none" algn="tl"/>
          </a:blipFill>
          <a:ln w="57150">
            <a:solidFill>
              <a:srgbClr val="92D050"/>
            </a:solidFill>
            <a:bevel/>
          </a:ln>
          <a:scene3d>
            <a:camera prst="orthographicFront"/>
            <a:lightRig rig="threePt" dir="t"/>
          </a:scene3d>
          <a:sp3d>
            <a:bevelT/>
          </a:sp3d>
        </p:spPr>
        <p:txBody>
          <a:bodyPr wrap="square" rtlCol="0">
            <a:spAutoFit/>
          </a:bodyPr>
          <a:lstStyle/>
          <a:p>
            <a:r>
              <a:rPr lang="en-US" sz="4000" b="1" i="1" dirty="0" smtClean="0"/>
              <a:t>	</a:t>
            </a:r>
          </a:p>
          <a:p>
            <a:r>
              <a:rPr lang="en-US" sz="4000" b="1" i="1" dirty="0">
                <a:solidFill>
                  <a:schemeClr val="accent5">
                    <a:lumMod val="75000"/>
                  </a:schemeClr>
                </a:solidFill>
              </a:rPr>
              <a:t>	</a:t>
            </a:r>
            <a:r>
              <a:rPr lang="en-US" sz="4000" b="1" i="1" dirty="0" smtClean="0">
                <a:solidFill>
                  <a:schemeClr val="accent5">
                    <a:lumMod val="75000"/>
                  </a:schemeClr>
                </a:solidFill>
              </a:rPr>
              <a:t>Prayer is an offering up of our desires unto God, for things agreeable to His will, in the name of Christ, with confession of our sins, and thankful acknowledgment of His mercies. </a:t>
            </a:r>
          </a:p>
          <a:p>
            <a:endParaRPr lang="en-US" sz="4000" b="1" i="1" dirty="0">
              <a:solidFill>
                <a:schemeClr val="accent5">
                  <a:lumMod val="75000"/>
                </a:schemeClr>
              </a:solidFill>
            </a:endParaRPr>
          </a:p>
        </p:txBody>
      </p:sp>
    </p:spTree>
    <p:extLst>
      <p:ext uri="{BB962C8B-B14F-4D97-AF65-F5344CB8AC3E}">
        <p14:creationId xmlns:p14="http://schemas.microsoft.com/office/powerpoint/2010/main" val="35784452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800" y="438150"/>
            <a:ext cx="8458200" cy="923330"/>
          </a:xfrm>
          <a:prstGeom prst="rect">
            <a:avLst/>
          </a:prstGeom>
          <a:noFill/>
        </p:spPr>
        <p:txBody>
          <a:bodyPr wrap="square" rtlCol="0">
            <a:spAutoFit/>
          </a:bodyPr>
          <a:lstStyle/>
          <a:p>
            <a:r>
              <a:rPr lang="en-US" sz="5400" b="1" i="1" dirty="0" smtClean="0">
                <a:solidFill>
                  <a:srgbClr val="663300"/>
                </a:solidFill>
              </a:rPr>
              <a:t>.  . . in the name of Christ. . . </a:t>
            </a:r>
            <a:endParaRPr lang="en-US" sz="5400" b="1" i="1" dirty="0">
              <a:solidFill>
                <a:srgbClr val="663300"/>
              </a:solidFill>
            </a:endParaRPr>
          </a:p>
        </p:txBody>
      </p:sp>
    </p:spTree>
    <p:extLst>
      <p:ext uri="{BB962C8B-B14F-4D97-AF65-F5344CB8AC3E}">
        <p14:creationId xmlns:p14="http://schemas.microsoft.com/office/powerpoint/2010/main" val="20898735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thepuritans.files.wordpress.com/2011/03/boston.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730" r="21628"/>
          <a:stretch/>
        </p:blipFill>
        <p:spPr bwMode="auto">
          <a:xfrm>
            <a:off x="6564086" y="209550"/>
            <a:ext cx="2329543" cy="1676400"/>
          </a:xfrm>
          <a:prstGeom prst="rect">
            <a:avLst/>
          </a:prstGeom>
          <a:noFill/>
          <a:ln w="15875">
            <a:solidFill>
              <a:schemeClr val="accent1">
                <a:lumMod val="75000"/>
              </a:schemeClr>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33400" y="514350"/>
            <a:ext cx="5867400" cy="1754326"/>
          </a:xfrm>
          <a:prstGeom prst="rect">
            <a:avLst/>
          </a:prstGeom>
          <a:noFill/>
        </p:spPr>
        <p:txBody>
          <a:bodyPr wrap="square" rtlCol="0">
            <a:spAutoFit/>
          </a:bodyPr>
          <a:lstStyle/>
          <a:p>
            <a:r>
              <a:rPr lang="en-US" sz="3600" b="1" i="1" dirty="0" smtClean="0">
                <a:solidFill>
                  <a:srgbClr val="CC6600"/>
                </a:solidFill>
                <a:latin typeface="+mj-lt"/>
              </a:rPr>
              <a:t>It is not a bare mentioning  his name. . . and concluding our prayers therewith.</a:t>
            </a:r>
            <a:endParaRPr lang="en-US" sz="3600" b="1" i="1" dirty="0">
              <a:solidFill>
                <a:srgbClr val="CC6600"/>
              </a:solidFill>
              <a:latin typeface="+mj-lt"/>
            </a:endParaRPr>
          </a:p>
        </p:txBody>
      </p:sp>
    </p:spTree>
    <p:extLst>
      <p:ext uri="{BB962C8B-B14F-4D97-AF65-F5344CB8AC3E}">
        <p14:creationId xmlns:p14="http://schemas.microsoft.com/office/powerpoint/2010/main" val="42233788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thepuritans.files.wordpress.com/2011/03/boston.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730" r="21628"/>
          <a:stretch/>
        </p:blipFill>
        <p:spPr bwMode="auto">
          <a:xfrm>
            <a:off x="6564086" y="209550"/>
            <a:ext cx="2329543" cy="1676400"/>
          </a:xfrm>
          <a:prstGeom prst="rect">
            <a:avLst/>
          </a:prstGeom>
          <a:noFill/>
          <a:ln w="15875">
            <a:solidFill>
              <a:schemeClr val="accent1">
                <a:lumMod val="75000"/>
              </a:schemeClr>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33400" y="514350"/>
            <a:ext cx="5867400" cy="1754326"/>
          </a:xfrm>
          <a:prstGeom prst="rect">
            <a:avLst/>
          </a:prstGeom>
          <a:noFill/>
        </p:spPr>
        <p:txBody>
          <a:bodyPr wrap="square" rtlCol="0">
            <a:spAutoFit/>
          </a:bodyPr>
          <a:lstStyle/>
          <a:p>
            <a:r>
              <a:rPr lang="en-US" sz="3600" b="1" i="1" dirty="0" smtClean="0">
                <a:solidFill>
                  <a:srgbClr val="CC6600"/>
                </a:solidFill>
                <a:latin typeface="+mj-lt"/>
              </a:rPr>
              <a:t>We must begin, carry on, and conclude  our prayers in the name of Christ.</a:t>
            </a:r>
            <a:endParaRPr lang="en-US" sz="3600" b="1" i="1" dirty="0">
              <a:solidFill>
                <a:srgbClr val="CC6600"/>
              </a:solidFill>
              <a:latin typeface="+mj-lt"/>
            </a:endParaRPr>
          </a:p>
        </p:txBody>
      </p:sp>
    </p:spTree>
    <p:extLst>
      <p:ext uri="{BB962C8B-B14F-4D97-AF65-F5344CB8AC3E}">
        <p14:creationId xmlns:p14="http://schemas.microsoft.com/office/powerpoint/2010/main" val="31966237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819150"/>
            <a:ext cx="7620000" cy="2862322"/>
          </a:xfrm>
          <a:prstGeom prst="rect">
            <a:avLst/>
          </a:prstGeom>
          <a:noFill/>
        </p:spPr>
        <p:txBody>
          <a:bodyPr wrap="square" rtlCol="0">
            <a:spAutoFit/>
          </a:bodyPr>
          <a:lstStyle/>
          <a:p>
            <a:r>
              <a:rPr lang="en-US" sz="3600" b="1" i="1" dirty="0" smtClean="0">
                <a:latin typeface="Book Antiqua" panose="02040602050305030304" pitchFamily="18" charset="0"/>
              </a:rPr>
              <a:t>Whatsoever ye do in word or deed, do all in the name of the Lord Jesus, giving thanks to God and the Father by him.</a:t>
            </a:r>
          </a:p>
          <a:p>
            <a:r>
              <a:rPr lang="en-US" sz="3600" b="1" i="1" dirty="0" smtClean="0">
                <a:latin typeface="Book Antiqua" panose="02040602050305030304" pitchFamily="18" charset="0"/>
              </a:rPr>
              <a:t>				</a:t>
            </a:r>
            <a:r>
              <a:rPr lang="en-US" sz="2800" i="1" dirty="0" smtClean="0">
                <a:latin typeface="Book Antiqua" panose="02040602050305030304" pitchFamily="18" charset="0"/>
              </a:rPr>
              <a:t>--</a:t>
            </a:r>
            <a:r>
              <a:rPr lang="en-US" sz="2800" dirty="0" smtClean="0">
                <a:latin typeface="Book Antiqua" panose="02040602050305030304" pitchFamily="18" charset="0"/>
              </a:rPr>
              <a:t>Colossians 3:17</a:t>
            </a:r>
            <a:endParaRPr lang="en-US" sz="2800" i="1" dirty="0">
              <a:latin typeface="Book Antiqua" panose="02040602050305030304" pitchFamily="18" charset="0"/>
            </a:endParaRPr>
          </a:p>
        </p:txBody>
      </p:sp>
    </p:spTree>
    <p:extLst>
      <p:ext uri="{BB962C8B-B14F-4D97-AF65-F5344CB8AC3E}">
        <p14:creationId xmlns:p14="http://schemas.microsoft.com/office/powerpoint/2010/main" val="5706174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thepuritans.files.wordpress.com/2011/03/boston.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730" r="21628"/>
          <a:stretch/>
        </p:blipFill>
        <p:spPr bwMode="auto">
          <a:xfrm>
            <a:off x="6564086" y="209550"/>
            <a:ext cx="2329543" cy="1676400"/>
          </a:xfrm>
          <a:prstGeom prst="rect">
            <a:avLst/>
          </a:prstGeom>
          <a:noFill/>
          <a:ln w="15875">
            <a:solidFill>
              <a:schemeClr val="accent1">
                <a:lumMod val="75000"/>
              </a:schemeClr>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33400" y="514350"/>
            <a:ext cx="5867400" cy="1754326"/>
          </a:xfrm>
          <a:prstGeom prst="rect">
            <a:avLst/>
          </a:prstGeom>
          <a:noFill/>
        </p:spPr>
        <p:txBody>
          <a:bodyPr wrap="square" rtlCol="0">
            <a:spAutoFit/>
          </a:bodyPr>
          <a:lstStyle/>
          <a:p>
            <a:r>
              <a:rPr lang="en-US" sz="3600" b="1" i="1" dirty="0" smtClean="0">
                <a:solidFill>
                  <a:srgbClr val="CC6600"/>
                </a:solidFill>
                <a:latin typeface="+mj-lt"/>
              </a:rPr>
              <a:t>The virtue is not in the words, but in the faith wherewith they are used.</a:t>
            </a:r>
            <a:endParaRPr lang="en-US" sz="3600" b="1" i="1" dirty="0">
              <a:solidFill>
                <a:srgbClr val="CC6600"/>
              </a:solidFill>
              <a:latin typeface="+mj-lt"/>
            </a:endParaRPr>
          </a:p>
        </p:txBody>
      </p:sp>
    </p:spTree>
    <p:extLst>
      <p:ext uri="{BB962C8B-B14F-4D97-AF65-F5344CB8AC3E}">
        <p14:creationId xmlns:p14="http://schemas.microsoft.com/office/powerpoint/2010/main" val="31966237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0.geograph.org.uk/geophotos/03/15/07/3150770_d025995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45600" cy="5200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330646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thepuritans.files.wordpress.com/2011/03/boston.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730" r="21628"/>
          <a:stretch/>
        </p:blipFill>
        <p:spPr bwMode="auto">
          <a:xfrm>
            <a:off x="6564086" y="209550"/>
            <a:ext cx="2329543" cy="1676400"/>
          </a:xfrm>
          <a:prstGeom prst="rect">
            <a:avLst/>
          </a:prstGeom>
          <a:noFill/>
          <a:ln w="15875">
            <a:solidFill>
              <a:schemeClr val="accent1">
                <a:lumMod val="75000"/>
              </a:schemeClr>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33400" y="514350"/>
            <a:ext cx="5867400" cy="1815882"/>
          </a:xfrm>
          <a:prstGeom prst="rect">
            <a:avLst/>
          </a:prstGeom>
          <a:noFill/>
        </p:spPr>
        <p:txBody>
          <a:bodyPr wrap="square" rtlCol="0">
            <a:spAutoFit/>
          </a:bodyPr>
          <a:lstStyle/>
          <a:p>
            <a:r>
              <a:rPr lang="en-US" sz="4000" b="1" dirty="0" smtClean="0">
                <a:solidFill>
                  <a:srgbClr val="CC6600"/>
                </a:solidFill>
                <a:latin typeface="+mj-lt"/>
              </a:rPr>
              <a:t>Beginning in His name:</a:t>
            </a:r>
          </a:p>
          <a:p>
            <a:endParaRPr lang="en-US" sz="3600" b="1" dirty="0">
              <a:solidFill>
                <a:srgbClr val="CC6600"/>
              </a:solidFill>
              <a:latin typeface="+mj-lt"/>
            </a:endParaRPr>
          </a:p>
          <a:p>
            <a:endParaRPr lang="en-US" sz="3600" b="1" i="1" dirty="0">
              <a:solidFill>
                <a:srgbClr val="CC6600"/>
              </a:solidFill>
              <a:latin typeface="+mj-lt"/>
            </a:endParaRPr>
          </a:p>
        </p:txBody>
      </p:sp>
    </p:spTree>
    <p:extLst>
      <p:ext uri="{BB962C8B-B14F-4D97-AF65-F5344CB8AC3E}">
        <p14:creationId xmlns:p14="http://schemas.microsoft.com/office/powerpoint/2010/main" val="31966237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thepuritans.files.wordpress.com/2011/03/boston.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730" r="21628"/>
          <a:stretch/>
        </p:blipFill>
        <p:spPr bwMode="auto">
          <a:xfrm>
            <a:off x="6564086" y="209550"/>
            <a:ext cx="2329543" cy="1676400"/>
          </a:xfrm>
          <a:prstGeom prst="rect">
            <a:avLst/>
          </a:prstGeom>
          <a:noFill/>
          <a:ln w="25400">
            <a:solidFill>
              <a:schemeClr val="accent1">
                <a:lumMod val="75000"/>
              </a:schemeClr>
            </a:solidFill>
            <a:beve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33399" y="514350"/>
            <a:ext cx="8534401" cy="2369880"/>
          </a:xfrm>
          <a:prstGeom prst="rect">
            <a:avLst/>
          </a:prstGeom>
          <a:noFill/>
        </p:spPr>
        <p:txBody>
          <a:bodyPr wrap="square" rtlCol="0">
            <a:spAutoFit/>
          </a:bodyPr>
          <a:lstStyle/>
          <a:p>
            <a:r>
              <a:rPr lang="en-US" sz="4000" b="1" dirty="0" smtClean="0">
                <a:solidFill>
                  <a:srgbClr val="CC6600"/>
                </a:solidFill>
                <a:latin typeface="+mj-lt"/>
              </a:rPr>
              <a:t>Beginning in His name:</a:t>
            </a:r>
          </a:p>
          <a:p>
            <a:endParaRPr lang="en-US" sz="3600" b="1" dirty="0">
              <a:solidFill>
                <a:srgbClr val="CC6600"/>
              </a:solidFill>
              <a:latin typeface="+mj-lt"/>
            </a:endParaRPr>
          </a:p>
          <a:p>
            <a:r>
              <a:rPr lang="en-US" sz="3600" b="1" i="1" dirty="0" smtClean="0">
                <a:solidFill>
                  <a:srgbClr val="CC6600"/>
                </a:solidFill>
                <a:latin typeface="+mj-lt"/>
              </a:rPr>
              <a:t>          We must go to God at </a:t>
            </a:r>
          </a:p>
          <a:p>
            <a:r>
              <a:rPr lang="en-US" sz="3600" b="1" i="1" dirty="0">
                <a:solidFill>
                  <a:srgbClr val="CC6600"/>
                </a:solidFill>
                <a:latin typeface="+mj-lt"/>
              </a:rPr>
              <a:t> </a:t>
            </a:r>
            <a:r>
              <a:rPr lang="en-US" sz="3600" b="1" i="1" dirty="0" smtClean="0">
                <a:solidFill>
                  <a:srgbClr val="CC6600"/>
                </a:solidFill>
                <a:latin typeface="+mj-lt"/>
              </a:rPr>
              <a:t>  Christ’s command, and by order from him. </a:t>
            </a:r>
            <a:endParaRPr lang="en-US" sz="3600" b="1" i="1" dirty="0">
              <a:solidFill>
                <a:srgbClr val="CC6600"/>
              </a:solidFill>
              <a:latin typeface="+mj-lt"/>
            </a:endParaRPr>
          </a:p>
        </p:txBody>
      </p:sp>
    </p:spTree>
    <p:extLst>
      <p:ext uri="{BB962C8B-B14F-4D97-AF65-F5344CB8AC3E}">
        <p14:creationId xmlns:p14="http://schemas.microsoft.com/office/powerpoint/2010/main" val="40051620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361950"/>
            <a:ext cx="8077200" cy="1569660"/>
          </a:xfrm>
          <a:prstGeom prst="rect">
            <a:avLst/>
          </a:prstGeom>
          <a:noFill/>
        </p:spPr>
        <p:txBody>
          <a:bodyPr wrap="square" rtlCol="0">
            <a:spAutoFit/>
          </a:bodyPr>
          <a:lstStyle/>
          <a:p>
            <a:r>
              <a:rPr lang="en-US" sz="3200" b="1" dirty="0" smtClean="0">
                <a:solidFill>
                  <a:srgbClr val="CC6600"/>
                </a:solidFill>
              </a:rPr>
              <a:t>--God wants us to live from hand to mouth.</a:t>
            </a:r>
          </a:p>
          <a:p>
            <a:endParaRPr lang="en-US" sz="3200" b="1" dirty="0" smtClean="0">
              <a:solidFill>
                <a:srgbClr val="CC6600"/>
              </a:solidFill>
            </a:endParaRPr>
          </a:p>
          <a:p>
            <a:endParaRPr lang="en-US" sz="3200" dirty="0">
              <a:solidFill>
                <a:srgbClr val="CC6600"/>
              </a:solidFill>
            </a:endParaRPr>
          </a:p>
        </p:txBody>
      </p:sp>
    </p:spTree>
    <p:extLst>
      <p:ext uri="{BB962C8B-B14F-4D97-AF65-F5344CB8AC3E}">
        <p14:creationId xmlns:p14="http://schemas.microsoft.com/office/powerpoint/2010/main" val="39055246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361950"/>
            <a:ext cx="8077200" cy="4524315"/>
          </a:xfrm>
          <a:prstGeom prst="rect">
            <a:avLst/>
          </a:prstGeom>
          <a:noFill/>
        </p:spPr>
        <p:txBody>
          <a:bodyPr wrap="square" rtlCol="0">
            <a:spAutoFit/>
          </a:bodyPr>
          <a:lstStyle/>
          <a:p>
            <a:r>
              <a:rPr lang="en-US" sz="3200" b="1" dirty="0" smtClean="0">
                <a:solidFill>
                  <a:srgbClr val="CC6600"/>
                </a:solidFill>
              </a:rPr>
              <a:t>--God wants us to live from hand to mouth.</a:t>
            </a:r>
          </a:p>
          <a:p>
            <a:endParaRPr lang="en-US" sz="3200" b="1" dirty="0">
              <a:solidFill>
                <a:srgbClr val="CC6600"/>
              </a:solidFill>
            </a:endParaRPr>
          </a:p>
          <a:p>
            <a:r>
              <a:rPr lang="en-US" sz="3200" b="1" dirty="0" smtClean="0">
                <a:solidFill>
                  <a:srgbClr val="CC6600"/>
                </a:solidFill>
              </a:rPr>
              <a:t>	</a:t>
            </a:r>
            <a:r>
              <a:rPr lang="en-US" sz="3200" b="1" i="1" dirty="0" smtClean="0">
                <a:solidFill>
                  <a:srgbClr val="CC6600"/>
                </a:solidFill>
              </a:rPr>
              <a:t>. . . and so to </a:t>
            </a:r>
            <a:r>
              <a:rPr lang="en-US" sz="3200" b="1" i="1" dirty="0" err="1" smtClean="0">
                <a:solidFill>
                  <a:srgbClr val="CC6600"/>
                </a:solidFill>
              </a:rPr>
              <a:t>honour</a:t>
            </a:r>
            <a:r>
              <a:rPr lang="en-US" sz="3200" b="1" i="1" dirty="0" smtClean="0">
                <a:solidFill>
                  <a:srgbClr val="CC6600"/>
                </a:solidFill>
              </a:rPr>
              <a:t> him by hanging daily about his hand for their supply from time to time. In heaven they shall be set down at the fountain; but now the law of the house is, “Ask, and ye shall receive” </a:t>
            </a:r>
            <a:r>
              <a:rPr lang="en-US" sz="3200" b="1" dirty="0" smtClean="0">
                <a:solidFill>
                  <a:srgbClr val="CC6600"/>
                </a:solidFill>
              </a:rPr>
              <a:t>(</a:t>
            </a:r>
            <a:r>
              <a:rPr lang="en-US" sz="3200" b="1" dirty="0" err="1" smtClean="0">
                <a:solidFill>
                  <a:srgbClr val="CC6600"/>
                </a:solidFill>
              </a:rPr>
              <a:t>Mtt</a:t>
            </a:r>
            <a:r>
              <a:rPr lang="en-US" sz="3200" b="1" dirty="0" smtClean="0">
                <a:solidFill>
                  <a:srgbClr val="CC6600"/>
                </a:solidFill>
              </a:rPr>
              <a:t>. 7:7). </a:t>
            </a:r>
          </a:p>
          <a:p>
            <a:endParaRPr lang="en-US" sz="3200" b="1" dirty="0" smtClean="0">
              <a:solidFill>
                <a:srgbClr val="CC6600"/>
              </a:solidFill>
            </a:endParaRPr>
          </a:p>
          <a:p>
            <a:endParaRPr lang="en-US" sz="3200" dirty="0">
              <a:solidFill>
                <a:srgbClr val="CC6600"/>
              </a:solidFill>
            </a:endParaRPr>
          </a:p>
        </p:txBody>
      </p:sp>
    </p:spTree>
    <p:extLst>
      <p:ext uri="{BB962C8B-B14F-4D97-AF65-F5344CB8AC3E}">
        <p14:creationId xmlns:p14="http://schemas.microsoft.com/office/powerpoint/2010/main" val="300745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361950"/>
            <a:ext cx="8077200" cy="2062103"/>
          </a:xfrm>
          <a:prstGeom prst="rect">
            <a:avLst/>
          </a:prstGeom>
          <a:noFill/>
        </p:spPr>
        <p:txBody>
          <a:bodyPr wrap="square" rtlCol="0">
            <a:spAutoFit/>
          </a:bodyPr>
          <a:lstStyle/>
          <a:p>
            <a:r>
              <a:rPr lang="en-US" sz="3200" b="1" dirty="0" smtClean="0">
                <a:solidFill>
                  <a:srgbClr val="CC6600"/>
                </a:solidFill>
              </a:rPr>
              <a:t>--God wants us to live from hand to mouth.</a:t>
            </a:r>
          </a:p>
          <a:p>
            <a:r>
              <a:rPr lang="en-US" sz="3200" b="1" dirty="0" smtClean="0">
                <a:solidFill>
                  <a:srgbClr val="CC6600"/>
                </a:solidFill>
              </a:rPr>
              <a:t>--Christ sends us to God by prayer for the</a:t>
            </a:r>
          </a:p>
          <a:p>
            <a:r>
              <a:rPr lang="en-US" sz="3200" b="1" dirty="0">
                <a:solidFill>
                  <a:srgbClr val="CC6600"/>
                </a:solidFill>
              </a:rPr>
              <a:t> </a:t>
            </a:r>
            <a:r>
              <a:rPr lang="en-US" sz="3200" b="1" dirty="0" smtClean="0">
                <a:solidFill>
                  <a:srgbClr val="CC6600"/>
                </a:solidFill>
              </a:rPr>
              <a:t>  supply of all our wants.</a:t>
            </a:r>
          </a:p>
          <a:p>
            <a:endParaRPr lang="en-US" sz="3200" dirty="0">
              <a:solidFill>
                <a:srgbClr val="CC6600"/>
              </a:solidFill>
            </a:endParaRPr>
          </a:p>
        </p:txBody>
      </p:sp>
    </p:spTree>
    <p:extLst>
      <p:ext uri="{BB962C8B-B14F-4D97-AF65-F5344CB8AC3E}">
        <p14:creationId xmlns:p14="http://schemas.microsoft.com/office/powerpoint/2010/main" val="395375648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361950"/>
            <a:ext cx="8077200" cy="4524315"/>
          </a:xfrm>
          <a:prstGeom prst="rect">
            <a:avLst/>
          </a:prstGeom>
          <a:noFill/>
        </p:spPr>
        <p:txBody>
          <a:bodyPr wrap="square" rtlCol="0">
            <a:spAutoFit/>
          </a:bodyPr>
          <a:lstStyle/>
          <a:p>
            <a:r>
              <a:rPr lang="en-US" sz="3200" b="1" dirty="0" smtClean="0">
                <a:solidFill>
                  <a:srgbClr val="CC6600"/>
                </a:solidFill>
              </a:rPr>
              <a:t>--God wants us to live from hand to mouth.</a:t>
            </a:r>
          </a:p>
          <a:p>
            <a:r>
              <a:rPr lang="en-US" sz="3200" b="1" dirty="0" smtClean="0">
                <a:solidFill>
                  <a:srgbClr val="CC6600"/>
                </a:solidFill>
              </a:rPr>
              <a:t>--Christ sends us to God by prayer for the</a:t>
            </a:r>
          </a:p>
          <a:p>
            <a:r>
              <a:rPr lang="en-US" sz="3200" b="1" dirty="0">
                <a:solidFill>
                  <a:srgbClr val="CC6600"/>
                </a:solidFill>
              </a:rPr>
              <a:t> </a:t>
            </a:r>
            <a:r>
              <a:rPr lang="en-US" sz="3200" b="1" dirty="0" smtClean="0">
                <a:solidFill>
                  <a:srgbClr val="CC6600"/>
                </a:solidFill>
              </a:rPr>
              <a:t>  supply of all our wants.</a:t>
            </a:r>
          </a:p>
          <a:p>
            <a:endParaRPr lang="en-US" sz="3200" b="1" dirty="0">
              <a:solidFill>
                <a:srgbClr val="CC6600"/>
              </a:solidFill>
            </a:endParaRPr>
          </a:p>
          <a:p>
            <a:r>
              <a:rPr lang="en-US" sz="3200" b="1" dirty="0" smtClean="0">
                <a:solidFill>
                  <a:srgbClr val="CC6600"/>
                </a:solidFill>
              </a:rPr>
              <a:t>	</a:t>
            </a:r>
            <a:r>
              <a:rPr lang="en-US" sz="3200" b="1" i="1" dirty="0" smtClean="0">
                <a:solidFill>
                  <a:srgbClr val="CC6600"/>
                </a:solidFill>
              </a:rPr>
              <a:t>This he does by his word, commanding them to go, and by his Spirit inclining them to go. For thus the whole Trinity is glorified by praying believers. </a:t>
            </a:r>
            <a:endParaRPr lang="en-US" sz="3200" b="1" dirty="0" smtClean="0">
              <a:solidFill>
                <a:srgbClr val="CC6600"/>
              </a:solidFill>
            </a:endParaRPr>
          </a:p>
          <a:p>
            <a:endParaRPr lang="en-US" sz="3200" dirty="0">
              <a:solidFill>
                <a:srgbClr val="CC6600"/>
              </a:solidFill>
            </a:endParaRPr>
          </a:p>
        </p:txBody>
      </p:sp>
    </p:spTree>
    <p:extLst>
      <p:ext uri="{BB962C8B-B14F-4D97-AF65-F5344CB8AC3E}">
        <p14:creationId xmlns:p14="http://schemas.microsoft.com/office/powerpoint/2010/main" val="31954435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361950"/>
            <a:ext cx="8077200" cy="3046988"/>
          </a:xfrm>
          <a:prstGeom prst="rect">
            <a:avLst/>
          </a:prstGeom>
          <a:noFill/>
        </p:spPr>
        <p:txBody>
          <a:bodyPr wrap="square" rtlCol="0">
            <a:spAutoFit/>
          </a:bodyPr>
          <a:lstStyle/>
          <a:p>
            <a:r>
              <a:rPr lang="en-US" sz="3200" b="1" dirty="0" smtClean="0">
                <a:solidFill>
                  <a:srgbClr val="CC6600"/>
                </a:solidFill>
              </a:rPr>
              <a:t>--God wants us to live from hand to mouth.</a:t>
            </a:r>
          </a:p>
          <a:p>
            <a:r>
              <a:rPr lang="en-US" sz="3200" b="1" dirty="0" smtClean="0">
                <a:solidFill>
                  <a:srgbClr val="CC6600"/>
                </a:solidFill>
              </a:rPr>
              <a:t>--Christ sends us to God by prayer for the</a:t>
            </a:r>
          </a:p>
          <a:p>
            <a:r>
              <a:rPr lang="en-US" sz="3200" b="1" dirty="0">
                <a:solidFill>
                  <a:srgbClr val="CC6600"/>
                </a:solidFill>
              </a:rPr>
              <a:t> </a:t>
            </a:r>
            <a:r>
              <a:rPr lang="en-US" sz="3200" b="1" dirty="0" smtClean="0">
                <a:solidFill>
                  <a:srgbClr val="CC6600"/>
                </a:solidFill>
              </a:rPr>
              <a:t>  supply of all our wants.</a:t>
            </a:r>
          </a:p>
          <a:p>
            <a:r>
              <a:rPr lang="en-US" sz="3200" b="1" dirty="0" smtClean="0">
                <a:solidFill>
                  <a:srgbClr val="CC6600"/>
                </a:solidFill>
              </a:rPr>
              <a:t>--Our prayers are under the sense of this </a:t>
            </a:r>
          </a:p>
          <a:p>
            <a:r>
              <a:rPr lang="en-US" sz="3200" b="1" dirty="0">
                <a:solidFill>
                  <a:srgbClr val="CC6600"/>
                </a:solidFill>
              </a:rPr>
              <a:t> </a:t>
            </a:r>
            <a:r>
              <a:rPr lang="en-US" sz="3200" b="1" dirty="0" smtClean="0">
                <a:solidFill>
                  <a:srgbClr val="CC6600"/>
                </a:solidFill>
              </a:rPr>
              <a:t>  command of God in Christ.</a:t>
            </a:r>
          </a:p>
          <a:p>
            <a:endParaRPr lang="en-US" sz="3200" dirty="0">
              <a:solidFill>
                <a:srgbClr val="CC6600"/>
              </a:solidFill>
            </a:endParaRPr>
          </a:p>
        </p:txBody>
      </p:sp>
    </p:spTree>
    <p:extLst>
      <p:ext uri="{BB962C8B-B14F-4D97-AF65-F5344CB8AC3E}">
        <p14:creationId xmlns:p14="http://schemas.microsoft.com/office/powerpoint/2010/main" val="39537564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361950"/>
            <a:ext cx="8077200" cy="3046988"/>
          </a:xfrm>
          <a:prstGeom prst="rect">
            <a:avLst/>
          </a:prstGeom>
          <a:noFill/>
        </p:spPr>
        <p:txBody>
          <a:bodyPr wrap="square" rtlCol="0">
            <a:spAutoFit/>
          </a:bodyPr>
          <a:lstStyle/>
          <a:p>
            <a:r>
              <a:rPr lang="en-US" sz="3200" b="1" dirty="0" smtClean="0">
                <a:solidFill>
                  <a:srgbClr val="CC6600"/>
                </a:solidFill>
              </a:rPr>
              <a:t>--Our prayers are under the sense of this </a:t>
            </a:r>
          </a:p>
          <a:p>
            <a:r>
              <a:rPr lang="en-US" sz="3200" b="1" dirty="0">
                <a:solidFill>
                  <a:srgbClr val="CC6600"/>
                </a:solidFill>
              </a:rPr>
              <a:t> </a:t>
            </a:r>
            <a:r>
              <a:rPr lang="en-US" sz="3200" b="1" dirty="0" smtClean="0">
                <a:solidFill>
                  <a:srgbClr val="CC6600"/>
                </a:solidFill>
              </a:rPr>
              <a:t>  command of God in Christ.</a:t>
            </a:r>
          </a:p>
          <a:p>
            <a:endParaRPr lang="en-US" sz="3200" b="1" dirty="0">
              <a:solidFill>
                <a:srgbClr val="CC6600"/>
              </a:solidFill>
            </a:endParaRPr>
          </a:p>
          <a:p>
            <a:r>
              <a:rPr lang="en-US" sz="3200" b="1" dirty="0" smtClean="0">
                <a:solidFill>
                  <a:srgbClr val="CC6600"/>
                </a:solidFill>
              </a:rPr>
              <a:t>	--We may pray without any sense of </a:t>
            </a:r>
          </a:p>
          <a:p>
            <a:r>
              <a:rPr lang="en-US" sz="3200" b="1" dirty="0">
                <a:solidFill>
                  <a:srgbClr val="CC6600"/>
                </a:solidFill>
              </a:rPr>
              <a:t>	 </a:t>
            </a:r>
            <a:r>
              <a:rPr lang="en-US" sz="3200" b="1" dirty="0" smtClean="0">
                <a:solidFill>
                  <a:srgbClr val="CC6600"/>
                </a:solidFill>
              </a:rPr>
              <a:t>   being commanded (serving ourselves)</a:t>
            </a:r>
          </a:p>
          <a:p>
            <a:endParaRPr lang="en-US" sz="3200" dirty="0">
              <a:solidFill>
                <a:srgbClr val="CC6600"/>
              </a:solidFill>
            </a:endParaRPr>
          </a:p>
        </p:txBody>
      </p:sp>
    </p:spTree>
    <p:extLst>
      <p:ext uri="{BB962C8B-B14F-4D97-AF65-F5344CB8AC3E}">
        <p14:creationId xmlns:p14="http://schemas.microsoft.com/office/powerpoint/2010/main" val="361703086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361950"/>
            <a:ext cx="8077200" cy="4031873"/>
          </a:xfrm>
          <a:prstGeom prst="rect">
            <a:avLst/>
          </a:prstGeom>
          <a:noFill/>
        </p:spPr>
        <p:txBody>
          <a:bodyPr wrap="square" rtlCol="0">
            <a:spAutoFit/>
          </a:bodyPr>
          <a:lstStyle/>
          <a:p>
            <a:r>
              <a:rPr lang="en-US" sz="3200" b="1" dirty="0" smtClean="0">
                <a:solidFill>
                  <a:srgbClr val="CC6600"/>
                </a:solidFill>
              </a:rPr>
              <a:t>--Our prayers are under the sense of this </a:t>
            </a:r>
          </a:p>
          <a:p>
            <a:r>
              <a:rPr lang="en-US" sz="3200" b="1" dirty="0">
                <a:solidFill>
                  <a:srgbClr val="CC6600"/>
                </a:solidFill>
              </a:rPr>
              <a:t> </a:t>
            </a:r>
            <a:r>
              <a:rPr lang="en-US" sz="3200" b="1" dirty="0" smtClean="0">
                <a:solidFill>
                  <a:srgbClr val="CC6600"/>
                </a:solidFill>
              </a:rPr>
              <a:t>  command of God in Christ.</a:t>
            </a:r>
          </a:p>
          <a:p>
            <a:endParaRPr lang="en-US" sz="3200" b="1" dirty="0">
              <a:solidFill>
                <a:srgbClr val="CC6600"/>
              </a:solidFill>
            </a:endParaRPr>
          </a:p>
          <a:p>
            <a:r>
              <a:rPr lang="en-US" sz="3200" b="1" dirty="0" smtClean="0">
                <a:solidFill>
                  <a:srgbClr val="CC6600"/>
                </a:solidFill>
              </a:rPr>
              <a:t>	--We may pray without any sense of </a:t>
            </a:r>
          </a:p>
          <a:p>
            <a:r>
              <a:rPr lang="en-US" sz="3200" b="1" dirty="0">
                <a:solidFill>
                  <a:srgbClr val="CC6600"/>
                </a:solidFill>
              </a:rPr>
              <a:t>	 </a:t>
            </a:r>
            <a:r>
              <a:rPr lang="en-US" sz="3200" b="1" dirty="0" smtClean="0">
                <a:solidFill>
                  <a:srgbClr val="CC6600"/>
                </a:solidFill>
              </a:rPr>
              <a:t>   being commanded (serving ourselves)</a:t>
            </a:r>
          </a:p>
          <a:p>
            <a:r>
              <a:rPr lang="en-US" sz="3200" b="1" dirty="0">
                <a:solidFill>
                  <a:srgbClr val="CC6600"/>
                </a:solidFill>
              </a:rPr>
              <a:t>	</a:t>
            </a:r>
            <a:r>
              <a:rPr lang="en-US" sz="3200" b="1" dirty="0" smtClean="0">
                <a:solidFill>
                  <a:srgbClr val="CC6600"/>
                </a:solidFill>
              </a:rPr>
              <a:t>--We may pray out of slavish fear.</a:t>
            </a:r>
          </a:p>
          <a:p>
            <a:endParaRPr lang="en-US" sz="3200" b="1" dirty="0" smtClean="0">
              <a:solidFill>
                <a:srgbClr val="CC6600"/>
              </a:solidFill>
            </a:endParaRPr>
          </a:p>
          <a:p>
            <a:endParaRPr lang="en-US" sz="3200" dirty="0">
              <a:solidFill>
                <a:srgbClr val="CC6600"/>
              </a:solidFill>
            </a:endParaRPr>
          </a:p>
        </p:txBody>
      </p:sp>
    </p:spTree>
    <p:extLst>
      <p:ext uri="{BB962C8B-B14F-4D97-AF65-F5344CB8AC3E}">
        <p14:creationId xmlns:p14="http://schemas.microsoft.com/office/powerpoint/2010/main" val="5959086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361950"/>
            <a:ext cx="8077200" cy="4031873"/>
          </a:xfrm>
          <a:prstGeom prst="rect">
            <a:avLst/>
          </a:prstGeom>
          <a:noFill/>
        </p:spPr>
        <p:txBody>
          <a:bodyPr wrap="square" rtlCol="0">
            <a:spAutoFit/>
          </a:bodyPr>
          <a:lstStyle/>
          <a:p>
            <a:r>
              <a:rPr lang="en-US" sz="3200" b="1" dirty="0" smtClean="0">
                <a:solidFill>
                  <a:srgbClr val="CC6600"/>
                </a:solidFill>
              </a:rPr>
              <a:t>--Our prayers are under the sense of this </a:t>
            </a:r>
          </a:p>
          <a:p>
            <a:r>
              <a:rPr lang="en-US" sz="3200" b="1" dirty="0">
                <a:solidFill>
                  <a:srgbClr val="CC6600"/>
                </a:solidFill>
              </a:rPr>
              <a:t> </a:t>
            </a:r>
            <a:r>
              <a:rPr lang="en-US" sz="3200" b="1" dirty="0" smtClean="0">
                <a:solidFill>
                  <a:srgbClr val="CC6600"/>
                </a:solidFill>
              </a:rPr>
              <a:t>  command of God in Christ.</a:t>
            </a:r>
          </a:p>
          <a:p>
            <a:endParaRPr lang="en-US" sz="3200" b="1" dirty="0">
              <a:solidFill>
                <a:srgbClr val="CC6600"/>
              </a:solidFill>
            </a:endParaRPr>
          </a:p>
          <a:p>
            <a:r>
              <a:rPr lang="en-US" sz="3200" b="1" dirty="0" smtClean="0">
                <a:solidFill>
                  <a:srgbClr val="CC6600"/>
                </a:solidFill>
              </a:rPr>
              <a:t>	--We may pray without any sense of </a:t>
            </a:r>
          </a:p>
          <a:p>
            <a:r>
              <a:rPr lang="en-US" sz="3200" b="1" dirty="0">
                <a:solidFill>
                  <a:srgbClr val="CC6600"/>
                </a:solidFill>
              </a:rPr>
              <a:t>	 </a:t>
            </a:r>
            <a:r>
              <a:rPr lang="en-US" sz="3200" b="1" dirty="0" smtClean="0">
                <a:solidFill>
                  <a:srgbClr val="CC6600"/>
                </a:solidFill>
              </a:rPr>
              <a:t>   being commanded (serving ourselves)</a:t>
            </a:r>
          </a:p>
          <a:p>
            <a:r>
              <a:rPr lang="en-US" sz="3200" b="1" dirty="0">
                <a:solidFill>
                  <a:srgbClr val="CC6600"/>
                </a:solidFill>
              </a:rPr>
              <a:t>	</a:t>
            </a:r>
            <a:r>
              <a:rPr lang="en-US" sz="3200" b="1" dirty="0" smtClean="0">
                <a:solidFill>
                  <a:srgbClr val="CC6600"/>
                </a:solidFill>
              </a:rPr>
              <a:t>--We may pray out of slavish fear.</a:t>
            </a:r>
          </a:p>
          <a:p>
            <a:r>
              <a:rPr lang="en-US" sz="3200" b="1" dirty="0" smtClean="0">
                <a:solidFill>
                  <a:srgbClr val="CC6600"/>
                </a:solidFill>
              </a:rPr>
              <a:t>	--We should pray out of son-like service.</a:t>
            </a:r>
          </a:p>
          <a:p>
            <a:endParaRPr lang="en-US" sz="3200" dirty="0">
              <a:solidFill>
                <a:srgbClr val="CC6600"/>
              </a:solidFill>
            </a:endParaRPr>
          </a:p>
        </p:txBody>
      </p:sp>
    </p:spTree>
    <p:extLst>
      <p:ext uri="{BB962C8B-B14F-4D97-AF65-F5344CB8AC3E}">
        <p14:creationId xmlns:p14="http://schemas.microsoft.com/office/powerpoint/2010/main" val="5959086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0.geograph.org.uk/geophotos/03/15/07/3150770_d025995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45600" cy="52006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5" descr="Tbost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391626"/>
            <a:ext cx="2921000" cy="4417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111026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361950"/>
            <a:ext cx="8077200" cy="4031873"/>
          </a:xfrm>
          <a:prstGeom prst="rect">
            <a:avLst/>
          </a:prstGeom>
          <a:noFill/>
        </p:spPr>
        <p:txBody>
          <a:bodyPr wrap="square" rtlCol="0">
            <a:spAutoFit/>
          </a:bodyPr>
          <a:lstStyle/>
          <a:p>
            <a:r>
              <a:rPr lang="en-US" sz="3200" b="1" dirty="0" smtClean="0">
                <a:solidFill>
                  <a:srgbClr val="CC6600"/>
                </a:solidFill>
              </a:rPr>
              <a:t>--God wants us to live from hand to mouth.</a:t>
            </a:r>
          </a:p>
          <a:p>
            <a:r>
              <a:rPr lang="en-US" sz="3200" b="1" dirty="0" smtClean="0">
                <a:solidFill>
                  <a:srgbClr val="CC6600"/>
                </a:solidFill>
              </a:rPr>
              <a:t>--Christ sends us to God by prayer for the</a:t>
            </a:r>
          </a:p>
          <a:p>
            <a:r>
              <a:rPr lang="en-US" sz="3200" b="1" dirty="0">
                <a:solidFill>
                  <a:srgbClr val="CC6600"/>
                </a:solidFill>
              </a:rPr>
              <a:t> </a:t>
            </a:r>
            <a:r>
              <a:rPr lang="en-US" sz="3200" b="1" dirty="0" smtClean="0">
                <a:solidFill>
                  <a:srgbClr val="CC6600"/>
                </a:solidFill>
              </a:rPr>
              <a:t>  supply of all our wants.</a:t>
            </a:r>
          </a:p>
          <a:p>
            <a:r>
              <a:rPr lang="en-US" sz="3200" b="1" dirty="0" smtClean="0">
                <a:solidFill>
                  <a:srgbClr val="CC6600"/>
                </a:solidFill>
              </a:rPr>
              <a:t>--Our prayers are under the sense of this </a:t>
            </a:r>
          </a:p>
          <a:p>
            <a:r>
              <a:rPr lang="en-US" sz="3200" b="1" dirty="0">
                <a:solidFill>
                  <a:srgbClr val="CC6600"/>
                </a:solidFill>
              </a:rPr>
              <a:t> </a:t>
            </a:r>
            <a:r>
              <a:rPr lang="en-US" sz="3200" b="1" dirty="0" smtClean="0">
                <a:solidFill>
                  <a:srgbClr val="CC6600"/>
                </a:solidFill>
              </a:rPr>
              <a:t>  command of God in Christ.</a:t>
            </a:r>
          </a:p>
          <a:p>
            <a:r>
              <a:rPr lang="en-US" sz="3200" b="1" dirty="0" smtClean="0">
                <a:solidFill>
                  <a:srgbClr val="CC6600"/>
                </a:solidFill>
              </a:rPr>
              <a:t>--</a:t>
            </a:r>
            <a:r>
              <a:rPr lang="en-US" sz="3200" b="1" i="1" dirty="0" smtClean="0">
                <a:solidFill>
                  <a:srgbClr val="CC6600"/>
                </a:solidFill>
              </a:rPr>
              <a:t>Let us therefore come boldly unto the throne </a:t>
            </a:r>
          </a:p>
          <a:p>
            <a:r>
              <a:rPr lang="en-US" sz="3200" b="1" i="1" dirty="0">
                <a:solidFill>
                  <a:srgbClr val="CC6600"/>
                </a:solidFill>
              </a:rPr>
              <a:t> </a:t>
            </a:r>
            <a:r>
              <a:rPr lang="en-US" sz="3200" b="1" i="1" dirty="0" smtClean="0">
                <a:solidFill>
                  <a:srgbClr val="CC6600"/>
                </a:solidFill>
              </a:rPr>
              <a:t>  of grace. . . </a:t>
            </a:r>
            <a:endParaRPr lang="en-US" sz="3200" b="1" dirty="0" smtClean="0">
              <a:solidFill>
                <a:srgbClr val="CC6600"/>
              </a:solidFill>
            </a:endParaRPr>
          </a:p>
          <a:p>
            <a:endParaRPr lang="en-US" sz="3200" dirty="0">
              <a:solidFill>
                <a:srgbClr val="CC6600"/>
              </a:solidFill>
            </a:endParaRPr>
          </a:p>
        </p:txBody>
      </p:sp>
    </p:spTree>
    <p:extLst>
      <p:ext uri="{BB962C8B-B14F-4D97-AF65-F5344CB8AC3E}">
        <p14:creationId xmlns:p14="http://schemas.microsoft.com/office/powerpoint/2010/main" val="395375648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thepuritans.files.wordpress.com/2011/03/boston.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730" r="21628"/>
          <a:stretch/>
        </p:blipFill>
        <p:spPr bwMode="auto">
          <a:xfrm>
            <a:off x="6564086" y="209550"/>
            <a:ext cx="2329543" cy="1676400"/>
          </a:xfrm>
          <a:prstGeom prst="rect">
            <a:avLst/>
          </a:prstGeom>
          <a:noFill/>
          <a:ln w="15875">
            <a:solidFill>
              <a:schemeClr val="accent1">
                <a:lumMod val="75000"/>
              </a:schemeClr>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33400" y="514350"/>
            <a:ext cx="5867400" cy="1754326"/>
          </a:xfrm>
          <a:prstGeom prst="rect">
            <a:avLst/>
          </a:prstGeom>
          <a:noFill/>
        </p:spPr>
        <p:txBody>
          <a:bodyPr wrap="square" rtlCol="0">
            <a:spAutoFit/>
          </a:bodyPr>
          <a:lstStyle/>
          <a:p>
            <a:r>
              <a:rPr lang="en-US" sz="3600" b="1" i="1" dirty="0" smtClean="0">
                <a:solidFill>
                  <a:srgbClr val="CC6600"/>
                </a:solidFill>
                <a:latin typeface="+mj-lt"/>
              </a:rPr>
              <a:t>The virtue is not in the words, but in the faith wherewith they are used.</a:t>
            </a:r>
            <a:endParaRPr lang="en-US" sz="3600" b="1" i="1" dirty="0">
              <a:solidFill>
                <a:srgbClr val="CC6600"/>
              </a:solidFill>
              <a:latin typeface="+mj-lt"/>
            </a:endParaRPr>
          </a:p>
        </p:txBody>
      </p:sp>
    </p:spTree>
    <p:extLst>
      <p:ext uri="{BB962C8B-B14F-4D97-AF65-F5344CB8AC3E}">
        <p14:creationId xmlns:p14="http://schemas.microsoft.com/office/powerpoint/2010/main" val="304992329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lenstalk.com/var/albums/albumscotland/album02/Scotlands-Churches/album113/L1012091_Ettrick_Kirk.jpg?m=13734031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85750"/>
            <a:ext cx="11026154" cy="5772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598653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586591"/>
            <a:ext cx="4572000" cy="3970318"/>
          </a:xfrm>
          <a:prstGeom prst="rect">
            <a:avLst/>
          </a:prstGeom>
        </p:spPr>
        <p:txBody>
          <a:bodyPr>
            <a:spAutoFit/>
          </a:bodyPr>
          <a:lstStyle/>
          <a:p>
            <a:r>
              <a:rPr lang="en-US" i="1" dirty="0"/>
              <a:t> As a testimony of esteem for the Revd. THOMAS BOSTON, Senior whose private character was highly respectable, whose public </a:t>
            </a:r>
            <a:r>
              <a:rPr lang="en-US" i="1" dirty="0" err="1"/>
              <a:t>labours</a:t>
            </a:r>
            <a:r>
              <a:rPr lang="en-US" i="1" dirty="0"/>
              <a:t> were blessed to many and whose valuable writings have contributed much to promote the advancement of vital Christianity. This monument by permission of his relatives is erected by a religious and grateful public AD 1806. He was born in </a:t>
            </a:r>
            <a:r>
              <a:rPr lang="en-US" i="1" dirty="0" err="1"/>
              <a:t>Dunse</a:t>
            </a:r>
            <a:r>
              <a:rPr lang="en-US" i="1" dirty="0"/>
              <a:t> March 17th. 1676, ordained to the Pastoral Charge of </a:t>
            </a:r>
            <a:r>
              <a:rPr lang="en-US" i="1" dirty="0" err="1"/>
              <a:t>Simprim</a:t>
            </a:r>
            <a:r>
              <a:rPr lang="en-US" i="1" dirty="0"/>
              <a:t> Sept 21st. 1699, removed from thence to Ettrick May 1st. 1707 and died May 20th. 1732 aged 56 years leaving a widow and four children"</a:t>
            </a:r>
            <a:endParaRPr lang="en-US" dirty="0"/>
          </a:p>
        </p:txBody>
      </p:sp>
    </p:spTree>
    <p:extLst>
      <p:ext uri="{BB962C8B-B14F-4D97-AF65-F5344CB8AC3E}">
        <p14:creationId xmlns:p14="http://schemas.microsoft.com/office/powerpoint/2010/main" val="29262309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http://www.dunsehistorysociety.co.uk/site_images/oldbostonhous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19250"/>
            <a:ext cx="9144000" cy="75348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1000" y="6153150"/>
            <a:ext cx="7543800" cy="369332"/>
          </a:xfrm>
          <a:prstGeom prst="rect">
            <a:avLst/>
          </a:prstGeom>
          <a:noFill/>
        </p:spPr>
        <p:txBody>
          <a:bodyPr wrap="square" rtlCol="0">
            <a:spAutoFit/>
          </a:bodyPr>
          <a:lstStyle/>
          <a:p>
            <a:r>
              <a:rPr lang="en-US" dirty="0" smtClean="0"/>
              <a:t>House in which he was born in 1676.  Burnt down in 1891.</a:t>
            </a:r>
            <a:endParaRPr lang="en-US" dirty="0"/>
          </a:p>
        </p:txBody>
      </p:sp>
      <p:sp>
        <p:nvSpPr>
          <p:cNvPr id="4" name="TextBox 3"/>
          <p:cNvSpPr txBox="1"/>
          <p:nvPr/>
        </p:nvSpPr>
        <p:spPr>
          <a:xfrm>
            <a:off x="838200" y="742950"/>
            <a:ext cx="8077200" cy="1938992"/>
          </a:xfrm>
          <a:prstGeom prst="rect">
            <a:avLst/>
          </a:prstGeom>
          <a:noFill/>
        </p:spPr>
        <p:txBody>
          <a:bodyPr wrap="square" rtlCol="0">
            <a:spAutoFit/>
          </a:bodyPr>
          <a:lstStyle/>
          <a:p>
            <a:r>
              <a:rPr lang="en-US" sz="4000" dirty="0" smtClean="0">
                <a:solidFill>
                  <a:schemeClr val="bg1"/>
                </a:solidFill>
              </a:rPr>
              <a:t>--Born in Duns (1676)</a:t>
            </a:r>
          </a:p>
          <a:p>
            <a:endParaRPr lang="en-US" sz="4000" dirty="0" smtClean="0">
              <a:solidFill>
                <a:schemeClr val="bg1"/>
              </a:solidFill>
            </a:endParaRPr>
          </a:p>
          <a:p>
            <a:endParaRPr lang="en-US" sz="4000" dirty="0" smtClean="0">
              <a:solidFill>
                <a:schemeClr val="bg1"/>
              </a:solidFill>
            </a:endParaRPr>
          </a:p>
        </p:txBody>
      </p:sp>
    </p:spTree>
    <p:extLst>
      <p:ext uri="{BB962C8B-B14F-4D97-AF65-F5344CB8AC3E}">
        <p14:creationId xmlns:p14="http://schemas.microsoft.com/office/powerpoint/2010/main" val="27090117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https://upload.wikimedia.org/wikipedia/commons/d/d5/Godfrey_Kneller_-_King_Charles_II_-_Google_Art_Projec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684" y="-2076450"/>
            <a:ext cx="9422684" cy="14777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71448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http://www.dunsehistorysociety.co.uk/site_images/oldbostonhous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19250"/>
            <a:ext cx="9144000" cy="75348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1000" y="6153150"/>
            <a:ext cx="7543800" cy="369332"/>
          </a:xfrm>
          <a:prstGeom prst="rect">
            <a:avLst/>
          </a:prstGeom>
          <a:noFill/>
        </p:spPr>
        <p:txBody>
          <a:bodyPr wrap="square" rtlCol="0">
            <a:spAutoFit/>
          </a:bodyPr>
          <a:lstStyle/>
          <a:p>
            <a:r>
              <a:rPr lang="en-US" dirty="0" smtClean="0"/>
              <a:t>House in which he was born in 1676.  Burnt down in 1891.</a:t>
            </a:r>
            <a:endParaRPr lang="en-US" dirty="0"/>
          </a:p>
        </p:txBody>
      </p:sp>
      <p:sp>
        <p:nvSpPr>
          <p:cNvPr id="4" name="TextBox 3"/>
          <p:cNvSpPr txBox="1"/>
          <p:nvPr/>
        </p:nvSpPr>
        <p:spPr>
          <a:xfrm>
            <a:off x="838200" y="742950"/>
            <a:ext cx="8077200" cy="1938992"/>
          </a:xfrm>
          <a:prstGeom prst="rect">
            <a:avLst/>
          </a:prstGeom>
          <a:noFill/>
        </p:spPr>
        <p:txBody>
          <a:bodyPr wrap="square" rtlCol="0">
            <a:spAutoFit/>
          </a:bodyPr>
          <a:lstStyle/>
          <a:p>
            <a:r>
              <a:rPr lang="en-US" sz="4000" dirty="0" smtClean="0">
                <a:solidFill>
                  <a:schemeClr val="bg1"/>
                </a:solidFill>
              </a:rPr>
              <a:t>--Born in Duns (1676)</a:t>
            </a:r>
          </a:p>
          <a:p>
            <a:r>
              <a:rPr lang="en-US" sz="4000" dirty="0" smtClean="0">
                <a:solidFill>
                  <a:schemeClr val="bg1"/>
                </a:solidFill>
              </a:rPr>
              <a:t>--Companion for his father in prison</a:t>
            </a:r>
          </a:p>
          <a:p>
            <a:endParaRPr lang="en-US" sz="4000" dirty="0" smtClean="0">
              <a:solidFill>
                <a:schemeClr val="bg1"/>
              </a:solidFill>
            </a:endParaRPr>
          </a:p>
        </p:txBody>
      </p:sp>
    </p:spTree>
    <p:extLst>
      <p:ext uri="{BB962C8B-B14F-4D97-AF65-F5344CB8AC3E}">
        <p14:creationId xmlns:p14="http://schemas.microsoft.com/office/powerpoint/2010/main" val="39840812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https://upload.wikimedia.org/wikipedia/commons/thumb/1/16/Louise_Rayner_John_Knox%27s_House_Edinburgh.jpg/1920px-Louise_Rayner_John_Knox%27s_House_Edinburg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69471"/>
            <a:ext cx="9220200" cy="61230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9600" y="5695950"/>
            <a:ext cx="8763000" cy="369332"/>
          </a:xfrm>
          <a:prstGeom prst="rect">
            <a:avLst/>
          </a:prstGeom>
          <a:noFill/>
        </p:spPr>
        <p:txBody>
          <a:bodyPr wrap="square" rtlCol="0">
            <a:spAutoFit/>
          </a:bodyPr>
          <a:lstStyle/>
          <a:p>
            <a:r>
              <a:rPr lang="en-US" dirty="0" smtClean="0"/>
              <a:t>Age of 15 (1691)  went to Edinburgh for University.  John Knox house on Royal Mile  </a:t>
            </a:r>
            <a:endParaRPr lang="en-US" dirty="0"/>
          </a:p>
        </p:txBody>
      </p:sp>
    </p:spTree>
    <p:extLst>
      <p:ext uri="{BB962C8B-B14F-4D97-AF65-F5344CB8AC3E}">
        <p14:creationId xmlns:p14="http://schemas.microsoft.com/office/powerpoint/2010/main" val="39901115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2" name="Picture 6" descr="https://tammytourguide.files.wordpress.com/2013/08/edin_greyfria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628" y="-704850"/>
            <a:ext cx="9252857" cy="6173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206069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676A55"/>
      </a:dk2>
      <a:lt2>
        <a:srgbClr val="EAEBDE"/>
      </a:lt2>
      <a:accent1>
        <a:srgbClr val="527D55"/>
      </a:accent1>
      <a:accent2>
        <a:srgbClr val="B0CCB0"/>
      </a:accent2>
      <a:accent3>
        <a:srgbClr val="A8CDD7"/>
      </a:accent3>
      <a:accent4>
        <a:srgbClr val="C0BEAF"/>
      </a:accent4>
      <a:accent5>
        <a:srgbClr val="CEC597"/>
      </a:accent5>
      <a:accent6>
        <a:srgbClr val="76A676"/>
      </a:accent6>
      <a:hlink>
        <a:srgbClr val="DB5353"/>
      </a:hlink>
      <a:folHlink>
        <a:srgbClr val="90363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489</TotalTime>
  <Words>587</Words>
  <Application>Microsoft Office PowerPoint</Application>
  <PresentationFormat>On-screen Show (16:9)</PresentationFormat>
  <Paragraphs>80</Paragraphs>
  <Slides>43</Slides>
  <Notes>0</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Minnick</dc:creator>
  <cp:lastModifiedBy>Esther Neal</cp:lastModifiedBy>
  <cp:revision>27</cp:revision>
  <dcterms:created xsi:type="dcterms:W3CDTF">2015-08-05T14:06:24Z</dcterms:created>
  <dcterms:modified xsi:type="dcterms:W3CDTF">2015-08-08T18:26:21Z</dcterms:modified>
</cp:coreProperties>
</file>