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342" r:id="rId3"/>
    <p:sldId id="314" r:id="rId4"/>
    <p:sldId id="341" r:id="rId5"/>
    <p:sldId id="326" r:id="rId6"/>
    <p:sldId id="344" r:id="rId7"/>
    <p:sldId id="345" r:id="rId8"/>
    <p:sldId id="346" r:id="rId9"/>
    <p:sldId id="347" r:id="rId10"/>
    <p:sldId id="343" r:id="rId11"/>
    <p:sldId id="348" r:id="rId12"/>
    <p:sldId id="349" r:id="rId13"/>
    <p:sldId id="350" r:id="rId14"/>
    <p:sldId id="351" r:id="rId15"/>
    <p:sldId id="320" r:id="rId16"/>
    <p:sldId id="319" r:id="rId17"/>
    <p:sldId id="368" r:id="rId18"/>
    <p:sldId id="321" r:id="rId19"/>
    <p:sldId id="315" r:id="rId20"/>
    <p:sldId id="316" r:id="rId21"/>
    <p:sldId id="317" r:id="rId22"/>
    <p:sldId id="322" r:id="rId23"/>
    <p:sldId id="364" r:id="rId24"/>
    <p:sldId id="355" r:id="rId25"/>
    <p:sldId id="356" r:id="rId26"/>
    <p:sldId id="358" r:id="rId27"/>
    <p:sldId id="359" r:id="rId28"/>
    <p:sldId id="360" r:id="rId29"/>
    <p:sldId id="365" r:id="rId30"/>
    <p:sldId id="363" r:id="rId31"/>
    <p:sldId id="366" r:id="rId32"/>
    <p:sldId id="352" r:id="rId33"/>
    <p:sldId id="353" r:id="rId34"/>
    <p:sldId id="354" r:id="rId35"/>
    <p:sldId id="367" r:id="rId36"/>
    <p:sldId id="362" r:id="rId37"/>
    <p:sldId id="318"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643" y="-55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F17771-C102-4194-83D0-99D5EC3D137C}"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E981D-2310-4C73-A592-6D10BC21320C}" type="slidenum">
              <a:rPr lang="en-US" smtClean="0"/>
              <a:t>‹#›</a:t>
            </a:fld>
            <a:endParaRPr lang="en-US"/>
          </a:p>
        </p:txBody>
      </p:sp>
    </p:spTree>
    <p:extLst>
      <p:ext uri="{BB962C8B-B14F-4D97-AF65-F5344CB8AC3E}">
        <p14:creationId xmlns:p14="http://schemas.microsoft.com/office/powerpoint/2010/main" val="374114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17771-C102-4194-83D0-99D5EC3D137C}"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E981D-2310-4C73-A592-6D10BC21320C}" type="slidenum">
              <a:rPr lang="en-US" smtClean="0"/>
              <a:t>‹#›</a:t>
            </a:fld>
            <a:endParaRPr lang="en-US"/>
          </a:p>
        </p:txBody>
      </p:sp>
    </p:spTree>
    <p:extLst>
      <p:ext uri="{BB962C8B-B14F-4D97-AF65-F5344CB8AC3E}">
        <p14:creationId xmlns:p14="http://schemas.microsoft.com/office/powerpoint/2010/main" val="74870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17771-C102-4194-83D0-99D5EC3D137C}"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E981D-2310-4C73-A592-6D10BC21320C}" type="slidenum">
              <a:rPr lang="en-US" smtClean="0"/>
              <a:t>‹#›</a:t>
            </a:fld>
            <a:endParaRPr lang="en-US"/>
          </a:p>
        </p:txBody>
      </p:sp>
    </p:spTree>
    <p:extLst>
      <p:ext uri="{BB962C8B-B14F-4D97-AF65-F5344CB8AC3E}">
        <p14:creationId xmlns:p14="http://schemas.microsoft.com/office/powerpoint/2010/main" val="165021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17771-C102-4194-83D0-99D5EC3D137C}"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E981D-2310-4C73-A592-6D10BC21320C}" type="slidenum">
              <a:rPr lang="en-US" smtClean="0"/>
              <a:t>‹#›</a:t>
            </a:fld>
            <a:endParaRPr lang="en-US"/>
          </a:p>
        </p:txBody>
      </p:sp>
    </p:spTree>
    <p:extLst>
      <p:ext uri="{BB962C8B-B14F-4D97-AF65-F5344CB8AC3E}">
        <p14:creationId xmlns:p14="http://schemas.microsoft.com/office/powerpoint/2010/main" val="387289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17771-C102-4194-83D0-99D5EC3D137C}" type="datetimeFigureOut">
              <a:rPr lang="en-US" smtClean="0"/>
              <a:t>7/2/2015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E981D-2310-4C73-A592-6D10BC21320C}" type="slidenum">
              <a:rPr lang="en-US" smtClean="0"/>
              <a:t>‹#›</a:t>
            </a:fld>
            <a:endParaRPr lang="en-US"/>
          </a:p>
        </p:txBody>
      </p:sp>
    </p:spTree>
    <p:extLst>
      <p:ext uri="{BB962C8B-B14F-4D97-AF65-F5344CB8AC3E}">
        <p14:creationId xmlns:p14="http://schemas.microsoft.com/office/powerpoint/2010/main" val="78138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F17771-C102-4194-83D0-99D5EC3D137C}"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E981D-2310-4C73-A592-6D10BC21320C}" type="slidenum">
              <a:rPr lang="en-US" smtClean="0"/>
              <a:t>‹#›</a:t>
            </a:fld>
            <a:endParaRPr lang="en-US"/>
          </a:p>
        </p:txBody>
      </p:sp>
    </p:spTree>
    <p:extLst>
      <p:ext uri="{BB962C8B-B14F-4D97-AF65-F5344CB8AC3E}">
        <p14:creationId xmlns:p14="http://schemas.microsoft.com/office/powerpoint/2010/main" val="224207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F17771-C102-4194-83D0-99D5EC3D137C}" type="datetimeFigureOut">
              <a:rPr lang="en-US" smtClean="0"/>
              <a:t>7/2/2015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E981D-2310-4C73-A592-6D10BC21320C}" type="slidenum">
              <a:rPr lang="en-US" smtClean="0"/>
              <a:t>‹#›</a:t>
            </a:fld>
            <a:endParaRPr lang="en-US"/>
          </a:p>
        </p:txBody>
      </p:sp>
    </p:spTree>
    <p:extLst>
      <p:ext uri="{BB962C8B-B14F-4D97-AF65-F5344CB8AC3E}">
        <p14:creationId xmlns:p14="http://schemas.microsoft.com/office/powerpoint/2010/main" val="27140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17771-C102-4194-83D0-99D5EC3D137C}" type="datetimeFigureOut">
              <a:rPr lang="en-US" smtClean="0"/>
              <a:t>7/2/2015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E981D-2310-4C73-A592-6D10BC21320C}" type="slidenum">
              <a:rPr lang="en-US" smtClean="0"/>
              <a:t>‹#›</a:t>
            </a:fld>
            <a:endParaRPr lang="en-US"/>
          </a:p>
        </p:txBody>
      </p:sp>
    </p:spTree>
    <p:extLst>
      <p:ext uri="{BB962C8B-B14F-4D97-AF65-F5344CB8AC3E}">
        <p14:creationId xmlns:p14="http://schemas.microsoft.com/office/powerpoint/2010/main" val="410857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17771-C102-4194-83D0-99D5EC3D137C}" type="datetimeFigureOut">
              <a:rPr lang="en-US" smtClean="0"/>
              <a:t>7/2/2015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E981D-2310-4C73-A592-6D10BC21320C}" type="slidenum">
              <a:rPr lang="en-US" smtClean="0"/>
              <a:t>‹#›</a:t>
            </a:fld>
            <a:endParaRPr lang="en-US"/>
          </a:p>
        </p:txBody>
      </p:sp>
    </p:spTree>
    <p:extLst>
      <p:ext uri="{BB962C8B-B14F-4D97-AF65-F5344CB8AC3E}">
        <p14:creationId xmlns:p14="http://schemas.microsoft.com/office/powerpoint/2010/main" val="407074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17771-C102-4194-83D0-99D5EC3D137C}"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E981D-2310-4C73-A592-6D10BC21320C}" type="slidenum">
              <a:rPr lang="en-US" smtClean="0"/>
              <a:t>‹#›</a:t>
            </a:fld>
            <a:endParaRPr lang="en-US"/>
          </a:p>
        </p:txBody>
      </p:sp>
    </p:spTree>
    <p:extLst>
      <p:ext uri="{BB962C8B-B14F-4D97-AF65-F5344CB8AC3E}">
        <p14:creationId xmlns:p14="http://schemas.microsoft.com/office/powerpoint/2010/main" val="396330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17771-C102-4194-83D0-99D5EC3D137C}" type="datetimeFigureOut">
              <a:rPr lang="en-US" smtClean="0"/>
              <a:t>7/2/2015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E981D-2310-4C73-A592-6D10BC21320C}" type="slidenum">
              <a:rPr lang="en-US" smtClean="0"/>
              <a:t>‹#›</a:t>
            </a:fld>
            <a:endParaRPr lang="en-US"/>
          </a:p>
        </p:txBody>
      </p:sp>
    </p:spTree>
    <p:extLst>
      <p:ext uri="{BB962C8B-B14F-4D97-AF65-F5344CB8AC3E}">
        <p14:creationId xmlns:p14="http://schemas.microsoft.com/office/powerpoint/2010/main" val="166270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9F17771-C102-4194-83D0-99D5EC3D137C}" type="datetimeFigureOut">
              <a:rPr lang="en-US" smtClean="0"/>
              <a:t>7/2/2015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B8E981D-2310-4C73-A592-6D10BC21320C}" type="slidenum">
              <a:rPr lang="en-US" smtClean="0"/>
              <a:t>‹#›</a:t>
            </a:fld>
            <a:endParaRPr lang="en-US"/>
          </a:p>
        </p:txBody>
      </p:sp>
    </p:spTree>
    <p:extLst>
      <p:ext uri="{BB962C8B-B14F-4D97-AF65-F5344CB8AC3E}">
        <p14:creationId xmlns:p14="http://schemas.microsoft.com/office/powerpoint/2010/main" val="137667863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6477000" cy="3046988"/>
          </a:xfrm>
          <a:prstGeom prst="rect">
            <a:avLst/>
          </a:prstGeom>
          <a:noFill/>
        </p:spPr>
        <p:txBody>
          <a:bodyPr wrap="square" rtlCol="0">
            <a:spAutoFit/>
          </a:bodyPr>
          <a:lstStyle/>
          <a:p>
            <a:r>
              <a:rPr lang="en-US" sz="3200" i="1" dirty="0">
                <a:solidFill>
                  <a:schemeClr val="tx1">
                    <a:lumMod val="95000"/>
                    <a:lumOff val="5000"/>
                  </a:schemeClr>
                </a:solidFill>
              </a:rPr>
              <a:t> </a:t>
            </a:r>
            <a:r>
              <a:rPr lang="en-US" sz="3200" i="1" dirty="0" smtClean="0">
                <a:solidFill>
                  <a:schemeClr val="tx1">
                    <a:lumMod val="95000"/>
                    <a:lumOff val="5000"/>
                  </a:schemeClr>
                </a:solidFill>
              </a:rPr>
              <a:t>    </a:t>
            </a:r>
            <a:r>
              <a:rPr lang="en-US" sz="3200" b="1" i="1" dirty="0" smtClean="0">
                <a:solidFill>
                  <a:schemeClr val="bg1"/>
                </a:solidFill>
              </a:rPr>
              <a:t>The wicked are like the tossing sea, for it cannot be quiet, and its </a:t>
            </a:r>
          </a:p>
          <a:p>
            <a:r>
              <a:rPr lang="en-US" sz="3200" b="1" i="1" dirty="0" smtClean="0">
                <a:solidFill>
                  <a:schemeClr val="bg1"/>
                </a:solidFill>
              </a:rPr>
              <a:t>waters toss up refuse and mud.  “There is no peace”, says my God, “for the wicked.”	</a:t>
            </a:r>
          </a:p>
          <a:p>
            <a:r>
              <a:rPr lang="en-US" sz="3200" b="1" i="1" dirty="0">
                <a:solidFill>
                  <a:schemeClr val="bg1"/>
                </a:solidFill>
              </a:rPr>
              <a:t>	</a:t>
            </a:r>
            <a:r>
              <a:rPr lang="en-US" sz="3200" b="1" i="1" dirty="0" smtClean="0">
                <a:solidFill>
                  <a:schemeClr val="bg1"/>
                </a:solidFill>
              </a:rPr>
              <a:t>		      --</a:t>
            </a:r>
            <a:r>
              <a:rPr lang="en-US" sz="3200" b="1" dirty="0" smtClean="0">
                <a:solidFill>
                  <a:schemeClr val="bg1"/>
                </a:solidFill>
              </a:rPr>
              <a:t>Isaiah 57:20-21</a:t>
            </a:r>
            <a:endParaRPr lang="en-US" sz="3200" b="1" i="1" dirty="0" smtClean="0">
              <a:solidFill>
                <a:schemeClr val="bg1"/>
              </a:solidFill>
            </a:endParaRPr>
          </a:p>
        </p:txBody>
      </p:sp>
    </p:spTree>
    <p:extLst>
      <p:ext uri="{BB962C8B-B14F-4D97-AF65-F5344CB8AC3E}">
        <p14:creationId xmlns:p14="http://schemas.microsoft.com/office/powerpoint/2010/main" val="37931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8763000" cy="584775"/>
          </a:xfrm>
          <a:prstGeom prst="rect">
            <a:avLst/>
          </a:prstGeom>
          <a:noFill/>
        </p:spPr>
        <p:txBody>
          <a:bodyPr wrap="square" rtlCol="0">
            <a:spAutoFit/>
          </a:bodyPr>
          <a:lstStyle/>
          <a:p>
            <a:pPr marL="514350" indent="-514350">
              <a:buAutoNum type="arabicPeriod" startAt="6"/>
            </a:pPr>
            <a:r>
              <a:rPr lang="en-US" sz="3200" b="1" dirty="0" smtClean="0">
                <a:solidFill>
                  <a:schemeClr val="bg1"/>
                </a:solidFill>
              </a:rPr>
              <a:t>Evangelize all people hopefully.</a:t>
            </a:r>
          </a:p>
        </p:txBody>
      </p:sp>
    </p:spTree>
    <p:extLst>
      <p:ext uri="{BB962C8B-B14F-4D97-AF65-F5344CB8AC3E}">
        <p14:creationId xmlns:p14="http://schemas.microsoft.com/office/powerpoint/2010/main" val="3207292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8763000" cy="1077218"/>
          </a:xfrm>
          <a:prstGeom prst="rect">
            <a:avLst/>
          </a:prstGeom>
          <a:noFill/>
        </p:spPr>
        <p:txBody>
          <a:bodyPr wrap="square" rtlCol="0">
            <a:spAutoFit/>
          </a:bodyPr>
          <a:lstStyle/>
          <a:p>
            <a:pPr marL="514350" indent="-514350">
              <a:buAutoNum type="arabicPeriod" startAt="6"/>
            </a:pPr>
            <a:r>
              <a:rPr lang="en-US" sz="3200" dirty="0" smtClean="0">
                <a:solidFill>
                  <a:schemeClr val="bg1"/>
                </a:solidFill>
              </a:rPr>
              <a:t>Evangelize all people hopefully.</a:t>
            </a:r>
          </a:p>
          <a:p>
            <a:pPr marL="514350" indent="-514350">
              <a:buAutoNum type="arabicPeriod" startAt="6"/>
            </a:pPr>
            <a:r>
              <a:rPr lang="en-US" sz="3200" b="1" dirty="0" smtClean="0">
                <a:solidFill>
                  <a:schemeClr val="bg1"/>
                </a:solidFill>
              </a:rPr>
              <a:t>Suffer patiently.</a:t>
            </a:r>
          </a:p>
        </p:txBody>
      </p:sp>
    </p:spTree>
    <p:extLst>
      <p:ext uri="{BB962C8B-B14F-4D97-AF65-F5344CB8AC3E}">
        <p14:creationId xmlns:p14="http://schemas.microsoft.com/office/powerpoint/2010/main" val="2341838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8763000" cy="1569660"/>
          </a:xfrm>
          <a:prstGeom prst="rect">
            <a:avLst/>
          </a:prstGeom>
          <a:noFill/>
        </p:spPr>
        <p:txBody>
          <a:bodyPr wrap="square" rtlCol="0">
            <a:spAutoFit/>
          </a:bodyPr>
          <a:lstStyle/>
          <a:p>
            <a:pPr marL="514350" indent="-514350">
              <a:buAutoNum type="arabicPeriod" startAt="6"/>
            </a:pPr>
            <a:r>
              <a:rPr lang="en-US" sz="3200" dirty="0" smtClean="0">
                <a:solidFill>
                  <a:schemeClr val="bg1"/>
                </a:solidFill>
              </a:rPr>
              <a:t>Evangelize all people hopefully.</a:t>
            </a:r>
          </a:p>
          <a:p>
            <a:pPr marL="514350" indent="-514350">
              <a:buAutoNum type="arabicPeriod" startAt="6"/>
            </a:pPr>
            <a:r>
              <a:rPr lang="en-US" sz="3200" dirty="0" smtClean="0">
                <a:solidFill>
                  <a:schemeClr val="bg1"/>
                </a:solidFill>
              </a:rPr>
              <a:t>Suffer patiently.</a:t>
            </a:r>
          </a:p>
          <a:p>
            <a:pPr marL="514350" indent="-514350">
              <a:buAutoNum type="arabicPeriod" startAt="6"/>
            </a:pPr>
            <a:r>
              <a:rPr lang="en-US" sz="3200" b="1" dirty="0" smtClean="0">
                <a:solidFill>
                  <a:schemeClr val="bg1"/>
                </a:solidFill>
              </a:rPr>
              <a:t>Correct other professing Christians gently.</a:t>
            </a:r>
          </a:p>
        </p:txBody>
      </p:sp>
    </p:spTree>
    <p:extLst>
      <p:ext uri="{BB962C8B-B14F-4D97-AF65-F5344CB8AC3E}">
        <p14:creationId xmlns:p14="http://schemas.microsoft.com/office/powerpoint/2010/main" val="2341838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8763000" cy="2062103"/>
          </a:xfrm>
          <a:prstGeom prst="rect">
            <a:avLst/>
          </a:prstGeom>
          <a:noFill/>
        </p:spPr>
        <p:txBody>
          <a:bodyPr wrap="square" rtlCol="0">
            <a:spAutoFit/>
          </a:bodyPr>
          <a:lstStyle/>
          <a:p>
            <a:pPr marL="514350" indent="-514350">
              <a:buAutoNum type="arabicPeriod" startAt="6"/>
            </a:pPr>
            <a:r>
              <a:rPr lang="en-US" sz="3200" dirty="0" smtClean="0">
                <a:solidFill>
                  <a:schemeClr val="bg1"/>
                </a:solidFill>
              </a:rPr>
              <a:t>Evangelize all people hopefully.</a:t>
            </a:r>
          </a:p>
          <a:p>
            <a:pPr marL="514350" indent="-514350">
              <a:buAutoNum type="arabicPeriod" startAt="6"/>
            </a:pPr>
            <a:r>
              <a:rPr lang="en-US" sz="3200" dirty="0" smtClean="0">
                <a:solidFill>
                  <a:schemeClr val="bg1"/>
                </a:solidFill>
              </a:rPr>
              <a:t>Suffer patiently.</a:t>
            </a:r>
          </a:p>
          <a:p>
            <a:pPr marL="514350" indent="-514350">
              <a:buAutoNum type="arabicPeriod" startAt="6"/>
            </a:pPr>
            <a:r>
              <a:rPr lang="en-US" sz="3200" dirty="0" smtClean="0">
                <a:solidFill>
                  <a:schemeClr val="bg1"/>
                </a:solidFill>
              </a:rPr>
              <a:t>Correct other professing Christians gently.</a:t>
            </a:r>
          </a:p>
          <a:p>
            <a:pPr marL="514350" indent="-514350">
              <a:buAutoNum type="arabicPeriod" startAt="6"/>
            </a:pPr>
            <a:r>
              <a:rPr lang="en-US" sz="3200" b="1" dirty="0" smtClean="0">
                <a:solidFill>
                  <a:schemeClr val="bg1"/>
                </a:solidFill>
              </a:rPr>
              <a:t>Embrace your pilgrim status fully.</a:t>
            </a:r>
          </a:p>
        </p:txBody>
      </p:sp>
    </p:spTree>
    <p:extLst>
      <p:ext uri="{BB962C8B-B14F-4D97-AF65-F5344CB8AC3E}">
        <p14:creationId xmlns:p14="http://schemas.microsoft.com/office/powerpoint/2010/main" val="2341838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8763000" cy="3046988"/>
          </a:xfrm>
          <a:prstGeom prst="rect">
            <a:avLst/>
          </a:prstGeom>
          <a:noFill/>
        </p:spPr>
        <p:txBody>
          <a:bodyPr wrap="square" rtlCol="0">
            <a:spAutoFit/>
          </a:bodyPr>
          <a:lstStyle/>
          <a:p>
            <a:pPr marL="514350" indent="-514350">
              <a:buAutoNum type="arabicPeriod" startAt="6"/>
            </a:pPr>
            <a:r>
              <a:rPr lang="en-US" sz="3200" dirty="0" smtClean="0">
                <a:solidFill>
                  <a:schemeClr val="bg1"/>
                </a:solidFill>
              </a:rPr>
              <a:t>Evangelize all people hopefully.</a:t>
            </a:r>
          </a:p>
          <a:p>
            <a:pPr marL="514350" indent="-514350">
              <a:buAutoNum type="arabicPeriod" startAt="6"/>
            </a:pPr>
            <a:r>
              <a:rPr lang="en-US" sz="3200" dirty="0" smtClean="0">
                <a:solidFill>
                  <a:schemeClr val="bg1"/>
                </a:solidFill>
              </a:rPr>
              <a:t>Suffer patiently.</a:t>
            </a:r>
          </a:p>
          <a:p>
            <a:pPr marL="514350" indent="-514350">
              <a:buAutoNum type="arabicPeriod" startAt="6"/>
            </a:pPr>
            <a:r>
              <a:rPr lang="en-US" sz="3200" dirty="0" smtClean="0">
                <a:solidFill>
                  <a:schemeClr val="bg1"/>
                </a:solidFill>
              </a:rPr>
              <a:t>Correct other professing Christians gently.</a:t>
            </a:r>
          </a:p>
          <a:p>
            <a:pPr marL="514350" indent="-514350">
              <a:buAutoNum type="arabicPeriod" startAt="6"/>
            </a:pPr>
            <a:r>
              <a:rPr lang="en-US" sz="3200" dirty="0" smtClean="0">
                <a:solidFill>
                  <a:schemeClr val="bg1"/>
                </a:solidFill>
              </a:rPr>
              <a:t>Embrace your pilgrim status fully.</a:t>
            </a:r>
          </a:p>
          <a:p>
            <a:pPr marL="514350" indent="-514350">
              <a:buAutoNum type="arabicPeriod" startAt="6"/>
            </a:pPr>
            <a:r>
              <a:rPr lang="en-US" sz="3200" b="1" dirty="0" smtClean="0">
                <a:solidFill>
                  <a:schemeClr val="bg1"/>
                </a:solidFill>
              </a:rPr>
              <a:t>Know confidently that the Lord will rescue the godly. </a:t>
            </a:r>
          </a:p>
        </p:txBody>
      </p:sp>
    </p:spTree>
    <p:extLst>
      <p:ext uri="{BB962C8B-B14F-4D97-AF65-F5344CB8AC3E}">
        <p14:creationId xmlns:p14="http://schemas.microsoft.com/office/powerpoint/2010/main" val="2341838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he LORD'S Mission’s Ministry: Reaching and Equipping All with the Glorious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36635"/>
            <a:ext cx="5396726" cy="260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170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ytimg.com/vi/u0NxYKZeRK4/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5250"/>
            <a:ext cx="11615143" cy="653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170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6866"/>
            <a:ext cx="7543800" cy="584775"/>
          </a:xfrm>
          <a:prstGeom prst="rect">
            <a:avLst/>
          </a:prstGeom>
          <a:noFill/>
        </p:spPr>
        <p:txBody>
          <a:bodyPr wrap="square" rtlCol="0">
            <a:spAutoFit/>
          </a:bodyPr>
          <a:lstStyle/>
          <a:p>
            <a:r>
              <a:rPr lang="en-US" sz="3200" i="1" dirty="0">
                <a:solidFill>
                  <a:schemeClr val="tx1">
                    <a:lumMod val="95000"/>
                    <a:lumOff val="5000"/>
                  </a:schemeClr>
                </a:solidFill>
              </a:rPr>
              <a:t> </a:t>
            </a:r>
            <a:r>
              <a:rPr lang="en-US" sz="3200" i="1" dirty="0" smtClean="0">
                <a:solidFill>
                  <a:schemeClr val="tx1">
                    <a:lumMod val="95000"/>
                    <a:lumOff val="5000"/>
                  </a:schemeClr>
                </a:solidFill>
              </a:rPr>
              <a:t>    </a:t>
            </a:r>
            <a:endParaRPr lang="en-US" sz="4400" b="1" i="1" dirty="0">
              <a:solidFill>
                <a:schemeClr val="accent2">
                  <a:lumMod val="75000"/>
                </a:schemeClr>
              </a:solidFill>
              <a:latin typeface="Baskerville Old Face" panose="02020602080505020303" pitchFamily="18" charset="0"/>
            </a:endParaRPr>
          </a:p>
        </p:txBody>
      </p:sp>
      <p:pic>
        <p:nvPicPr>
          <p:cNvPr id="3" name="Picture 2" descr="http://i.imgur.com/8thoO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81050"/>
            <a:ext cx="11430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89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icr.org/i/articles/af/survival_noahs_ark_w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7627"/>
            <a:ext cx="14581493" cy="516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170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543800" cy="1938992"/>
          </a:xfrm>
          <a:prstGeom prst="rect">
            <a:avLst/>
          </a:prstGeom>
          <a:noFill/>
        </p:spPr>
        <p:txBody>
          <a:bodyPr wrap="square" rtlCol="0">
            <a:spAutoFit/>
          </a:bodyPr>
          <a:lstStyle/>
          <a:p>
            <a:r>
              <a:rPr lang="en-US" sz="3200" i="1" dirty="0">
                <a:solidFill>
                  <a:schemeClr val="tx1">
                    <a:lumMod val="95000"/>
                    <a:lumOff val="5000"/>
                  </a:schemeClr>
                </a:solidFill>
              </a:rPr>
              <a:t> </a:t>
            </a:r>
            <a:r>
              <a:rPr lang="en-US" sz="3200" i="1" dirty="0" smtClean="0">
                <a:solidFill>
                  <a:schemeClr val="tx1">
                    <a:lumMod val="95000"/>
                    <a:lumOff val="5000"/>
                  </a:schemeClr>
                </a:solidFill>
              </a:rPr>
              <a:t>    </a:t>
            </a:r>
            <a:r>
              <a:rPr lang="en-US" sz="4400" b="1" i="1" dirty="0" smtClean="0">
                <a:solidFill>
                  <a:schemeClr val="accent2">
                    <a:lumMod val="75000"/>
                  </a:schemeClr>
                </a:solidFill>
                <a:latin typeface="Baskerville Old Face" panose="02020602080505020303" pitchFamily="18" charset="0"/>
              </a:rPr>
              <a:t>An </a:t>
            </a:r>
            <a:r>
              <a:rPr lang="en-US" sz="4400" b="1" i="1" dirty="0" err="1" smtClean="0">
                <a:solidFill>
                  <a:schemeClr val="accent2">
                    <a:lumMod val="75000"/>
                  </a:schemeClr>
                </a:solidFill>
                <a:latin typeface="Baskerville Old Face" panose="02020602080505020303" pitchFamily="18" charset="0"/>
              </a:rPr>
              <a:t>Arke</a:t>
            </a:r>
            <a:r>
              <a:rPr lang="en-US" sz="4400" b="1" i="1" dirty="0" smtClean="0">
                <a:solidFill>
                  <a:schemeClr val="accent2">
                    <a:lumMod val="75000"/>
                  </a:schemeClr>
                </a:solidFill>
                <a:latin typeface="Baskerville Old Face" panose="02020602080505020303" pitchFamily="18" charset="0"/>
              </a:rPr>
              <a:t> for all God’s </a:t>
            </a:r>
            <a:r>
              <a:rPr lang="en-US" sz="4400" b="1" i="1" dirty="0" err="1" smtClean="0">
                <a:solidFill>
                  <a:schemeClr val="accent2">
                    <a:lumMod val="75000"/>
                  </a:schemeClr>
                </a:solidFill>
                <a:latin typeface="Baskerville Old Face" panose="02020602080505020303" pitchFamily="18" charset="0"/>
              </a:rPr>
              <a:t>Noahs</a:t>
            </a:r>
            <a:r>
              <a:rPr lang="en-US" sz="4400" b="1" i="1" dirty="0" smtClean="0">
                <a:solidFill>
                  <a:schemeClr val="accent2">
                    <a:lumMod val="75000"/>
                  </a:schemeClr>
                </a:solidFill>
                <a:latin typeface="Baskerville Old Face" panose="02020602080505020303" pitchFamily="18" charset="0"/>
              </a:rPr>
              <a:t> in a Gloomy, Stormy </a:t>
            </a:r>
            <a:r>
              <a:rPr lang="en-US" sz="4400" b="1" i="1" dirty="0">
                <a:solidFill>
                  <a:schemeClr val="accent2">
                    <a:lumMod val="75000"/>
                  </a:schemeClr>
                </a:solidFill>
                <a:latin typeface="Baskerville Old Face" panose="02020602080505020303" pitchFamily="18" charset="0"/>
              </a:rPr>
              <a:t>D</a:t>
            </a:r>
            <a:r>
              <a:rPr lang="en-US" sz="4400" b="1" i="1" dirty="0" smtClean="0">
                <a:solidFill>
                  <a:schemeClr val="accent2">
                    <a:lumMod val="75000"/>
                  </a:schemeClr>
                </a:solidFill>
                <a:latin typeface="Baskerville Old Face" panose="02020602080505020303" pitchFamily="18" charset="0"/>
              </a:rPr>
              <a:t>ay</a:t>
            </a:r>
            <a:endParaRPr lang="en-US" sz="4400" b="1" i="1" dirty="0">
              <a:solidFill>
                <a:schemeClr val="accent2">
                  <a:lumMod val="75000"/>
                </a:schemeClr>
              </a:solidFill>
              <a:latin typeface="Baskerville Old Face" panose="02020602080505020303" pitchFamily="18" charset="0"/>
            </a:endParaRPr>
          </a:p>
          <a:p>
            <a:r>
              <a:rPr lang="en-US" sz="3200" b="1" i="1" dirty="0" smtClean="0">
                <a:solidFill>
                  <a:schemeClr val="accent2">
                    <a:lumMod val="75000"/>
                  </a:schemeClr>
                </a:solidFill>
                <a:latin typeface="Baskerville Old Face" panose="02020602080505020303" pitchFamily="18" charset="0"/>
              </a:rPr>
              <a:t>		</a:t>
            </a:r>
            <a:r>
              <a:rPr lang="en-US" sz="2800" b="1" i="1" dirty="0" smtClean="0">
                <a:solidFill>
                  <a:schemeClr val="accent2">
                    <a:lumMod val="75000"/>
                  </a:schemeClr>
                </a:solidFill>
                <a:latin typeface="Baskerville Old Face" panose="02020602080505020303" pitchFamily="18" charset="0"/>
              </a:rPr>
              <a:t>                  --</a:t>
            </a:r>
            <a:r>
              <a:rPr lang="en-US" sz="2800" b="1" dirty="0" smtClean="0">
                <a:solidFill>
                  <a:schemeClr val="accent2">
                    <a:lumMod val="75000"/>
                  </a:schemeClr>
                </a:solidFill>
                <a:latin typeface="Baskerville Old Face" panose="02020602080505020303" pitchFamily="18" charset="0"/>
              </a:rPr>
              <a:t>Thomas Brooks (1662)</a:t>
            </a:r>
            <a:endParaRPr lang="en-US" sz="2800" b="1" dirty="0" smtClean="0">
              <a:solidFill>
                <a:schemeClr val="accent2">
                  <a:lumMod val="75000"/>
                </a:schemeClr>
              </a:solidFill>
            </a:endParaRPr>
          </a:p>
        </p:txBody>
      </p:sp>
    </p:spTree>
    <p:extLst>
      <p:ext uri="{BB962C8B-B14F-4D97-AF65-F5344CB8AC3E}">
        <p14:creationId xmlns:p14="http://schemas.microsoft.com/office/powerpoint/2010/main" val="699170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6477000" cy="1569660"/>
          </a:xfrm>
          <a:prstGeom prst="rect">
            <a:avLst/>
          </a:prstGeom>
          <a:noFill/>
        </p:spPr>
        <p:txBody>
          <a:bodyPr wrap="square" rtlCol="0">
            <a:spAutoFit/>
          </a:bodyPr>
          <a:lstStyle/>
          <a:p>
            <a:r>
              <a:rPr lang="en-US" sz="3200" i="1" dirty="0">
                <a:solidFill>
                  <a:schemeClr val="tx1">
                    <a:lumMod val="95000"/>
                    <a:lumOff val="5000"/>
                  </a:schemeClr>
                </a:solidFill>
              </a:rPr>
              <a:t> </a:t>
            </a:r>
            <a:r>
              <a:rPr lang="en-US" sz="3200" i="1" dirty="0" smtClean="0">
                <a:solidFill>
                  <a:schemeClr val="tx1">
                    <a:lumMod val="95000"/>
                    <a:lumOff val="5000"/>
                  </a:schemeClr>
                </a:solidFill>
              </a:rPr>
              <a:t>    </a:t>
            </a:r>
            <a:r>
              <a:rPr lang="en-US" sz="3200" b="1" i="1" dirty="0" smtClean="0">
                <a:solidFill>
                  <a:schemeClr val="accent5">
                    <a:lumMod val="60000"/>
                    <a:lumOff val="40000"/>
                  </a:schemeClr>
                </a:solidFill>
              </a:rPr>
              <a:t>. . . the household of God, which is</a:t>
            </a:r>
          </a:p>
          <a:p>
            <a:r>
              <a:rPr lang="en-US" sz="3200" b="1" i="1" dirty="0" smtClean="0">
                <a:solidFill>
                  <a:schemeClr val="accent5">
                    <a:lumMod val="60000"/>
                    <a:lumOff val="40000"/>
                  </a:schemeClr>
                </a:solidFill>
              </a:rPr>
              <a:t>the church of the living God. . . </a:t>
            </a:r>
          </a:p>
          <a:p>
            <a:r>
              <a:rPr lang="en-US" sz="3200" b="1" i="1" dirty="0">
                <a:solidFill>
                  <a:schemeClr val="accent5">
                    <a:lumMod val="60000"/>
                    <a:lumOff val="40000"/>
                  </a:schemeClr>
                </a:solidFill>
              </a:rPr>
              <a:t>	</a:t>
            </a:r>
            <a:r>
              <a:rPr lang="en-US" sz="3200" b="1" i="1" dirty="0" smtClean="0">
                <a:solidFill>
                  <a:schemeClr val="accent5">
                    <a:lumMod val="60000"/>
                    <a:lumOff val="40000"/>
                  </a:schemeClr>
                </a:solidFill>
              </a:rPr>
              <a:t>			    </a:t>
            </a:r>
            <a:r>
              <a:rPr lang="en-US" sz="2400" b="1" dirty="0" smtClean="0"/>
              <a:t>--I Timothy 4:15</a:t>
            </a:r>
            <a:endParaRPr lang="en-US" sz="3200" b="1" i="1" dirty="0" smtClean="0">
              <a:solidFill>
                <a:schemeClr val="tx1">
                  <a:lumMod val="95000"/>
                  <a:lumOff val="5000"/>
                </a:schemeClr>
              </a:solidFill>
            </a:endParaRPr>
          </a:p>
        </p:txBody>
      </p:sp>
    </p:spTree>
    <p:extLst>
      <p:ext uri="{BB962C8B-B14F-4D97-AF65-F5344CB8AC3E}">
        <p14:creationId xmlns:p14="http://schemas.microsoft.com/office/powerpoint/2010/main" val="2592708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315200" cy="2308324"/>
          </a:xfrm>
          <a:prstGeom prst="rect">
            <a:avLst/>
          </a:prstGeom>
          <a:noFill/>
        </p:spPr>
        <p:txBody>
          <a:bodyPr wrap="square" rtlCol="0">
            <a:spAutoFit/>
          </a:bodyPr>
          <a:lstStyle/>
          <a:p>
            <a:r>
              <a:rPr lang="en-US" sz="3200" i="1" dirty="0">
                <a:solidFill>
                  <a:schemeClr val="bg1"/>
                </a:solidFill>
              </a:rPr>
              <a:t> </a:t>
            </a:r>
            <a:r>
              <a:rPr lang="en-US" sz="3200" i="1" dirty="0" smtClean="0">
                <a:solidFill>
                  <a:schemeClr val="bg1"/>
                </a:solidFill>
              </a:rPr>
              <a:t>         </a:t>
            </a:r>
            <a:r>
              <a:rPr lang="en-US" sz="3600" b="1" i="1" dirty="0" smtClean="0"/>
              <a:t>It was an excellent saying. . . “Such goods are worth getting and owning, as will not sink or wash away if a shipwreck happen.”</a:t>
            </a:r>
          </a:p>
        </p:txBody>
      </p:sp>
    </p:spTree>
    <p:extLst>
      <p:ext uri="{BB962C8B-B14F-4D97-AF65-F5344CB8AC3E}">
        <p14:creationId xmlns:p14="http://schemas.microsoft.com/office/powerpoint/2010/main" val="699170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239000" cy="2923877"/>
          </a:xfrm>
          <a:prstGeom prst="rect">
            <a:avLst/>
          </a:prstGeom>
          <a:noFill/>
        </p:spPr>
        <p:txBody>
          <a:bodyPr wrap="square" rtlCol="0">
            <a:spAutoFit/>
          </a:bodyPr>
          <a:lstStyle/>
          <a:p>
            <a:r>
              <a:rPr lang="en-US" sz="3200" i="1" dirty="0">
                <a:solidFill>
                  <a:schemeClr val="tx1">
                    <a:lumMod val="95000"/>
                    <a:lumOff val="5000"/>
                  </a:schemeClr>
                </a:solidFill>
              </a:rPr>
              <a:t> </a:t>
            </a:r>
            <a:r>
              <a:rPr lang="en-US" sz="3200" i="1" dirty="0" smtClean="0">
                <a:solidFill>
                  <a:schemeClr val="tx1">
                    <a:lumMod val="95000"/>
                    <a:lumOff val="5000"/>
                  </a:schemeClr>
                </a:solidFill>
              </a:rPr>
              <a:t>    </a:t>
            </a:r>
            <a:r>
              <a:rPr lang="en-US" sz="4800" b="1" i="1" dirty="0" smtClean="0"/>
              <a:t>“The Lord is my portion,” </a:t>
            </a:r>
            <a:r>
              <a:rPr lang="en-US" sz="4800" b="1" i="1" dirty="0" err="1" smtClean="0"/>
              <a:t>saith</a:t>
            </a:r>
            <a:r>
              <a:rPr lang="en-US" sz="4800" b="1" i="1" dirty="0" smtClean="0"/>
              <a:t> my soul; “therefore will I hope in him.” </a:t>
            </a:r>
            <a:r>
              <a:rPr lang="en-US" sz="4000" b="1" i="1" dirty="0"/>
              <a:t>	</a:t>
            </a:r>
            <a:r>
              <a:rPr lang="en-US" sz="4000" b="1" i="1" dirty="0" smtClean="0"/>
              <a:t>	</a:t>
            </a:r>
            <a:r>
              <a:rPr lang="en-US" sz="4000" b="1" i="1" dirty="0"/>
              <a:t> </a:t>
            </a:r>
            <a:r>
              <a:rPr lang="en-US" sz="4000" b="1" i="1" dirty="0" smtClean="0"/>
              <a:t>  </a:t>
            </a:r>
          </a:p>
          <a:p>
            <a:r>
              <a:rPr lang="en-US" sz="4000" b="1" i="1" dirty="0"/>
              <a:t>	</a:t>
            </a:r>
            <a:r>
              <a:rPr lang="en-US" sz="4000" b="1" i="1" dirty="0" smtClean="0"/>
              <a:t>		 --</a:t>
            </a:r>
            <a:r>
              <a:rPr lang="en-US" sz="3600" b="1" dirty="0" smtClean="0"/>
              <a:t>Lamentations </a:t>
            </a:r>
            <a:r>
              <a:rPr lang="en-US" sz="3200" b="1" dirty="0" smtClean="0"/>
              <a:t>3:24</a:t>
            </a:r>
            <a:endParaRPr lang="en-US" sz="3200" b="1" i="1" dirty="0" smtClean="0"/>
          </a:p>
        </p:txBody>
      </p:sp>
    </p:spTree>
    <p:extLst>
      <p:ext uri="{BB962C8B-B14F-4D97-AF65-F5344CB8AC3E}">
        <p14:creationId xmlns:p14="http://schemas.microsoft.com/office/powerpoint/2010/main" val="699170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772400" cy="4524315"/>
          </a:xfrm>
          <a:prstGeom prst="rect">
            <a:avLst/>
          </a:prstGeom>
          <a:noFill/>
        </p:spPr>
        <p:txBody>
          <a:bodyPr wrap="square" rtlCol="0">
            <a:spAutoFit/>
          </a:bodyPr>
          <a:lstStyle/>
          <a:p>
            <a:r>
              <a:rPr lang="en-US" sz="3200" i="1" dirty="0"/>
              <a:t> </a:t>
            </a:r>
            <a:r>
              <a:rPr lang="en-US" sz="3200" i="1" dirty="0" smtClean="0"/>
              <a:t>    </a:t>
            </a:r>
            <a:r>
              <a:rPr lang="en-US" sz="3200" b="1" i="1" dirty="0" smtClean="0"/>
              <a:t>“Well,” </a:t>
            </a:r>
            <a:r>
              <a:rPr lang="en-US" sz="3200" b="1" i="1" dirty="0" err="1" smtClean="0"/>
              <a:t>saith</a:t>
            </a:r>
            <a:r>
              <a:rPr lang="en-US" sz="3200" b="1" i="1" dirty="0" smtClean="0"/>
              <a:t> the prophet, “though I am in a sea of sorrow, and in a gulf of misery, yet my heart tells me that the Lord is my portion; my mind tells me that the Lord is my portion; my spirit tells me that the Lord is my portion; and my understanding tells me that the Lord is my portion; and therefore I will bear up bravely in the face of all calamities and miseries.”</a:t>
            </a:r>
          </a:p>
        </p:txBody>
      </p:sp>
    </p:spTree>
    <p:extLst>
      <p:ext uri="{BB962C8B-B14F-4D97-AF65-F5344CB8AC3E}">
        <p14:creationId xmlns:p14="http://schemas.microsoft.com/office/powerpoint/2010/main" val="699170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772400" cy="1323439"/>
          </a:xfrm>
          <a:prstGeom prst="rect">
            <a:avLst/>
          </a:prstGeom>
          <a:noFill/>
        </p:spPr>
        <p:txBody>
          <a:bodyPr wrap="square" rtlCol="0">
            <a:spAutoFit/>
          </a:bodyPr>
          <a:lstStyle/>
          <a:p>
            <a:pPr marL="742950" indent="-742950">
              <a:buAutoNum type="arabicPeriod"/>
            </a:pPr>
            <a:r>
              <a:rPr lang="en-US" sz="4000" i="1" dirty="0" smtClean="0">
                <a:solidFill>
                  <a:schemeClr val="tx1">
                    <a:lumMod val="95000"/>
                    <a:lumOff val="5000"/>
                  </a:schemeClr>
                </a:solidFill>
              </a:rPr>
              <a:t>The Lord is the </a:t>
            </a:r>
            <a:r>
              <a:rPr lang="en-US" sz="4000" i="1" u="sng" dirty="0" smtClean="0">
                <a:solidFill>
                  <a:schemeClr val="tx1">
                    <a:lumMod val="95000"/>
                    <a:lumOff val="5000"/>
                  </a:schemeClr>
                </a:solidFill>
              </a:rPr>
              <a:t>peculiar</a:t>
            </a:r>
            <a:r>
              <a:rPr lang="en-US" sz="4000" i="1" dirty="0" smtClean="0">
                <a:solidFill>
                  <a:schemeClr val="tx1">
                    <a:lumMod val="95000"/>
                    <a:lumOff val="5000"/>
                  </a:schemeClr>
                </a:solidFill>
              </a:rPr>
              <a:t> portion </a:t>
            </a:r>
          </a:p>
          <a:p>
            <a:r>
              <a:rPr lang="en-US" sz="4000" i="1" dirty="0" smtClean="0">
                <a:solidFill>
                  <a:schemeClr val="tx1">
                    <a:lumMod val="95000"/>
                    <a:lumOff val="5000"/>
                  </a:schemeClr>
                </a:solidFill>
              </a:rPr>
              <a:t>	of His people.</a:t>
            </a:r>
            <a:endParaRPr lang="en-US" sz="4000" b="1" i="1" dirty="0" smtClean="0"/>
          </a:p>
        </p:txBody>
      </p:sp>
    </p:spTree>
    <p:extLst>
      <p:ext uri="{BB962C8B-B14F-4D97-AF65-F5344CB8AC3E}">
        <p14:creationId xmlns:p14="http://schemas.microsoft.com/office/powerpoint/2010/main" val="3191120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772400" cy="2246769"/>
          </a:xfrm>
          <a:prstGeom prst="rect">
            <a:avLst/>
          </a:prstGeom>
          <a:noFill/>
        </p:spPr>
        <p:txBody>
          <a:bodyPr wrap="square" rtlCol="0">
            <a:spAutoFit/>
          </a:bodyPr>
          <a:lstStyle/>
          <a:p>
            <a:r>
              <a:rPr lang="en-US" sz="3200" i="1" dirty="0">
                <a:solidFill>
                  <a:schemeClr val="tx1">
                    <a:lumMod val="95000"/>
                    <a:lumOff val="5000"/>
                  </a:schemeClr>
                </a:solidFill>
              </a:rPr>
              <a:t> </a:t>
            </a:r>
            <a:r>
              <a:rPr lang="en-US" sz="3200" i="1" dirty="0" smtClean="0">
                <a:solidFill>
                  <a:schemeClr val="tx1">
                    <a:lumMod val="95000"/>
                    <a:lumOff val="5000"/>
                  </a:schemeClr>
                </a:solidFill>
              </a:rPr>
              <a:t>    </a:t>
            </a:r>
          </a:p>
          <a:p>
            <a:r>
              <a:rPr lang="en-US" sz="3200" b="1" i="1" dirty="0" smtClean="0">
                <a:solidFill>
                  <a:schemeClr val="tx1">
                    <a:lumMod val="95000"/>
                    <a:lumOff val="5000"/>
                  </a:schemeClr>
                </a:solidFill>
              </a:rPr>
              <a:t>     </a:t>
            </a:r>
            <a:r>
              <a:rPr lang="en-US" sz="3600" b="1" i="1" dirty="0" smtClean="0"/>
              <a:t>Luther was wont to say that there lay a great deal of divinity couched up in pronouns, as “mine,” “thine,” “his.”</a:t>
            </a:r>
          </a:p>
        </p:txBody>
      </p:sp>
    </p:spTree>
    <p:extLst>
      <p:ext uri="{BB962C8B-B14F-4D97-AF65-F5344CB8AC3E}">
        <p14:creationId xmlns:p14="http://schemas.microsoft.com/office/powerpoint/2010/main" val="4157642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66750"/>
            <a:ext cx="7924800" cy="2400657"/>
          </a:xfrm>
          <a:prstGeom prst="rect">
            <a:avLst/>
          </a:prstGeom>
          <a:noFill/>
        </p:spPr>
        <p:txBody>
          <a:bodyPr wrap="square" rtlCol="0">
            <a:spAutoFit/>
          </a:bodyPr>
          <a:lstStyle/>
          <a:p>
            <a:r>
              <a:rPr lang="en-US" sz="4800" i="1" dirty="0" smtClean="0">
                <a:latin typeface="Baskerville Old Face" panose="02020602080505020303" pitchFamily="18" charset="0"/>
              </a:rPr>
              <a:t>		</a:t>
            </a:r>
            <a:r>
              <a:rPr lang="en-US" sz="5400" b="1" i="1" dirty="0" smtClean="0">
                <a:solidFill>
                  <a:srgbClr val="FFC000"/>
                </a:solidFill>
                <a:latin typeface="Baskerville Old Face" panose="02020602080505020303" pitchFamily="18" charset="0"/>
              </a:rPr>
              <a:t>In the Psalter. . . </a:t>
            </a:r>
          </a:p>
          <a:p>
            <a:endParaRPr lang="en-US" sz="4800" b="1" dirty="0" smtClean="0">
              <a:solidFill>
                <a:srgbClr val="FFC000"/>
              </a:solidFill>
              <a:latin typeface="Baskerville Old Face" panose="02020602080505020303" pitchFamily="18" charset="0"/>
            </a:endParaRPr>
          </a:p>
          <a:p>
            <a:r>
              <a:rPr lang="en-US" sz="4800" b="1" dirty="0" smtClean="0">
                <a:solidFill>
                  <a:srgbClr val="FFC000"/>
                </a:solidFill>
                <a:latin typeface="Baskerville Old Face" panose="02020602080505020303" pitchFamily="18" charset="0"/>
              </a:rPr>
              <a:t>“Our God” 			</a:t>
            </a:r>
          </a:p>
        </p:txBody>
      </p:sp>
    </p:spTree>
    <p:extLst>
      <p:ext uri="{BB962C8B-B14F-4D97-AF65-F5344CB8AC3E}">
        <p14:creationId xmlns:p14="http://schemas.microsoft.com/office/powerpoint/2010/main" val="2181154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66750"/>
            <a:ext cx="7924800" cy="2400657"/>
          </a:xfrm>
          <a:prstGeom prst="rect">
            <a:avLst/>
          </a:prstGeom>
          <a:noFill/>
        </p:spPr>
        <p:txBody>
          <a:bodyPr wrap="square" rtlCol="0">
            <a:spAutoFit/>
          </a:bodyPr>
          <a:lstStyle/>
          <a:p>
            <a:r>
              <a:rPr lang="en-US" sz="4800" i="1" dirty="0" smtClean="0">
                <a:latin typeface="Baskerville Old Face" panose="02020602080505020303" pitchFamily="18" charset="0"/>
              </a:rPr>
              <a:t>		</a:t>
            </a:r>
            <a:r>
              <a:rPr lang="en-US" sz="5400" b="1" i="1" dirty="0" smtClean="0">
                <a:solidFill>
                  <a:srgbClr val="FFC000"/>
                </a:solidFill>
                <a:latin typeface="Baskerville Old Face" panose="02020602080505020303" pitchFamily="18" charset="0"/>
              </a:rPr>
              <a:t>In the Psalter. . . </a:t>
            </a:r>
          </a:p>
          <a:p>
            <a:endParaRPr lang="en-US" sz="4800" b="1" dirty="0" smtClean="0">
              <a:solidFill>
                <a:srgbClr val="FFC000"/>
              </a:solidFill>
              <a:latin typeface="Baskerville Old Face" panose="02020602080505020303" pitchFamily="18" charset="0"/>
            </a:endParaRPr>
          </a:p>
          <a:p>
            <a:r>
              <a:rPr lang="en-US" sz="4800" b="1" dirty="0" smtClean="0">
                <a:solidFill>
                  <a:srgbClr val="FFC000"/>
                </a:solidFill>
                <a:latin typeface="Baskerville Old Face" panose="02020602080505020303" pitchFamily="18" charset="0"/>
              </a:rPr>
              <a:t>“Our God” 		31 times	</a:t>
            </a:r>
          </a:p>
        </p:txBody>
      </p:sp>
    </p:spTree>
    <p:extLst>
      <p:ext uri="{BB962C8B-B14F-4D97-AF65-F5344CB8AC3E}">
        <p14:creationId xmlns:p14="http://schemas.microsoft.com/office/powerpoint/2010/main" val="4003428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66750"/>
            <a:ext cx="7924800" cy="3877985"/>
          </a:xfrm>
          <a:prstGeom prst="rect">
            <a:avLst/>
          </a:prstGeom>
          <a:noFill/>
        </p:spPr>
        <p:txBody>
          <a:bodyPr wrap="square" rtlCol="0">
            <a:spAutoFit/>
          </a:bodyPr>
          <a:lstStyle/>
          <a:p>
            <a:r>
              <a:rPr lang="en-US" sz="4800" i="1" dirty="0" smtClean="0">
                <a:latin typeface="Baskerville Old Face" panose="02020602080505020303" pitchFamily="18" charset="0"/>
              </a:rPr>
              <a:t>		</a:t>
            </a:r>
            <a:r>
              <a:rPr lang="en-US" sz="5400" b="1" i="1" dirty="0" smtClean="0">
                <a:solidFill>
                  <a:srgbClr val="FFC000"/>
                </a:solidFill>
                <a:latin typeface="Baskerville Old Face" panose="02020602080505020303" pitchFamily="18" charset="0"/>
              </a:rPr>
              <a:t>In the Psalter. . . </a:t>
            </a:r>
          </a:p>
          <a:p>
            <a:endParaRPr lang="en-US" sz="4800" b="1" dirty="0" smtClean="0">
              <a:solidFill>
                <a:srgbClr val="FFC000"/>
              </a:solidFill>
              <a:latin typeface="Baskerville Old Face" panose="02020602080505020303" pitchFamily="18" charset="0"/>
            </a:endParaRPr>
          </a:p>
          <a:p>
            <a:r>
              <a:rPr lang="en-US" sz="4800" b="1" dirty="0" smtClean="0">
                <a:solidFill>
                  <a:srgbClr val="FFC000"/>
                </a:solidFill>
                <a:latin typeface="Baskerville Old Face" panose="02020602080505020303" pitchFamily="18" charset="0"/>
              </a:rPr>
              <a:t>“Our God” 		31 times</a:t>
            </a:r>
          </a:p>
          <a:p>
            <a:endParaRPr lang="en-US" sz="4800" b="1" dirty="0">
              <a:solidFill>
                <a:srgbClr val="FFC000"/>
              </a:solidFill>
              <a:latin typeface="Baskerville Old Face" panose="02020602080505020303" pitchFamily="18" charset="0"/>
            </a:endParaRPr>
          </a:p>
          <a:p>
            <a:r>
              <a:rPr lang="en-US" sz="4800" b="1" dirty="0" smtClean="0">
                <a:solidFill>
                  <a:srgbClr val="FFC000"/>
                </a:solidFill>
                <a:latin typeface="Baskerville Old Face" panose="02020602080505020303" pitchFamily="18" charset="0"/>
              </a:rPr>
              <a:t>“My God”				</a:t>
            </a:r>
          </a:p>
        </p:txBody>
      </p:sp>
    </p:spTree>
    <p:extLst>
      <p:ext uri="{BB962C8B-B14F-4D97-AF65-F5344CB8AC3E}">
        <p14:creationId xmlns:p14="http://schemas.microsoft.com/office/powerpoint/2010/main" val="4003428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66750"/>
            <a:ext cx="7924800" cy="3877985"/>
          </a:xfrm>
          <a:prstGeom prst="rect">
            <a:avLst/>
          </a:prstGeom>
          <a:noFill/>
        </p:spPr>
        <p:txBody>
          <a:bodyPr wrap="square" rtlCol="0">
            <a:spAutoFit/>
          </a:bodyPr>
          <a:lstStyle/>
          <a:p>
            <a:r>
              <a:rPr lang="en-US" sz="4800" i="1" dirty="0" smtClean="0">
                <a:latin typeface="Baskerville Old Face" panose="02020602080505020303" pitchFamily="18" charset="0"/>
              </a:rPr>
              <a:t>		</a:t>
            </a:r>
            <a:r>
              <a:rPr lang="en-US" sz="5400" b="1" i="1" dirty="0" smtClean="0">
                <a:solidFill>
                  <a:srgbClr val="FFC000"/>
                </a:solidFill>
                <a:latin typeface="Baskerville Old Face" panose="02020602080505020303" pitchFamily="18" charset="0"/>
              </a:rPr>
              <a:t>In the Psalter. . . </a:t>
            </a:r>
          </a:p>
          <a:p>
            <a:endParaRPr lang="en-US" sz="4800" b="1" dirty="0" smtClean="0">
              <a:solidFill>
                <a:srgbClr val="FFC000"/>
              </a:solidFill>
              <a:latin typeface="Baskerville Old Face" panose="02020602080505020303" pitchFamily="18" charset="0"/>
            </a:endParaRPr>
          </a:p>
          <a:p>
            <a:r>
              <a:rPr lang="en-US" sz="4800" b="1" dirty="0" smtClean="0">
                <a:solidFill>
                  <a:srgbClr val="FFC000"/>
                </a:solidFill>
                <a:latin typeface="Baskerville Old Face" panose="02020602080505020303" pitchFamily="18" charset="0"/>
              </a:rPr>
              <a:t>“Our God” 		31 times</a:t>
            </a:r>
          </a:p>
          <a:p>
            <a:endParaRPr lang="en-US" sz="4800" b="1" dirty="0">
              <a:solidFill>
                <a:srgbClr val="FFC000"/>
              </a:solidFill>
              <a:latin typeface="Baskerville Old Face" panose="02020602080505020303" pitchFamily="18" charset="0"/>
            </a:endParaRPr>
          </a:p>
          <a:p>
            <a:r>
              <a:rPr lang="en-US" sz="4800" b="1" dirty="0" smtClean="0">
                <a:solidFill>
                  <a:srgbClr val="FFC000"/>
                </a:solidFill>
                <a:latin typeface="Baskerville Old Face" panose="02020602080505020303" pitchFamily="18" charset="0"/>
              </a:rPr>
              <a:t>“My God”			56 times	</a:t>
            </a:r>
          </a:p>
        </p:txBody>
      </p:sp>
    </p:spTree>
    <p:extLst>
      <p:ext uri="{BB962C8B-B14F-4D97-AF65-F5344CB8AC3E}">
        <p14:creationId xmlns:p14="http://schemas.microsoft.com/office/powerpoint/2010/main" val="4003428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772400" cy="1323439"/>
          </a:xfrm>
          <a:prstGeom prst="rect">
            <a:avLst/>
          </a:prstGeom>
          <a:noFill/>
        </p:spPr>
        <p:txBody>
          <a:bodyPr wrap="square" rtlCol="0">
            <a:spAutoFit/>
          </a:bodyPr>
          <a:lstStyle/>
          <a:p>
            <a:pPr marL="742950" indent="-742950">
              <a:buAutoNum type="arabicPeriod"/>
            </a:pPr>
            <a:r>
              <a:rPr lang="en-US" sz="4000" b="1" i="1" dirty="0" smtClean="0">
                <a:solidFill>
                  <a:schemeClr val="tx1">
                    <a:lumMod val="95000"/>
                    <a:lumOff val="5000"/>
                  </a:schemeClr>
                </a:solidFill>
              </a:rPr>
              <a:t>The Lord is the </a:t>
            </a:r>
            <a:r>
              <a:rPr lang="en-US" sz="4000" b="1" i="1" u="sng" dirty="0" smtClean="0">
                <a:solidFill>
                  <a:schemeClr val="tx1">
                    <a:lumMod val="95000"/>
                    <a:lumOff val="5000"/>
                  </a:schemeClr>
                </a:solidFill>
              </a:rPr>
              <a:t>peculiar</a:t>
            </a:r>
            <a:r>
              <a:rPr lang="en-US" sz="4000" b="1" i="1" dirty="0" smtClean="0">
                <a:solidFill>
                  <a:schemeClr val="tx1">
                    <a:lumMod val="95000"/>
                    <a:lumOff val="5000"/>
                  </a:schemeClr>
                </a:solidFill>
              </a:rPr>
              <a:t> portion </a:t>
            </a:r>
          </a:p>
          <a:p>
            <a:r>
              <a:rPr lang="en-US" sz="4000" b="1" i="1" dirty="0" smtClean="0">
                <a:solidFill>
                  <a:schemeClr val="tx1">
                    <a:lumMod val="95000"/>
                    <a:lumOff val="5000"/>
                  </a:schemeClr>
                </a:solidFill>
              </a:rPr>
              <a:t>	of His people.</a:t>
            </a:r>
            <a:endParaRPr lang="en-US" sz="4000" b="1" i="1" dirty="0" smtClean="0"/>
          </a:p>
        </p:txBody>
      </p:sp>
    </p:spTree>
    <p:extLst>
      <p:ext uri="{BB962C8B-B14F-4D97-AF65-F5344CB8AC3E}">
        <p14:creationId xmlns:p14="http://schemas.microsoft.com/office/powerpoint/2010/main" val="2937943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6477000" cy="1569660"/>
          </a:xfrm>
          <a:prstGeom prst="rect">
            <a:avLst/>
          </a:prstGeom>
          <a:noFill/>
        </p:spPr>
        <p:txBody>
          <a:bodyPr wrap="square" rtlCol="0">
            <a:spAutoFit/>
          </a:bodyPr>
          <a:lstStyle/>
          <a:p>
            <a:r>
              <a:rPr lang="en-US" sz="3200" i="1" dirty="0">
                <a:solidFill>
                  <a:schemeClr val="tx1">
                    <a:lumMod val="95000"/>
                    <a:lumOff val="5000"/>
                  </a:schemeClr>
                </a:solidFill>
              </a:rPr>
              <a:t> </a:t>
            </a:r>
            <a:r>
              <a:rPr lang="en-US" sz="3200" i="1" dirty="0" smtClean="0">
                <a:solidFill>
                  <a:schemeClr val="tx1">
                    <a:lumMod val="95000"/>
                    <a:lumOff val="5000"/>
                  </a:schemeClr>
                </a:solidFill>
              </a:rPr>
              <a:t>    </a:t>
            </a:r>
            <a:r>
              <a:rPr lang="en-US" sz="3200" b="1" i="1" dirty="0" smtClean="0">
                <a:solidFill>
                  <a:schemeClr val="accent5">
                    <a:lumMod val="60000"/>
                    <a:lumOff val="40000"/>
                  </a:schemeClr>
                </a:solidFill>
              </a:rPr>
              <a:t>. . . </a:t>
            </a:r>
            <a:r>
              <a:rPr lang="en-US" sz="3200" b="1" i="1" dirty="0" smtClean="0">
                <a:solidFill>
                  <a:schemeClr val="accent2">
                    <a:lumMod val="75000"/>
                  </a:schemeClr>
                </a:solidFill>
              </a:rPr>
              <a:t>the household of God</a:t>
            </a:r>
            <a:r>
              <a:rPr lang="en-US" sz="3200" b="1" i="1" dirty="0" smtClean="0">
                <a:solidFill>
                  <a:schemeClr val="accent5">
                    <a:lumMod val="60000"/>
                    <a:lumOff val="40000"/>
                  </a:schemeClr>
                </a:solidFill>
              </a:rPr>
              <a:t>, which is</a:t>
            </a:r>
          </a:p>
          <a:p>
            <a:r>
              <a:rPr lang="en-US" sz="3200" b="1" i="1" dirty="0" smtClean="0">
                <a:solidFill>
                  <a:schemeClr val="accent5">
                    <a:lumMod val="60000"/>
                    <a:lumOff val="40000"/>
                  </a:schemeClr>
                </a:solidFill>
              </a:rPr>
              <a:t>the church of the living God. . . </a:t>
            </a:r>
          </a:p>
          <a:p>
            <a:r>
              <a:rPr lang="en-US" sz="3200" b="1" i="1" dirty="0">
                <a:solidFill>
                  <a:schemeClr val="accent5">
                    <a:lumMod val="60000"/>
                    <a:lumOff val="40000"/>
                  </a:schemeClr>
                </a:solidFill>
              </a:rPr>
              <a:t>	</a:t>
            </a:r>
            <a:r>
              <a:rPr lang="en-US" sz="3200" b="1" i="1" dirty="0" smtClean="0">
                <a:solidFill>
                  <a:schemeClr val="accent5">
                    <a:lumMod val="60000"/>
                    <a:lumOff val="40000"/>
                  </a:schemeClr>
                </a:solidFill>
              </a:rPr>
              <a:t>			    </a:t>
            </a:r>
            <a:r>
              <a:rPr lang="en-US" sz="2400" b="1" dirty="0" smtClean="0"/>
              <a:t>--I Timothy 4:15</a:t>
            </a:r>
            <a:endParaRPr lang="en-US" sz="3200" b="1" i="1" dirty="0" smtClean="0">
              <a:solidFill>
                <a:schemeClr val="tx1">
                  <a:lumMod val="95000"/>
                  <a:lumOff val="5000"/>
                </a:schemeClr>
              </a:solidFill>
            </a:endParaRPr>
          </a:p>
        </p:txBody>
      </p:sp>
    </p:spTree>
    <p:extLst>
      <p:ext uri="{BB962C8B-B14F-4D97-AF65-F5344CB8AC3E}">
        <p14:creationId xmlns:p14="http://schemas.microsoft.com/office/powerpoint/2010/main" val="699170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239000" cy="830997"/>
          </a:xfrm>
          <a:prstGeom prst="rect">
            <a:avLst/>
          </a:prstGeom>
          <a:noFill/>
        </p:spPr>
        <p:txBody>
          <a:bodyPr wrap="square" rtlCol="0">
            <a:spAutoFit/>
          </a:bodyPr>
          <a:lstStyle/>
          <a:p>
            <a:r>
              <a:rPr lang="en-US" sz="3200" i="1" dirty="0">
                <a:solidFill>
                  <a:schemeClr val="tx1">
                    <a:lumMod val="95000"/>
                    <a:lumOff val="5000"/>
                  </a:schemeClr>
                </a:solidFill>
              </a:rPr>
              <a:t> </a:t>
            </a:r>
            <a:r>
              <a:rPr lang="en-US" sz="3200" i="1" dirty="0" smtClean="0">
                <a:solidFill>
                  <a:schemeClr val="tx1">
                    <a:lumMod val="95000"/>
                    <a:lumOff val="5000"/>
                  </a:schemeClr>
                </a:solidFill>
              </a:rPr>
              <a:t>    </a:t>
            </a:r>
            <a:r>
              <a:rPr lang="en-US" sz="4800" b="1" i="1" dirty="0" smtClean="0"/>
              <a:t>There is never a. . . </a:t>
            </a:r>
            <a:endParaRPr lang="en-US" sz="4000" b="1" i="1" dirty="0" smtClean="0"/>
          </a:p>
        </p:txBody>
      </p:sp>
    </p:spTree>
    <p:extLst>
      <p:ext uri="{BB962C8B-B14F-4D97-AF65-F5344CB8AC3E}">
        <p14:creationId xmlns:p14="http://schemas.microsoft.com/office/powerpoint/2010/main" val="3191120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24765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772400" cy="1938992"/>
          </a:xfrm>
          <a:prstGeom prst="rect">
            <a:avLst/>
          </a:prstGeom>
          <a:noFill/>
        </p:spPr>
        <p:txBody>
          <a:bodyPr wrap="square" rtlCol="0">
            <a:spAutoFit/>
          </a:bodyPr>
          <a:lstStyle/>
          <a:p>
            <a:pPr marL="742950" indent="-742950">
              <a:buAutoNum type="arabicPeriod"/>
            </a:pPr>
            <a:r>
              <a:rPr lang="en-US" sz="4000" i="1" dirty="0" smtClean="0">
                <a:solidFill>
                  <a:schemeClr val="tx1">
                    <a:lumMod val="95000"/>
                    <a:lumOff val="5000"/>
                  </a:schemeClr>
                </a:solidFill>
              </a:rPr>
              <a:t>The Lord is the peculiar portion </a:t>
            </a:r>
          </a:p>
          <a:p>
            <a:r>
              <a:rPr lang="en-US" sz="4000" i="1" dirty="0" smtClean="0">
                <a:solidFill>
                  <a:schemeClr val="tx1">
                    <a:lumMod val="95000"/>
                    <a:lumOff val="5000"/>
                  </a:schemeClr>
                </a:solidFill>
              </a:rPr>
              <a:t>	of His people.</a:t>
            </a:r>
          </a:p>
          <a:p>
            <a:r>
              <a:rPr lang="en-US" sz="4000" b="1" i="1" dirty="0" smtClean="0">
                <a:solidFill>
                  <a:schemeClr val="tx1">
                    <a:lumMod val="95000"/>
                    <a:lumOff val="5000"/>
                  </a:schemeClr>
                </a:solidFill>
              </a:rPr>
              <a:t>2.	The Lord is a </a:t>
            </a:r>
            <a:r>
              <a:rPr lang="en-US" sz="4000" b="1" i="1" u="sng" dirty="0" smtClean="0">
                <a:solidFill>
                  <a:schemeClr val="tx1">
                    <a:lumMod val="95000"/>
                    <a:lumOff val="5000"/>
                  </a:schemeClr>
                </a:solidFill>
              </a:rPr>
              <a:t>universal</a:t>
            </a:r>
            <a:r>
              <a:rPr lang="en-US" sz="4000" b="1" i="1" dirty="0" smtClean="0">
                <a:solidFill>
                  <a:schemeClr val="tx1">
                    <a:lumMod val="95000"/>
                    <a:lumOff val="5000"/>
                  </a:schemeClr>
                </a:solidFill>
              </a:rPr>
              <a:t> portion. </a:t>
            </a:r>
            <a:endParaRPr lang="en-US" sz="4000" b="1" i="1" dirty="0" smtClean="0"/>
          </a:p>
        </p:txBody>
      </p:sp>
    </p:spTree>
    <p:extLst>
      <p:ext uri="{BB962C8B-B14F-4D97-AF65-F5344CB8AC3E}">
        <p14:creationId xmlns:p14="http://schemas.microsoft.com/office/powerpoint/2010/main" val="2530024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772400" cy="2862322"/>
          </a:xfrm>
          <a:prstGeom prst="rect">
            <a:avLst/>
          </a:prstGeom>
          <a:noFill/>
        </p:spPr>
        <p:txBody>
          <a:bodyPr wrap="square" rtlCol="0">
            <a:spAutoFit/>
          </a:bodyPr>
          <a:lstStyle/>
          <a:p>
            <a:r>
              <a:rPr lang="en-US" sz="3200" i="1" dirty="0">
                <a:solidFill>
                  <a:schemeClr val="tx1">
                    <a:lumMod val="95000"/>
                    <a:lumOff val="5000"/>
                  </a:schemeClr>
                </a:solidFill>
              </a:rPr>
              <a:t> </a:t>
            </a:r>
            <a:r>
              <a:rPr lang="en-US" sz="3200" i="1" dirty="0" smtClean="0">
                <a:solidFill>
                  <a:schemeClr val="tx1">
                    <a:lumMod val="95000"/>
                    <a:lumOff val="5000"/>
                  </a:schemeClr>
                </a:solidFill>
              </a:rPr>
              <a:t>    </a:t>
            </a:r>
            <a:r>
              <a:rPr lang="en-US" sz="3600" b="1" i="1" dirty="0" smtClean="0"/>
              <a:t>There is in God an immense fullness, an ocean of goodness, and  an </a:t>
            </a:r>
            <a:r>
              <a:rPr lang="en-US" sz="3600" b="1" i="1" dirty="0" err="1" smtClean="0"/>
              <a:t>overplus</a:t>
            </a:r>
            <a:r>
              <a:rPr lang="en-US" sz="3600" b="1" i="1" dirty="0" smtClean="0"/>
              <a:t> of all that graciousness, sweetness, and kindness that is to be found in all other things or creatures.</a:t>
            </a:r>
          </a:p>
        </p:txBody>
      </p:sp>
    </p:spTree>
    <p:extLst>
      <p:ext uri="{BB962C8B-B14F-4D97-AF65-F5344CB8AC3E}">
        <p14:creationId xmlns:p14="http://schemas.microsoft.com/office/powerpoint/2010/main" val="1764533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772400" cy="3970318"/>
          </a:xfrm>
          <a:prstGeom prst="rect">
            <a:avLst/>
          </a:prstGeom>
          <a:noFill/>
        </p:spPr>
        <p:txBody>
          <a:bodyPr wrap="square" rtlCol="0">
            <a:spAutoFit/>
          </a:bodyPr>
          <a:lstStyle/>
          <a:p>
            <a:r>
              <a:rPr lang="en-US" sz="3200" i="1" dirty="0" smtClean="0">
                <a:solidFill>
                  <a:schemeClr val="tx1">
                    <a:lumMod val="95000"/>
                    <a:lumOff val="5000"/>
                  </a:schemeClr>
                </a:solidFill>
              </a:rPr>
              <a:t>     </a:t>
            </a:r>
            <a:r>
              <a:rPr lang="en-US" sz="3600" b="1" i="1" dirty="0" smtClean="0"/>
              <a:t>As Noah had a copy of every kind of creature in that famous library of the ark, out of which all were reprinted to the world, so he that hath God for his portion hath the original copy of all blessings, out of which all may easily be renewed.  </a:t>
            </a:r>
          </a:p>
        </p:txBody>
      </p:sp>
    </p:spTree>
    <p:extLst>
      <p:ext uri="{BB962C8B-B14F-4D97-AF65-F5344CB8AC3E}">
        <p14:creationId xmlns:p14="http://schemas.microsoft.com/office/powerpoint/2010/main" val="1764533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772400" cy="2862322"/>
          </a:xfrm>
          <a:prstGeom prst="rect">
            <a:avLst/>
          </a:prstGeom>
          <a:noFill/>
        </p:spPr>
        <p:txBody>
          <a:bodyPr wrap="square" rtlCol="0">
            <a:spAutoFit/>
          </a:bodyPr>
          <a:lstStyle/>
          <a:p>
            <a:r>
              <a:rPr lang="en-US" sz="3200" i="1" dirty="0" smtClean="0">
                <a:solidFill>
                  <a:schemeClr val="tx1">
                    <a:lumMod val="95000"/>
                    <a:lumOff val="5000"/>
                  </a:schemeClr>
                </a:solidFill>
              </a:rPr>
              <a:t>     </a:t>
            </a:r>
            <a:r>
              <a:rPr lang="en-US" sz="3600" b="1" i="1" dirty="0" smtClean="0"/>
              <a:t>He is a portion that includes all other portions.  God hath himself the good, the sweet, the profit, the pleasure, the delight, the comfort, etc., of all other portions.</a:t>
            </a:r>
            <a:endParaRPr lang="en-US" sz="3200" b="1" i="1" dirty="0" smtClean="0"/>
          </a:p>
        </p:txBody>
      </p:sp>
    </p:spTree>
    <p:extLst>
      <p:ext uri="{BB962C8B-B14F-4D97-AF65-F5344CB8AC3E}">
        <p14:creationId xmlns:p14="http://schemas.microsoft.com/office/powerpoint/2010/main" val="258126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kmbeing.files.wordpress.com/2013/01/cornucop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92" y="-1314450"/>
            <a:ext cx="9228992" cy="738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626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7239000" cy="2923877"/>
          </a:xfrm>
          <a:prstGeom prst="rect">
            <a:avLst/>
          </a:prstGeom>
          <a:noFill/>
        </p:spPr>
        <p:txBody>
          <a:bodyPr wrap="square" rtlCol="0">
            <a:spAutoFit/>
          </a:bodyPr>
          <a:lstStyle/>
          <a:p>
            <a:r>
              <a:rPr lang="en-US" sz="3200" i="1" dirty="0">
                <a:solidFill>
                  <a:schemeClr val="tx1">
                    <a:lumMod val="95000"/>
                    <a:lumOff val="5000"/>
                  </a:schemeClr>
                </a:solidFill>
              </a:rPr>
              <a:t> </a:t>
            </a:r>
            <a:r>
              <a:rPr lang="en-US" sz="3200" i="1" dirty="0" smtClean="0">
                <a:solidFill>
                  <a:schemeClr val="tx1">
                    <a:lumMod val="95000"/>
                    <a:lumOff val="5000"/>
                  </a:schemeClr>
                </a:solidFill>
              </a:rPr>
              <a:t>    </a:t>
            </a:r>
            <a:r>
              <a:rPr lang="en-US" sz="4800" b="1" i="1" dirty="0" smtClean="0"/>
              <a:t>“The Lord is my portion,” </a:t>
            </a:r>
            <a:r>
              <a:rPr lang="en-US" sz="4800" b="1" i="1" dirty="0" err="1" smtClean="0"/>
              <a:t>saith</a:t>
            </a:r>
            <a:r>
              <a:rPr lang="en-US" sz="4800" b="1" i="1" dirty="0" smtClean="0"/>
              <a:t> my soul; “therefore will I hope in him.” </a:t>
            </a:r>
            <a:r>
              <a:rPr lang="en-US" sz="4000" b="1" i="1" dirty="0"/>
              <a:t>	</a:t>
            </a:r>
            <a:r>
              <a:rPr lang="en-US" sz="4000" b="1" i="1" dirty="0" smtClean="0"/>
              <a:t>	</a:t>
            </a:r>
            <a:r>
              <a:rPr lang="en-US" sz="4000" b="1" i="1" dirty="0"/>
              <a:t> </a:t>
            </a:r>
            <a:r>
              <a:rPr lang="en-US" sz="4000" b="1" i="1" dirty="0" smtClean="0"/>
              <a:t>  </a:t>
            </a:r>
          </a:p>
          <a:p>
            <a:r>
              <a:rPr lang="en-US" sz="4000" b="1" i="1" dirty="0"/>
              <a:t>	</a:t>
            </a:r>
            <a:r>
              <a:rPr lang="en-US" sz="4000" b="1" i="1" dirty="0" smtClean="0"/>
              <a:t>		 --</a:t>
            </a:r>
            <a:r>
              <a:rPr lang="en-US" sz="3600" b="1" dirty="0" smtClean="0"/>
              <a:t>Lamentations </a:t>
            </a:r>
            <a:r>
              <a:rPr lang="en-US" sz="3200" b="1" dirty="0" smtClean="0"/>
              <a:t>3:24</a:t>
            </a:r>
            <a:endParaRPr lang="en-US" sz="3200" b="1" i="1" dirty="0" smtClean="0"/>
          </a:p>
        </p:txBody>
      </p:sp>
    </p:spTree>
    <p:extLst>
      <p:ext uri="{BB962C8B-B14F-4D97-AF65-F5344CB8AC3E}">
        <p14:creationId xmlns:p14="http://schemas.microsoft.com/office/powerpoint/2010/main" val="3191120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4.bp.blogspot.com/-0grW8_8XhNg/T3YC0X862aI/AAAAAAAABzU/yxHQQNQ1o6I/s1600/373lot4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
            <a:ext cx="6400800" cy="474906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170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6477000" cy="2062103"/>
          </a:xfrm>
          <a:prstGeom prst="rect">
            <a:avLst/>
          </a:prstGeom>
          <a:noFill/>
        </p:spPr>
        <p:txBody>
          <a:bodyPr wrap="square" rtlCol="0">
            <a:spAutoFit/>
          </a:bodyPr>
          <a:lstStyle/>
          <a:p>
            <a:r>
              <a:rPr lang="en-US" sz="3200" i="1" dirty="0">
                <a:solidFill>
                  <a:schemeClr val="tx1">
                    <a:lumMod val="95000"/>
                    <a:lumOff val="5000"/>
                  </a:schemeClr>
                </a:solidFill>
              </a:rPr>
              <a:t> </a:t>
            </a:r>
            <a:r>
              <a:rPr lang="en-US" sz="3200" i="1" dirty="0" smtClean="0">
                <a:solidFill>
                  <a:schemeClr val="tx1">
                    <a:lumMod val="95000"/>
                    <a:lumOff val="5000"/>
                  </a:schemeClr>
                </a:solidFill>
              </a:rPr>
              <a:t>    </a:t>
            </a:r>
            <a:r>
              <a:rPr lang="en-US" sz="3200" b="1" i="1" dirty="0" smtClean="0">
                <a:solidFill>
                  <a:schemeClr val="accent5">
                    <a:lumMod val="60000"/>
                    <a:lumOff val="40000"/>
                  </a:schemeClr>
                </a:solidFill>
              </a:rPr>
              <a:t>. . . </a:t>
            </a:r>
            <a:r>
              <a:rPr lang="en-US" sz="3200" b="1" i="1" dirty="0" smtClean="0">
                <a:solidFill>
                  <a:schemeClr val="accent2">
                    <a:lumMod val="75000"/>
                  </a:schemeClr>
                </a:solidFill>
              </a:rPr>
              <a:t>the household of God</a:t>
            </a:r>
            <a:r>
              <a:rPr lang="en-US" sz="3200" b="1" i="1" dirty="0" smtClean="0">
                <a:solidFill>
                  <a:schemeClr val="accent5">
                    <a:lumMod val="60000"/>
                    <a:lumOff val="40000"/>
                  </a:schemeClr>
                </a:solidFill>
              </a:rPr>
              <a:t>, which is</a:t>
            </a:r>
          </a:p>
          <a:p>
            <a:r>
              <a:rPr lang="en-US" sz="3200" b="1" i="1" dirty="0" smtClean="0">
                <a:solidFill>
                  <a:schemeClr val="accent5">
                    <a:lumMod val="60000"/>
                    <a:lumOff val="40000"/>
                  </a:schemeClr>
                </a:solidFill>
              </a:rPr>
              <a:t>the church of the living God, </a:t>
            </a:r>
            <a:r>
              <a:rPr lang="en-US" sz="3200" b="1" i="1" dirty="0" smtClean="0">
                <a:solidFill>
                  <a:schemeClr val="accent2">
                    <a:lumMod val="75000"/>
                  </a:schemeClr>
                </a:solidFill>
              </a:rPr>
              <a:t>the</a:t>
            </a:r>
            <a:r>
              <a:rPr lang="en-US" sz="3200" b="1" i="1" dirty="0" smtClean="0">
                <a:solidFill>
                  <a:schemeClr val="accent5">
                    <a:lumMod val="60000"/>
                    <a:lumOff val="40000"/>
                  </a:schemeClr>
                </a:solidFill>
              </a:rPr>
              <a:t> </a:t>
            </a:r>
            <a:r>
              <a:rPr lang="en-US" sz="3200" b="1" i="1" dirty="0" smtClean="0">
                <a:solidFill>
                  <a:schemeClr val="accent2">
                    <a:lumMod val="75000"/>
                  </a:schemeClr>
                </a:solidFill>
              </a:rPr>
              <a:t>pillar and support of the truth. </a:t>
            </a:r>
          </a:p>
          <a:p>
            <a:r>
              <a:rPr lang="en-US" sz="3200" b="1" i="1" dirty="0">
                <a:solidFill>
                  <a:schemeClr val="accent5">
                    <a:lumMod val="60000"/>
                    <a:lumOff val="40000"/>
                  </a:schemeClr>
                </a:solidFill>
              </a:rPr>
              <a:t>	</a:t>
            </a:r>
            <a:r>
              <a:rPr lang="en-US" sz="3200" b="1" i="1" dirty="0" smtClean="0">
                <a:solidFill>
                  <a:schemeClr val="accent5">
                    <a:lumMod val="60000"/>
                    <a:lumOff val="40000"/>
                  </a:schemeClr>
                </a:solidFill>
              </a:rPr>
              <a:t>			    </a:t>
            </a:r>
            <a:r>
              <a:rPr lang="en-US" sz="2400" b="1" dirty="0" smtClean="0"/>
              <a:t>--I Timothy 4:15</a:t>
            </a:r>
            <a:endParaRPr lang="en-US" sz="3200" b="1" i="1" dirty="0" smtClean="0">
              <a:solidFill>
                <a:schemeClr val="tx1">
                  <a:lumMod val="95000"/>
                  <a:lumOff val="5000"/>
                </a:schemeClr>
              </a:solidFill>
            </a:endParaRPr>
          </a:p>
        </p:txBody>
      </p:sp>
    </p:spTree>
    <p:extLst>
      <p:ext uri="{BB962C8B-B14F-4D97-AF65-F5344CB8AC3E}">
        <p14:creationId xmlns:p14="http://schemas.microsoft.com/office/powerpoint/2010/main" val="4289976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8763000" cy="584775"/>
          </a:xfrm>
          <a:prstGeom prst="rect">
            <a:avLst/>
          </a:prstGeom>
          <a:noFill/>
        </p:spPr>
        <p:txBody>
          <a:bodyPr wrap="square" rtlCol="0">
            <a:spAutoFit/>
          </a:bodyPr>
          <a:lstStyle/>
          <a:p>
            <a:pPr marL="514350" indent="-514350">
              <a:buAutoNum type="arabicPeriod"/>
            </a:pPr>
            <a:r>
              <a:rPr lang="en-US" sz="3200" b="1" dirty="0" smtClean="0">
                <a:solidFill>
                  <a:schemeClr val="bg1"/>
                </a:solidFill>
              </a:rPr>
              <a:t>Adopt God’s worldview </a:t>
            </a:r>
            <a:r>
              <a:rPr lang="en-US" sz="3200" b="1" dirty="0">
                <a:solidFill>
                  <a:schemeClr val="bg1"/>
                </a:solidFill>
              </a:rPr>
              <a:t>u</a:t>
            </a:r>
            <a:r>
              <a:rPr lang="en-US" sz="3200" b="1" dirty="0" smtClean="0">
                <a:solidFill>
                  <a:schemeClr val="bg1"/>
                </a:solidFill>
              </a:rPr>
              <a:t>nreservedly. </a:t>
            </a:r>
          </a:p>
        </p:txBody>
      </p:sp>
    </p:spTree>
    <p:extLst>
      <p:ext uri="{BB962C8B-B14F-4D97-AF65-F5344CB8AC3E}">
        <p14:creationId xmlns:p14="http://schemas.microsoft.com/office/powerpoint/2010/main" val="699170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8763000" cy="2062103"/>
          </a:xfrm>
          <a:prstGeom prst="rect">
            <a:avLst/>
          </a:prstGeom>
          <a:noFill/>
        </p:spPr>
        <p:txBody>
          <a:bodyPr wrap="square" rtlCol="0">
            <a:spAutoFit/>
          </a:bodyPr>
          <a:lstStyle/>
          <a:p>
            <a:pPr marL="514350" indent="-514350">
              <a:buAutoNum type="arabicPeriod"/>
            </a:pPr>
            <a:r>
              <a:rPr lang="en-US" sz="3200" dirty="0" smtClean="0">
                <a:solidFill>
                  <a:schemeClr val="bg1"/>
                </a:solidFill>
              </a:rPr>
              <a:t>Adopt God’s worldview </a:t>
            </a:r>
            <a:r>
              <a:rPr lang="en-US" sz="3200" dirty="0">
                <a:solidFill>
                  <a:schemeClr val="bg1"/>
                </a:solidFill>
              </a:rPr>
              <a:t>u</a:t>
            </a:r>
            <a:r>
              <a:rPr lang="en-US" sz="3200" dirty="0" smtClean="0">
                <a:solidFill>
                  <a:schemeClr val="bg1"/>
                </a:solidFill>
              </a:rPr>
              <a:t>nreservedly. </a:t>
            </a:r>
          </a:p>
          <a:p>
            <a:pPr marL="514350" indent="-514350">
              <a:buAutoNum type="arabicPeriod"/>
            </a:pPr>
            <a:r>
              <a:rPr lang="en-US" sz="3200" b="1" dirty="0" smtClean="0">
                <a:solidFill>
                  <a:schemeClr val="bg1"/>
                </a:solidFill>
              </a:rPr>
              <a:t>Root your position on marriage immovably </a:t>
            </a:r>
          </a:p>
          <a:p>
            <a:pPr lvl="1"/>
            <a:r>
              <a:rPr lang="en-US" sz="3200" b="1" dirty="0">
                <a:solidFill>
                  <a:schemeClr val="bg1"/>
                </a:solidFill>
              </a:rPr>
              <a:t> </a:t>
            </a:r>
            <a:r>
              <a:rPr lang="en-US" sz="3200" b="1" dirty="0" smtClean="0">
                <a:solidFill>
                  <a:schemeClr val="bg1"/>
                </a:solidFill>
              </a:rPr>
              <a:t>in Genesis 1-2.</a:t>
            </a:r>
          </a:p>
          <a:p>
            <a:endParaRPr lang="en-US" sz="3200" b="1" dirty="0" smtClean="0">
              <a:solidFill>
                <a:schemeClr val="bg1"/>
              </a:solidFill>
            </a:endParaRPr>
          </a:p>
        </p:txBody>
      </p:sp>
    </p:spTree>
    <p:extLst>
      <p:ext uri="{BB962C8B-B14F-4D97-AF65-F5344CB8AC3E}">
        <p14:creationId xmlns:p14="http://schemas.microsoft.com/office/powerpoint/2010/main" val="3037072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8763000" cy="2554545"/>
          </a:xfrm>
          <a:prstGeom prst="rect">
            <a:avLst/>
          </a:prstGeom>
          <a:noFill/>
        </p:spPr>
        <p:txBody>
          <a:bodyPr wrap="square" rtlCol="0">
            <a:spAutoFit/>
          </a:bodyPr>
          <a:lstStyle/>
          <a:p>
            <a:pPr marL="514350" indent="-514350">
              <a:buAutoNum type="arabicPeriod"/>
            </a:pPr>
            <a:r>
              <a:rPr lang="en-US" sz="3200" dirty="0" smtClean="0">
                <a:solidFill>
                  <a:schemeClr val="bg1"/>
                </a:solidFill>
              </a:rPr>
              <a:t>Adopt God’s worldview </a:t>
            </a:r>
            <a:r>
              <a:rPr lang="en-US" sz="3200" dirty="0">
                <a:solidFill>
                  <a:schemeClr val="bg1"/>
                </a:solidFill>
              </a:rPr>
              <a:t>u</a:t>
            </a:r>
            <a:r>
              <a:rPr lang="en-US" sz="3200" dirty="0" smtClean="0">
                <a:solidFill>
                  <a:schemeClr val="bg1"/>
                </a:solidFill>
              </a:rPr>
              <a:t>nreservedly. </a:t>
            </a:r>
          </a:p>
          <a:p>
            <a:pPr marL="514350" indent="-514350">
              <a:buAutoNum type="arabicPeriod"/>
            </a:pPr>
            <a:r>
              <a:rPr lang="en-US" sz="3200" dirty="0" smtClean="0">
                <a:solidFill>
                  <a:schemeClr val="bg1"/>
                </a:solidFill>
              </a:rPr>
              <a:t>Root your position on marriage immovably </a:t>
            </a:r>
          </a:p>
          <a:p>
            <a:pPr lvl="1"/>
            <a:r>
              <a:rPr lang="en-US" sz="3200" dirty="0">
                <a:solidFill>
                  <a:schemeClr val="bg1"/>
                </a:solidFill>
              </a:rPr>
              <a:t> </a:t>
            </a:r>
            <a:r>
              <a:rPr lang="en-US" sz="3200" dirty="0" smtClean="0">
                <a:solidFill>
                  <a:schemeClr val="bg1"/>
                </a:solidFill>
              </a:rPr>
              <a:t>in Genesis 1-2.</a:t>
            </a:r>
          </a:p>
          <a:p>
            <a:pPr marL="514350" indent="-514350">
              <a:buAutoNum type="arabicPeriod"/>
            </a:pPr>
            <a:r>
              <a:rPr lang="en-US" sz="3200" b="1" dirty="0" smtClean="0">
                <a:solidFill>
                  <a:schemeClr val="bg1"/>
                </a:solidFill>
              </a:rPr>
              <a:t>Accept God’s Law about homosexuality unquestioningly.</a:t>
            </a:r>
          </a:p>
        </p:txBody>
      </p:sp>
    </p:spTree>
    <p:extLst>
      <p:ext uri="{BB962C8B-B14F-4D97-AF65-F5344CB8AC3E}">
        <p14:creationId xmlns:p14="http://schemas.microsoft.com/office/powerpoint/2010/main" val="3037072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8763000" cy="3046988"/>
          </a:xfrm>
          <a:prstGeom prst="rect">
            <a:avLst/>
          </a:prstGeom>
          <a:noFill/>
        </p:spPr>
        <p:txBody>
          <a:bodyPr wrap="square" rtlCol="0">
            <a:spAutoFit/>
          </a:bodyPr>
          <a:lstStyle/>
          <a:p>
            <a:pPr marL="514350" indent="-514350">
              <a:buAutoNum type="arabicPeriod"/>
            </a:pPr>
            <a:r>
              <a:rPr lang="en-US" sz="3200" dirty="0" smtClean="0">
                <a:solidFill>
                  <a:schemeClr val="bg1"/>
                </a:solidFill>
              </a:rPr>
              <a:t>Adopt God’s worldview </a:t>
            </a:r>
            <a:r>
              <a:rPr lang="en-US" sz="3200" dirty="0">
                <a:solidFill>
                  <a:schemeClr val="bg1"/>
                </a:solidFill>
              </a:rPr>
              <a:t>u</a:t>
            </a:r>
            <a:r>
              <a:rPr lang="en-US" sz="3200" dirty="0" smtClean="0">
                <a:solidFill>
                  <a:schemeClr val="bg1"/>
                </a:solidFill>
              </a:rPr>
              <a:t>nreservedly. </a:t>
            </a:r>
          </a:p>
          <a:p>
            <a:pPr marL="514350" indent="-514350">
              <a:buAutoNum type="arabicPeriod"/>
            </a:pPr>
            <a:r>
              <a:rPr lang="en-US" sz="3200" dirty="0" smtClean="0">
                <a:solidFill>
                  <a:schemeClr val="bg1"/>
                </a:solidFill>
              </a:rPr>
              <a:t>Root your position on marriage immovably </a:t>
            </a:r>
          </a:p>
          <a:p>
            <a:pPr lvl="1"/>
            <a:r>
              <a:rPr lang="en-US" sz="3200" dirty="0">
                <a:solidFill>
                  <a:schemeClr val="bg1"/>
                </a:solidFill>
              </a:rPr>
              <a:t> </a:t>
            </a:r>
            <a:r>
              <a:rPr lang="en-US" sz="3200" dirty="0" smtClean="0">
                <a:solidFill>
                  <a:schemeClr val="bg1"/>
                </a:solidFill>
              </a:rPr>
              <a:t>in Genesis 1-2.</a:t>
            </a:r>
          </a:p>
          <a:p>
            <a:pPr marL="514350" indent="-514350">
              <a:buAutoNum type="arabicPeriod"/>
            </a:pPr>
            <a:r>
              <a:rPr lang="en-US" sz="3200" dirty="0" smtClean="0">
                <a:solidFill>
                  <a:schemeClr val="bg1"/>
                </a:solidFill>
              </a:rPr>
              <a:t>Accept God’s Law about homosexuality unquestioningly.</a:t>
            </a:r>
          </a:p>
          <a:p>
            <a:pPr marL="514350" indent="-514350">
              <a:buAutoNum type="arabicPeriod"/>
            </a:pPr>
            <a:r>
              <a:rPr lang="en-US" sz="3200" b="1" dirty="0" smtClean="0">
                <a:solidFill>
                  <a:schemeClr val="bg1"/>
                </a:solidFill>
              </a:rPr>
              <a:t>Remember God’s judgments fearfully.</a:t>
            </a:r>
          </a:p>
        </p:txBody>
      </p:sp>
    </p:spTree>
    <p:extLst>
      <p:ext uri="{BB962C8B-B14F-4D97-AF65-F5344CB8AC3E}">
        <p14:creationId xmlns:p14="http://schemas.microsoft.com/office/powerpoint/2010/main" val="3037072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fon.com/download.php?id=12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771" y="0"/>
            <a:ext cx="14729652" cy="6214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6866"/>
            <a:ext cx="8763000" cy="3539430"/>
          </a:xfrm>
          <a:prstGeom prst="rect">
            <a:avLst/>
          </a:prstGeom>
          <a:noFill/>
        </p:spPr>
        <p:txBody>
          <a:bodyPr wrap="square" rtlCol="0">
            <a:spAutoFit/>
          </a:bodyPr>
          <a:lstStyle/>
          <a:p>
            <a:pPr marL="514350" indent="-514350">
              <a:buAutoNum type="arabicPeriod"/>
            </a:pPr>
            <a:r>
              <a:rPr lang="en-US" sz="3200" dirty="0" smtClean="0">
                <a:solidFill>
                  <a:schemeClr val="bg1"/>
                </a:solidFill>
              </a:rPr>
              <a:t>Adopt God’s worldview </a:t>
            </a:r>
            <a:r>
              <a:rPr lang="en-US" sz="3200" dirty="0">
                <a:solidFill>
                  <a:schemeClr val="bg1"/>
                </a:solidFill>
              </a:rPr>
              <a:t>u</a:t>
            </a:r>
            <a:r>
              <a:rPr lang="en-US" sz="3200" dirty="0" smtClean="0">
                <a:solidFill>
                  <a:schemeClr val="bg1"/>
                </a:solidFill>
              </a:rPr>
              <a:t>nreservedly. </a:t>
            </a:r>
          </a:p>
          <a:p>
            <a:pPr marL="514350" indent="-514350">
              <a:buAutoNum type="arabicPeriod"/>
            </a:pPr>
            <a:r>
              <a:rPr lang="en-US" sz="3200" dirty="0" smtClean="0">
                <a:solidFill>
                  <a:schemeClr val="bg1"/>
                </a:solidFill>
              </a:rPr>
              <a:t>Root your position on marriage immovably </a:t>
            </a:r>
          </a:p>
          <a:p>
            <a:pPr lvl="1"/>
            <a:r>
              <a:rPr lang="en-US" sz="3200" dirty="0">
                <a:solidFill>
                  <a:schemeClr val="bg1"/>
                </a:solidFill>
              </a:rPr>
              <a:t> </a:t>
            </a:r>
            <a:r>
              <a:rPr lang="en-US" sz="3200" dirty="0" smtClean="0">
                <a:solidFill>
                  <a:schemeClr val="bg1"/>
                </a:solidFill>
              </a:rPr>
              <a:t>in Genesis 1-2.</a:t>
            </a:r>
          </a:p>
          <a:p>
            <a:pPr marL="514350" indent="-514350">
              <a:buAutoNum type="arabicPeriod"/>
            </a:pPr>
            <a:r>
              <a:rPr lang="en-US" sz="3200" dirty="0" smtClean="0">
                <a:solidFill>
                  <a:schemeClr val="bg1"/>
                </a:solidFill>
              </a:rPr>
              <a:t>Accept God’s Law about homosexuality unquestioningly.</a:t>
            </a:r>
          </a:p>
          <a:p>
            <a:pPr marL="514350" indent="-514350">
              <a:buAutoNum type="arabicPeriod"/>
            </a:pPr>
            <a:r>
              <a:rPr lang="en-US" sz="3200" dirty="0" smtClean="0">
                <a:solidFill>
                  <a:schemeClr val="bg1"/>
                </a:solidFill>
              </a:rPr>
              <a:t>Remember God’s judgments fearfully.</a:t>
            </a:r>
          </a:p>
          <a:p>
            <a:pPr marL="514350" indent="-514350">
              <a:buAutoNum type="arabicPeriod"/>
            </a:pPr>
            <a:r>
              <a:rPr lang="en-US" sz="3200" b="1" dirty="0" smtClean="0">
                <a:solidFill>
                  <a:schemeClr val="bg1"/>
                </a:solidFill>
              </a:rPr>
              <a:t>Repent of judging hypocritically.</a:t>
            </a:r>
          </a:p>
        </p:txBody>
      </p:sp>
    </p:spTree>
    <p:extLst>
      <p:ext uri="{BB962C8B-B14F-4D97-AF65-F5344CB8AC3E}">
        <p14:creationId xmlns:p14="http://schemas.microsoft.com/office/powerpoint/2010/main" val="3037072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645</Words>
  <Application>Microsoft Office PowerPoint</Application>
  <PresentationFormat>On-screen Show (16:9)</PresentationFormat>
  <Paragraphs>84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22</cp:revision>
  <dcterms:created xsi:type="dcterms:W3CDTF">2015-07-01T14:07:14Z</dcterms:created>
  <dcterms:modified xsi:type="dcterms:W3CDTF">2015-07-02T12:34:18Z</dcterms:modified>
</cp:coreProperties>
</file>