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3" r:id="rId2"/>
    <p:sldId id="294" r:id="rId3"/>
    <p:sldId id="320" r:id="rId4"/>
    <p:sldId id="321" r:id="rId5"/>
    <p:sldId id="323" r:id="rId6"/>
    <p:sldId id="322" r:id="rId7"/>
    <p:sldId id="324" r:id="rId8"/>
    <p:sldId id="257" r:id="rId9"/>
    <p:sldId id="302" r:id="rId10"/>
    <p:sldId id="305" r:id="rId11"/>
    <p:sldId id="306" r:id="rId12"/>
    <p:sldId id="303" r:id="rId13"/>
    <p:sldId id="261" r:id="rId14"/>
    <p:sldId id="274" r:id="rId15"/>
    <p:sldId id="273" r:id="rId16"/>
    <p:sldId id="272" r:id="rId17"/>
    <p:sldId id="325" r:id="rId18"/>
    <p:sldId id="262" r:id="rId19"/>
    <p:sldId id="263" r:id="rId20"/>
    <p:sldId id="276" r:id="rId21"/>
    <p:sldId id="287" r:id="rId22"/>
    <p:sldId id="291" r:id="rId23"/>
    <p:sldId id="311" r:id="rId24"/>
    <p:sldId id="327" r:id="rId25"/>
    <p:sldId id="329" r:id="rId26"/>
    <p:sldId id="307" r:id="rId27"/>
    <p:sldId id="308" r:id="rId28"/>
    <p:sldId id="316" r:id="rId29"/>
    <p:sldId id="317" r:id="rId30"/>
    <p:sldId id="335" r:id="rId31"/>
    <p:sldId id="318" r:id="rId32"/>
    <p:sldId id="319" r:id="rId33"/>
    <p:sldId id="309" r:id="rId34"/>
    <p:sldId id="326" r:id="rId35"/>
    <p:sldId id="312" r:id="rId36"/>
    <p:sldId id="334" r:id="rId37"/>
    <p:sldId id="310" r:id="rId38"/>
    <p:sldId id="336" r:id="rId39"/>
    <p:sldId id="337" r:id="rId40"/>
    <p:sldId id="338" r:id="rId41"/>
    <p:sldId id="339" r:id="rId42"/>
    <p:sldId id="340" r:id="rId43"/>
    <p:sldId id="258"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9" d="100"/>
          <a:sy n="89" d="100"/>
        </p:scale>
        <p:origin x="-571" y="-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7EC45DC-0E30-4554-8A22-FBAE232A9C8F}" type="datetimeFigureOut">
              <a:rPr lang="en-US" smtClean="0"/>
              <a:t>7/9/2015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7008CD-3988-4BBA-9F0D-A1E22E53850C}" type="slidenum">
              <a:rPr lang="en-US" smtClean="0"/>
              <a:t>‹#›</a:t>
            </a:fld>
            <a:endParaRPr lang="en-US"/>
          </a:p>
        </p:txBody>
      </p:sp>
    </p:spTree>
    <p:extLst>
      <p:ext uri="{BB962C8B-B14F-4D97-AF65-F5344CB8AC3E}">
        <p14:creationId xmlns:p14="http://schemas.microsoft.com/office/powerpoint/2010/main" val="2722380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EC45DC-0E30-4554-8A22-FBAE232A9C8F}" type="datetimeFigureOut">
              <a:rPr lang="en-US" smtClean="0"/>
              <a:t>7/9/2015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7008CD-3988-4BBA-9F0D-A1E22E53850C}" type="slidenum">
              <a:rPr lang="en-US" smtClean="0"/>
              <a:t>‹#›</a:t>
            </a:fld>
            <a:endParaRPr lang="en-US"/>
          </a:p>
        </p:txBody>
      </p:sp>
    </p:spTree>
    <p:extLst>
      <p:ext uri="{BB962C8B-B14F-4D97-AF65-F5344CB8AC3E}">
        <p14:creationId xmlns:p14="http://schemas.microsoft.com/office/powerpoint/2010/main" val="2575727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EC45DC-0E30-4554-8A22-FBAE232A9C8F}" type="datetimeFigureOut">
              <a:rPr lang="en-US" smtClean="0"/>
              <a:t>7/9/2015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7008CD-3988-4BBA-9F0D-A1E22E53850C}" type="slidenum">
              <a:rPr lang="en-US" smtClean="0"/>
              <a:t>‹#›</a:t>
            </a:fld>
            <a:endParaRPr lang="en-US"/>
          </a:p>
        </p:txBody>
      </p:sp>
    </p:spTree>
    <p:extLst>
      <p:ext uri="{BB962C8B-B14F-4D97-AF65-F5344CB8AC3E}">
        <p14:creationId xmlns:p14="http://schemas.microsoft.com/office/powerpoint/2010/main" val="2381338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EC45DC-0E30-4554-8A22-FBAE232A9C8F}" type="datetimeFigureOut">
              <a:rPr lang="en-US" smtClean="0"/>
              <a:t>7/9/2015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7008CD-3988-4BBA-9F0D-A1E22E53850C}" type="slidenum">
              <a:rPr lang="en-US" smtClean="0"/>
              <a:t>‹#›</a:t>
            </a:fld>
            <a:endParaRPr lang="en-US"/>
          </a:p>
        </p:txBody>
      </p:sp>
    </p:spTree>
    <p:extLst>
      <p:ext uri="{BB962C8B-B14F-4D97-AF65-F5344CB8AC3E}">
        <p14:creationId xmlns:p14="http://schemas.microsoft.com/office/powerpoint/2010/main" val="1005424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EC45DC-0E30-4554-8A22-FBAE232A9C8F}" type="datetimeFigureOut">
              <a:rPr lang="en-US" smtClean="0"/>
              <a:t>7/9/2015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7008CD-3988-4BBA-9F0D-A1E22E53850C}" type="slidenum">
              <a:rPr lang="en-US" smtClean="0"/>
              <a:t>‹#›</a:t>
            </a:fld>
            <a:endParaRPr lang="en-US"/>
          </a:p>
        </p:txBody>
      </p:sp>
    </p:spTree>
    <p:extLst>
      <p:ext uri="{BB962C8B-B14F-4D97-AF65-F5344CB8AC3E}">
        <p14:creationId xmlns:p14="http://schemas.microsoft.com/office/powerpoint/2010/main" val="3276691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EC45DC-0E30-4554-8A22-FBAE232A9C8F}" type="datetimeFigureOut">
              <a:rPr lang="en-US" smtClean="0"/>
              <a:t>7/9/2015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7008CD-3988-4BBA-9F0D-A1E22E53850C}" type="slidenum">
              <a:rPr lang="en-US" smtClean="0"/>
              <a:t>‹#›</a:t>
            </a:fld>
            <a:endParaRPr lang="en-US"/>
          </a:p>
        </p:txBody>
      </p:sp>
    </p:spTree>
    <p:extLst>
      <p:ext uri="{BB962C8B-B14F-4D97-AF65-F5344CB8AC3E}">
        <p14:creationId xmlns:p14="http://schemas.microsoft.com/office/powerpoint/2010/main" val="1373615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7EC45DC-0E30-4554-8A22-FBAE232A9C8F}" type="datetimeFigureOut">
              <a:rPr lang="en-US" smtClean="0"/>
              <a:t>7/9/2015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7008CD-3988-4BBA-9F0D-A1E22E53850C}" type="slidenum">
              <a:rPr lang="en-US" smtClean="0"/>
              <a:t>‹#›</a:t>
            </a:fld>
            <a:endParaRPr lang="en-US"/>
          </a:p>
        </p:txBody>
      </p:sp>
    </p:spTree>
    <p:extLst>
      <p:ext uri="{BB962C8B-B14F-4D97-AF65-F5344CB8AC3E}">
        <p14:creationId xmlns:p14="http://schemas.microsoft.com/office/powerpoint/2010/main" val="4134715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EC45DC-0E30-4554-8A22-FBAE232A9C8F}" type="datetimeFigureOut">
              <a:rPr lang="en-US" smtClean="0"/>
              <a:t>7/9/2015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7008CD-3988-4BBA-9F0D-A1E22E53850C}" type="slidenum">
              <a:rPr lang="en-US" smtClean="0"/>
              <a:t>‹#›</a:t>
            </a:fld>
            <a:endParaRPr lang="en-US"/>
          </a:p>
        </p:txBody>
      </p:sp>
    </p:spTree>
    <p:extLst>
      <p:ext uri="{BB962C8B-B14F-4D97-AF65-F5344CB8AC3E}">
        <p14:creationId xmlns:p14="http://schemas.microsoft.com/office/powerpoint/2010/main" val="3140893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EC45DC-0E30-4554-8A22-FBAE232A9C8F}" type="datetimeFigureOut">
              <a:rPr lang="en-US" smtClean="0"/>
              <a:t>7/9/2015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7008CD-3988-4BBA-9F0D-A1E22E53850C}" type="slidenum">
              <a:rPr lang="en-US" smtClean="0"/>
              <a:t>‹#›</a:t>
            </a:fld>
            <a:endParaRPr lang="en-US"/>
          </a:p>
        </p:txBody>
      </p:sp>
    </p:spTree>
    <p:extLst>
      <p:ext uri="{BB962C8B-B14F-4D97-AF65-F5344CB8AC3E}">
        <p14:creationId xmlns:p14="http://schemas.microsoft.com/office/powerpoint/2010/main" val="678563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EC45DC-0E30-4554-8A22-FBAE232A9C8F}" type="datetimeFigureOut">
              <a:rPr lang="en-US" smtClean="0"/>
              <a:t>7/9/2015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7008CD-3988-4BBA-9F0D-A1E22E53850C}" type="slidenum">
              <a:rPr lang="en-US" smtClean="0"/>
              <a:t>‹#›</a:t>
            </a:fld>
            <a:endParaRPr lang="en-US"/>
          </a:p>
        </p:txBody>
      </p:sp>
    </p:spTree>
    <p:extLst>
      <p:ext uri="{BB962C8B-B14F-4D97-AF65-F5344CB8AC3E}">
        <p14:creationId xmlns:p14="http://schemas.microsoft.com/office/powerpoint/2010/main" val="3378027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EC45DC-0E30-4554-8A22-FBAE232A9C8F}" type="datetimeFigureOut">
              <a:rPr lang="en-US" smtClean="0"/>
              <a:t>7/9/2015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7008CD-3988-4BBA-9F0D-A1E22E53850C}" type="slidenum">
              <a:rPr lang="en-US" smtClean="0"/>
              <a:t>‹#›</a:t>
            </a:fld>
            <a:endParaRPr lang="en-US"/>
          </a:p>
        </p:txBody>
      </p:sp>
    </p:spTree>
    <p:extLst>
      <p:ext uri="{BB962C8B-B14F-4D97-AF65-F5344CB8AC3E}">
        <p14:creationId xmlns:p14="http://schemas.microsoft.com/office/powerpoint/2010/main" val="2488137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92D050"/>
            </a:gs>
            <a:gs pos="85000">
              <a:schemeClr val="accent6">
                <a:lumMod val="40000"/>
                <a:lumOff val="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EC45DC-0E30-4554-8A22-FBAE232A9C8F}" type="datetimeFigureOut">
              <a:rPr lang="en-US" smtClean="0"/>
              <a:t>7/9/2015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7008CD-3988-4BBA-9F0D-A1E22E53850C}" type="slidenum">
              <a:rPr lang="en-US" smtClean="0"/>
              <a:t>‹#›</a:t>
            </a:fld>
            <a:endParaRPr lang="en-US"/>
          </a:p>
        </p:txBody>
      </p:sp>
    </p:spTree>
    <p:extLst>
      <p:ext uri="{BB962C8B-B14F-4D97-AF65-F5344CB8AC3E}">
        <p14:creationId xmlns:p14="http://schemas.microsoft.com/office/powerpoint/2010/main" val="9301039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en.wikipedia.org/wiki/Anthonie_de_Lorme" TargetMode="External"/><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translate.googleusercontent.com/translate_c?depth=1&amp;hl=en&amp;prev=search&amp;rurl=translate.google.com&amp;sl=nl&amp;u=https://nl.wikipedia.org/wiki/Gotiek&amp;usg=ALkJrhi4Sgg9mK5kAtsFZAKmIrYYkb8nLg" TargetMode="External"/><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hyperlink" Target="https://translate.googleusercontent.com/translate_c?depth=1&amp;hl=en&amp;prev=search&amp;rurl=translate.google.com&amp;sl=nl&amp;u=https://nl.wikipedia.org/wiki/Stadsdriehoek&amp;usg=ALkJrhhjVJb__iAa3SUnWqa4xZspDD9Pig" TargetMode="External"/><Relationship Id="rId5" Type="http://schemas.openxmlformats.org/officeDocument/2006/relationships/hyperlink" Target="https://translate.googleusercontent.com/translate_c?depth=1&amp;hl=en&amp;prev=search&amp;rurl=translate.google.com&amp;sl=nl&amp;u=https://nl.wikipedia.org/wiki/Middeleeuwen&amp;usg=ALkJrhiSy2fcqK9qg8GvRkzBY_3EUhMu3w" TargetMode="External"/><Relationship Id="rId4" Type="http://schemas.openxmlformats.org/officeDocument/2006/relationships/hyperlink" Target="https://translate.googleusercontent.com/translate_c?depth=1&amp;hl=en&amp;prev=search&amp;rurl=translate.google.com&amp;sl=nl&amp;u=https://nl.wikipedia.org/wiki/Rotterdam&amp;usg=ALkJrhgTc301bos6sh516E4GxSwoTtVJFA"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The LORD'S Mission’s Ministry: Reaching and Equipping All with the Glorious Gosp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85" y="-48846"/>
            <a:ext cx="5396726" cy="3477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63690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ilhelmus à Brake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3977" y="292729"/>
            <a:ext cx="3306024" cy="447966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114800" y="838200"/>
            <a:ext cx="4876800" cy="6124754"/>
          </a:xfrm>
          <a:prstGeom prst="rect">
            <a:avLst/>
          </a:prstGeom>
          <a:noFill/>
        </p:spPr>
        <p:txBody>
          <a:bodyPr wrap="square" rtlCol="0">
            <a:spAutoFit/>
          </a:bodyPr>
          <a:lstStyle/>
          <a:p>
            <a:r>
              <a:rPr lang="en-US" sz="4000" b="1" dirty="0" err="1" smtClean="0"/>
              <a:t>Wilhelmus</a:t>
            </a:r>
            <a:r>
              <a:rPr lang="en-US" sz="4000" b="1" dirty="0" smtClean="0"/>
              <a:t> à</a:t>
            </a:r>
            <a:r>
              <a:rPr lang="en-US" sz="4000" dirty="0" smtClean="0"/>
              <a:t> </a:t>
            </a:r>
            <a:r>
              <a:rPr lang="en-US" sz="4000" b="1" dirty="0" err="1" smtClean="0"/>
              <a:t>Brakel</a:t>
            </a:r>
            <a:r>
              <a:rPr lang="en-US" sz="4000" b="1" dirty="0" smtClean="0"/>
              <a:t> 	(1635-1711)</a:t>
            </a:r>
          </a:p>
          <a:p>
            <a:endParaRPr lang="en-US" sz="4000" b="1" dirty="0"/>
          </a:p>
          <a:p>
            <a:r>
              <a:rPr lang="en-US" sz="4000" b="1" dirty="0" smtClean="0">
                <a:sym typeface="Symbol"/>
              </a:rPr>
              <a:t>  </a:t>
            </a:r>
            <a:r>
              <a:rPr lang="en-US" sz="4000" b="1" dirty="0" smtClean="0"/>
              <a:t>Godly childhood</a:t>
            </a:r>
          </a:p>
          <a:p>
            <a:pPr marL="571500" indent="-571500">
              <a:buFont typeface="Symbol"/>
              <a:buChar char="»"/>
            </a:pPr>
            <a:r>
              <a:rPr lang="en-US" sz="4000" b="1" dirty="0" smtClean="0"/>
              <a:t>Praying mother</a:t>
            </a:r>
          </a:p>
          <a:p>
            <a:endParaRPr lang="en-US" sz="4000" b="1" dirty="0" smtClean="0"/>
          </a:p>
          <a:p>
            <a:r>
              <a:rPr lang="en-US" sz="4000" b="1" dirty="0"/>
              <a:t> </a:t>
            </a:r>
            <a:r>
              <a:rPr lang="en-US" sz="4000" b="1" dirty="0" smtClean="0"/>
              <a:t>    </a:t>
            </a:r>
            <a:r>
              <a:rPr lang="en-US" sz="3600" b="1" i="1" dirty="0" smtClean="0"/>
              <a:t>Child, how much you will have to answer for if you do not fear God!</a:t>
            </a:r>
            <a:endParaRPr lang="en-US" sz="3600" b="1" dirty="0" smtClean="0"/>
          </a:p>
          <a:p>
            <a:endParaRPr lang="en-US" sz="4000" b="1" dirty="0"/>
          </a:p>
        </p:txBody>
      </p:sp>
    </p:spTree>
    <p:extLst>
      <p:ext uri="{BB962C8B-B14F-4D97-AF65-F5344CB8AC3E}">
        <p14:creationId xmlns:p14="http://schemas.microsoft.com/office/powerpoint/2010/main" val="21653003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ilhelmus à Brake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3977" y="292729"/>
            <a:ext cx="3306024" cy="447966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114800" y="838200"/>
            <a:ext cx="4876800" cy="5016758"/>
          </a:xfrm>
          <a:prstGeom prst="rect">
            <a:avLst/>
          </a:prstGeom>
          <a:noFill/>
        </p:spPr>
        <p:txBody>
          <a:bodyPr wrap="square" rtlCol="0">
            <a:spAutoFit/>
          </a:bodyPr>
          <a:lstStyle/>
          <a:p>
            <a:r>
              <a:rPr lang="en-US" sz="4000" b="1" dirty="0" err="1" smtClean="0"/>
              <a:t>Wilhelmus</a:t>
            </a:r>
            <a:r>
              <a:rPr lang="en-US" sz="4000" b="1" dirty="0" smtClean="0"/>
              <a:t> à</a:t>
            </a:r>
            <a:r>
              <a:rPr lang="en-US" sz="4000" dirty="0" smtClean="0"/>
              <a:t> </a:t>
            </a:r>
            <a:r>
              <a:rPr lang="en-US" sz="4000" b="1" dirty="0" err="1" smtClean="0"/>
              <a:t>Brakel</a:t>
            </a:r>
            <a:r>
              <a:rPr lang="en-US" sz="4000" b="1" dirty="0" smtClean="0"/>
              <a:t> 	(1635-1711)</a:t>
            </a:r>
          </a:p>
          <a:p>
            <a:endParaRPr lang="en-US" sz="4000" b="1" dirty="0"/>
          </a:p>
          <a:p>
            <a:r>
              <a:rPr lang="en-US" sz="4000" b="1" dirty="0" smtClean="0">
                <a:sym typeface="Symbol"/>
              </a:rPr>
              <a:t>  </a:t>
            </a:r>
            <a:r>
              <a:rPr lang="en-US" sz="4000" b="1" dirty="0" smtClean="0"/>
              <a:t>Godly childhood</a:t>
            </a:r>
          </a:p>
          <a:p>
            <a:pPr marL="571500" indent="-571500">
              <a:buFont typeface="Symbol"/>
              <a:buChar char="»"/>
            </a:pPr>
            <a:r>
              <a:rPr lang="en-US" sz="4000" b="1" dirty="0" smtClean="0"/>
              <a:t>Praying mother</a:t>
            </a:r>
          </a:p>
          <a:p>
            <a:pPr marL="571500" indent="-571500">
              <a:buFont typeface="Symbol"/>
              <a:buChar char="»"/>
            </a:pPr>
            <a:r>
              <a:rPr lang="en-US" sz="4000" b="1" dirty="0" smtClean="0"/>
              <a:t>Praying father</a:t>
            </a:r>
          </a:p>
          <a:p>
            <a:endParaRPr lang="en-US" sz="4000" b="1" dirty="0" smtClean="0"/>
          </a:p>
          <a:p>
            <a:endParaRPr lang="en-US" sz="4000" b="1" dirty="0"/>
          </a:p>
        </p:txBody>
      </p:sp>
    </p:spTree>
    <p:extLst>
      <p:ext uri="{BB962C8B-B14F-4D97-AF65-F5344CB8AC3E}">
        <p14:creationId xmlns:p14="http://schemas.microsoft.com/office/powerpoint/2010/main" val="21653003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ilhelmus à Brake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3977" y="292729"/>
            <a:ext cx="3306024" cy="447966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114800" y="838200"/>
            <a:ext cx="4876800" cy="5632311"/>
          </a:xfrm>
          <a:prstGeom prst="rect">
            <a:avLst/>
          </a:prstGeom>
          <a:noFill/>
        </p:spPr>
        <p:txBody>
          <a:bodyPr wrap="square" rtlCol="0">
            <a:spAutoFit/>
          </a:bodyPr>
          <a:lstStyle/>
          <a:p>
            <a:r>
              <a:rPr lang="en-US" sz="4000" b="1" dirty="0" err="1" smtClean="0"/>
              <a:t>Wilhelmus</a:t>
            </a:r>
            <a:r>
              <a:rPr lang="en-US" sz="4000" b="1" dirty="0" smtClean="0"/>
              <a:t> à</a:t>
            </a:r>
            <a:r>
              <a:rPr lang="en-US" sz="4000" dirty="0" smtClean="0"/>
              <a:t> </a:t>
            </a:r>
            <a:r>
              <a:rPr lang="en-US" sz="4000" b="1" dirty="0" err="1" smtClean="0"/>
              <a:t>Brakel</a:t>
            </a:r>
            <a:r>
              <a:rPr lang="en-US" sz="4000" b="1" dirty="0" smtClean="0"/>
              <a:t> 	(1635-1711)</a:t>
            </a:r>
          </a:p>
          <a:p>
            <a:endParaRPr lang="en-US" sz="4000" b="1" dirty="0"/>
          </a:p>
          <a:p>
            <a:r>
              <a:rPr lang="en-US" sz="4000" b="1" dirty="0" smtClean="0">
                <a:sym typeface="Symbol"/>
              </a:rPr>
              <a:t>  </a:t>
            </a:r>
            <a:r>
              <a:rPr lang="en-US" sz="4000" b="1" dirty="0" smtClean="0"/>
              <a:t>Godly childhood</a:t>
            </a:r>
          </a:p>
          <a:p>
            <a:pPr marL="571500" indent="-571500">
              <a:buFont typeface="Symbol"/>
              <a:buChar char="»"/>
            </a:pPr>
            <a:r>
              <a:rPr lang="en-US" sz="4000" b="1" dirty="0" smtClean="0"/>
              <a:t>Praying mother</a:t>
            </a:r>
          </a:p>
          <a:p>
            <a:pPr marL="571500" indent="-571500">
              <a:buFont typeface="Symbol"/>
              <a:buChar char="»"/>
            </a:pPr>
            <a:r>
              <a:rPr lang="en-US" sz="4000" b="1" dirty="0" smtClean="0"/>
              <a:t>Praying father</a:t>
            </a:r>
          </a:p>
          <a:p>
            <a:pPr marL="571500" indent="-571500">
              <a:buFont typeface="Symbol"/>
              <a:buChar char="»"/>
            </a:pPr>
            <a:r>
              <a:rPr lang="en-US" sz="4000" b="1" dirty="0" smtClean="0"/>
              <a:t>Prayer a minister’s </a:t>
            </a:r>
          </a:p>
          <a:p>
            <a:r>
              <a:rPr lang="en-US" sz="4000" b="1" dirty="0"/>
              <a:t> </a:t>
            </a:r>
            <a:r>
              <a:rPr lang="en-US" sz="4000" b="1" dirty="0" smtClean="0"/>
              <a:t>    first task</a:t>
            </a:r>
          </a:p>
          <a:p>
            <a:endParaRPr lang="en-US" sz="4000" b="1" dirty="0"/>
          </a:p>
        </p:txBody>
      </p:sp>
    </p:spTree>
    <p:extLst>
      <p:ext uri="{BB962C8B-B14F-4D97-AF65-F5344CB8AC3E}">
        <p14:creationId xmlns:p14="http://schemas.microsoft.com/office/powerpoint/2010/main" val="21653003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resolver.kb.nl/resolve?urn=urn:gvn:UBL01:P334N057-058&amp;role=page&amp;count=1&amp;role=image&amp;size=vari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15551"/>
            <a:ext cx="17463407" cy="7334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3188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File:Laurenskerk 1621-164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9372600" cy="7952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9218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s://upload.wikimedia.org/wikipedia/commons/8/84/Lorme_Anthonie_De_Interior_Of_The_Laurenskerk_Rotterdam_View_To_The_Sou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9485" y="0"/>
            <a:ext cx="5493190" cy="695340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p:cNvGraphicFramePr>
            <a:graphicFrameLocks noGrp="1"/>
          </p:cNvGraphicFramePr>
          <p:nvPr>
            <p:extLst>
              <p:ext uri="{D42A27DB-BD31-4B8C-83A1-F6EECF244321}">
                <p14:modId xmlns:p14="http://schemas.microsoft.com/office/powerpoint/2010/main" val="671682446"/>
              </p:ext>
            </p:extLst>
          </p:nvPr>
        </p:nvGraphicFramePr>
        <p:xfrm>
          <a:off x="447675" y="7086600"/>
          <a:ext cx="7798169" cy="958614"/>
        </p:xfrm>
        <a:graphic>
          <a:graphicData uri="http://schemas.openxmlformats.org/drawingml/2006/table">
            <a:tbl>
              <a:tblPr/>
              <a:tblGrid>
                <a:gridCol w="1116485"/>
                <a:gridCol w="6393920"/>
                <a:gridCol w="143882"/>
                <a:gridCol w="143882"/>
              </a:tblGrid>
              <a:tr h="126645">
                <a:tc>
                  <a:txBody>
                    <a:bodyPr/>
                    <a:lstStyle/>
                    <a:p>
                      <a:endParaRPr lang="en-US" sz="1200" dirty="0"/>
                    </a:p>
                  </a:txBody>
                  <a:tcPr marL="24684" marR="24684" marT="24684" marB="24684">
                    <a:lnL w="7620" cap="flat" cmpd="sng" algn="ctr">
                      <a:solidFill>
                        <a:srgbClr val="AAAAAA"/>
                      </a:solidFill>
                      <a:prstDash val="solid"/>
                      <a:round/>
                      <a:headEnd type="none" w="med" len="med"/>
                      <a:tailEnd type="none" w="med" len="med"/>
                    </a:lnL>
                    <a:lnR w="7620" cap="flat" cmpd="sng" algn="ctr">
                      <a:solidFill>
                        <a:srgbClr val="AAAAAA"/>
                      </a:solidFill>
                      <a:prstDash val="solid"/>
                      <a:round/>
                      <a:headEnd type="none" w="med" len="med"/>
                      <a:tailEnd type="none" w="med" len="med"/>
                    </a:lnR>
                    <a:lnT w="7620" cap="flat" cmpd="sng" algn="ctr">
                      <a:solidFill>
                        <a:srgbClr val="AAAAAA"/>
                      </a:solidFill>
                      <a:prstDash val="solid"/>
                      <a:round/>
                      <a:headEnd type="none" w="med" len="med"/>
                      <a:tailEnd type="none" w="med" len="med"/>
                    </a:lnT>
                    <a:lnB w="7620" cap="flat" cmpd="sng" algn="ctr">
                      <a:solidFill>
                        <a:srgbClr val="AAAAAA"/>
                      </a:solidFill>
                      <a:prstDash val="solid"/>
                      <a:round/>
                      <a:headEnd type="none" w="med" len="med"/>
                      <a:tailEnd type="none" w="med" len="med"/>
                    </a:lnB>
                    <a:solidFill>
                      <a:srgbClr val="F9F9F9"/>
                    </a:solidFill>
                  </a:tcPr>
                </a:tc>
                <a:tc>
                  <a:txBody>
                    <a:bodyPr/>
                    <a:lstStyle/>
                    <a:p>
                      <a:endParaRPr lang="en-US" sz="1200" dirty="0"/>
                    </a:p>
                  </a:txBody>
                  <a:tcPr marL="59241" marR="59241" marT="29621" marB="29621">
                    <a:lnL w="7620" cap="flat" cmpd="sng" algn="ctr">
                      <a:solidFill>
                        <a:srgbClr val="AAAAAA"/>
                      </a:solidFill>
                      <a:prstDash val="solid"/>
                      <a:round/>
                      <a:headEnd type="none" w="med" len="med"/>
                      <a:tailEnd type="none" w="med" len="med"/>
                    </a:lnL>
                    <a:lnB w="7620" cap="flat" cmpd="sng" algn="ctr">
                      <a:solidFill>
                        <a:srgbClr val="AAAAAA"/>
                      </a:solidFill>
                      <a:prstDash val="solid"/>
                      <a:round/>
                      <a:headEnd type="none" w="med" len="med"/>
                      <a:tailEnd type="none" w="med" len="med"/>
                    </a:lnB>
                  </a:tcPr>
                </a:tc>
                <a:tc>
                  <a:txBody>
                    <a:bodyPr/>
                    <a:lstStyle/>
                    <a:p>
                      <a:endParaRPr lang="en-US" sz="1200"/>
                    </a:p>
                  </a:txBody>
                  <a:tcPr marL="59241" marR="59241" marT="29621" marB="29621">
                    <a:lnB w="7620" cap="flat" cmpd="sng" algn="ctr">
                      <a:solidFill>
                        <a:srgbClr val="AAAAAA"/>
                      </a:solidFill>
                      <a:prstDash val="solid"/>
                      <a:round/>
                      <a:headEnd type="none" w="med" len="med"/>
                      <a:tailEnd type="none" w="med" len="med"/>
                    </a:lnB>
                  </a:tcPr>
                </a:tc>
                <a:tc>
                  <a:txBody>
                    <a:bodyPr/>
                    <a:lstStyle/>
                    <a:p>
                      <a:endParaRPr lang="en-US" sz="1200"/>
                    </a:p>
                  </a:txBody>
                  <a:tcPr marL="59241" marR="59241" marT="29621" marB="29621">
                    <a:lnB w="7620" cap="flat" cmpd="sng" algn="ctr">
                      <a:solidFill>
                        <a:srgbClr val="AAAAAA"/>
                      </a:solidFill>
                      <a:prstDash val="solid"/>
                      <a:round/>
                      <a:headEnd type="none" w="med" len="med"/>
                      <a:tailEnd type="none" w="med" len="med"/>
                    </a:lnB>
                  </a:tcPr>
                </a:tc>
              </a:tr>
              <a:tr h="121480">
                <a:tc gridSpan="4">
                  <a:txBody>
                    <a:bodyPr/>
                    <a:lstStyle/>
                    <a:p>
                      <a:pPr rtl="0"/>
                      <a:r>
                        <a:rPr lang="en-US" sz="1200" b="1" u="none" strike="noStrike">
                          <a:solidFill>
                            <a:srgbClr val="663366"/>
                          </a:solidFill>
                          <a:effectLst/>
                          <a:hlinkClick r:id="rId3" tooltip="en:Anthonie de Lorme"/>
                        </a:rPr>
                        <a:t>Anthonie de Lorme</a:t>
                      </a:r>
                      <a:r>
                        <a:rPr lang="en-US" sz="1200" b="1">
                          <a:effectLst/>
                        </a:rPr>
                        <a:t> (circa 1610–1673)  </a:t>
                      </a:r>
                      <a:endParaRPr lang="en-US" sz="1200"/>
                    </a:p>
                  </a:txBody>
                  <a:tcPr marL="24684" marR="88862" marT="24684" marB="24684">
                    <a:lnL w="7620" cap="flat" cmpd="sng" algn="ctr">
                      <a:solidFill>
                        <a:srgbClr val="AAAAAA"/>
                      </a:solidFill>
                      <a:prstDash val="solid"/>
                      <a:round/>
                      <a:headEnd type="none" w="med" len="med"/>
                      <a:tailEnd type="none" w="med" len="med"/>
                    </a:lnL>
                    <a:lnR w="7620" cap="flat" cmpd="sng" algn="ctr">
                      <a:solidFill>
                        <a:srgbClr val="AAAAAA"/>
                      </a:solidFill>
                      <a:prstDash val="solid"/>
                      <a:round/>
                      <a:headEnd type="none" w="med" len="med"/>
                      <a:tailEnd type="none" w="med" len="med"/>
                    </a:lnR>
                    <a:lnT w="7620" cap="flat" cmpd="sng" algn="ctr">
                      <a:solidFill>
                        <a:srgbClr val="AAAAAA"/>
                      </a:solidFill>
                      <a:prstDash val="solid"/>
                      <a:round/>
                      <a:headEnd type="none" w="med" len="med"/>
                      <a:tailEnd type="none" w="med" len="med"/>
                    </a:lnT>
                    <a:lnB w="7620" cap="flat" cmpd="sng" algn="ctr">
                      <a:solidFill>
                        <a:srgbClr val="AAAAAA"/>
                      </a:solidFill>
                      <a:prstDash val="solid"/>
                      <a:round/>
                      <a:headEnd type="none" w="med" len="med"/>
                      <a:tailEnd type="none" w="med" len="med"/>
                    </a:lnB>
                    <a:solidFill>
                      <a:srgbClr val="E0E0EE"/>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26645">
                <a:tc>
                  <a:txBody>
                    <a:bodyPr/>
                    <a:lstStyle/>
                    <a:p>
                      <a:pPr algn="r" rtl="0"/>
                      <a:r>
                        <a:rPr lang="en-US" sz="1200" b="1">
                          <a:effectLst/>
                        </a:rPr>
                        <a:t>Description</a:t>
                      </a:r>
                    </a:p>
                  </a:txBody>
                  <a:tcPr marL="24684" marR="24684" marT="24684" marB="24684">
                    <a:lnL w="7620" cap="flat" cmpd="sng" algn="ctr">
                      <a:solidFill>
                        <a:srgbClr val="AAAAAA"/>
                      </a:solidFill>
                      <a:prstDash val="solid"/>
                      <a:round/>
                      <a:headEnd type="none" w="med" len="med"/>
                      <a:tailEnd type="none" w="med" len="med"/>
                    </a:lnL>
                    <a:lnR w="7620" cap="flat" cmpd="sng" algn="ctr">
                      <a:solidFill>
                        <a:srgbClr val="AAAAAA"/>
                      </a:solidFill>
                      <a:prstDash val="solid"/>
                      <a:round/>
                      <a:headEnd type="none" w="med" len="med"/>
                      <a:tailEnd type="none" w="med" len="med"/>
                    </a:lnR>
                    <a:lnT w="7620" cap="flat" cmpd="sng" algn="ctr">
                      <a:solidFill>
                        <a:srgbClr val="AAAAAA"/>
                      </a:solidFill>
                      <a:prstDash val="solid"/>
                      <a:round/>
                      <a:headEnd type="none" w="med" len="med"/>
                      <a:tailEnd type="none" w="med" len="med"/>
                    </a:lnT>
                    <a:lnB w="7620" cap="flat" cmpd="sng" algn="ctr">
                      <a:solidFill>
                        <a:srgbClr val="AAAAAA"/>
                      </a:solidFill>
                      <a:prstDash val="solid"/>
                      <a:round/>
                      <a:headEnd type="none" w="med" len="med"/>
                      <a:tailEnd type="none" w="med" len="med"/>
                    </a:lnB>
                    <a:solidFill>
                      <a:srgbClr val="CCCCFF"/>
                    </a:solidFill>
                  </a:tcPr>
                </a:tc>
                <a:tc>
                  <a:txBody>
                    <a:bodyPr/>
                    <a:lstStyle/>
                    <a:p>
                      <a:pPr rtl="0"/>
                      <a:r>
                        <a:rPr lang="en-US" sz="1200" b="1" dirty="0">
                          <a:effectLst/>
                        </a:rPr>
                        <a:t>English:</a:t>
                      </a:r>
                      <a:r>
                        <a:rPr lang="en-US" sz="1200" dirty="0">
                          <a:effectLst/>
                        </a:rPr>
                        <a:t> </a:t>
                      </a:r>
                      <a:r>
                        <a:rPr lang="en-US" sz="1200" i="1" dirty="0">
                          <a:effectLst/>
                        </a:rPr>
                        <a:t>Interior Of The </a:t>
                      </a:r>
                      <a:r>
                        <a:rPr lang="en-US" sz="1200" i="1" dirty="0" err="1">
                          <a:effectLst/>
                        </a:rPr>
                        <a:t>Laurenskerk</a:t>
                      </a:r>
                      <a:r>
                        <a:rPr lang="en-US" sz="1200" i="1" dirty="0">
                          <a:effectLst/>
                        </a:rPr>
                        <a:t>, Rotterdam, View To The South</a:t>
                      </a:r>
                      <a:endParaRPr lang="en-US" sz="1200" dirty="0">
                        <a:effectLst/>
                      </a:endParaRPr>
                    </a:p>
                  </a:txBody>
                  <a:tcPr marL="24684" marR="24684" marT="24684" marB="24684">
                    <a:lnL w="7620" cap="flat" cmpd="sng" algn="ctr">
                      <a:solidFill>
                        <a:srgbClr val="AAAAAA"/>
                      </a:solidFill>
                      <a:prstDash val="solid"/>
                      <a:round/>
                      <a:headEnd type="none" w="med" len="med"/>
                      <a:tailEnd type="none" w="med" len="med"/>
                    </a:lnL>
                    <a:lnR w="7620" cap="flat" cmpd="sng" algn="ctr">
                      <a:solidFill>
                        <a:srgbClr val="AAAAAA"/>
                      </a:solidFill>
                      <a:prstDash val="solid"/>
                      <a:round/>
                      <a:headEnd type="none" w="med" len="med"/>
                      <a:tailEnd type="none" w="med" len="med"/>
                    </a:lnR>
                    <a:lnT w="7620" cap="flat" cmpd="sng" algn="ctr">
                      <a:solidFill>
                        <a:srgbClr val="AAAAAA"/>
                      </a:solidFill>
                      <a:prstDash val="solid"/>
                      <a:round/>
                      <a:headEnd type="none" w="med" len="med"/>
                      <a:tailEnd type="none" w="med" len="med"/>
                    </a:lnT>
                    <a:lnB w="7620" cap="flat" cmpd="sng" algn="ctr">
                      <a:solidFill>
                        <a:srgbClr val="AAAAAA"/>
                      </a:solidFill>
                      <a:prstDash val="solid"/>
                      <a:round/>
                      <a:headEnd type="none" w="med" len="med"/>
                      <a:tailEnd type="none" w="med" len="med"/>
                    </a:lnB>
                    <a:solidFill>
                      <a:srgbClr val="F9F9F9"/>
                    </a:solidFill>
                  </a:tcPr>
                </a:tc>
                <a:tc>
                  <a:txBody>
                    <a:bodyPr/>
                    <a:lstStyle/>
                    <a:p>
                      <a:endParaRPr lang="en-US" sz="1200"/>
                    </a:p>
                  </a:txBody>
                  <a:tcPr marL="59241" marR="59241" marT="29621" marB="29621">
                    <a:lnL w="7620" cap="flat" cmpd="sng" algn="ctr">
                      <a:solidFill>
                        <a:srgbClr val="AAAAAA"/>
                      </a:solidFill>
                      <a:prstDash val="solid"/>
                      <a:round/>
                      <a:headEnd type="none" w="med" len="med"/>
                      <a:tailEnd type="none" w="med" len="med"/>
                    </a:lnL>
                    <a:lnT w="7620" cap="flat" cmpd="sng" algn="ctr">
                      <a:solidFill>
                        <a:srgbClr val="AAAAAA"/>
                      </a:solidFill>
                      <a:prstDash val="solid"/>
                      <a:round/>
                      <a:headEnd type="none" w="med" len="med"/>
                      <a:tailEnd type="none" w="med" len="med"/>
                    </a:lnT>
                  </a:tcPr>
                </a:tc>
                <a:tc>
                  <a:txBody>
                    <a:bodyPr/>
                    <a:lstStyle/>
                    <a:p>
                      <a:endParaRPr lang="en-US" sz="1200"/>
                    </a:p>
                  </a:txBody>
                  <a:tcPr marL="59241" marR="59241" marT="29621" marB="29621">
                    <a:lnT w="7620" cap="flat" cmpd="sng" algn="ctr">
                      <a:solidFill>
                        <a:srgbClr val="AAAAAA"/>
                      </a:solidFill>
                      <a:prstDash val="solid"/>
                      <a:round/>
                      <a:headEnd type="none" w="med" len="med"/>
                      <a:tailEnd type="none" w="med" len="med"/>
                    </a:lnT>
                  </a:tcPr>
                </a:tc>
              </a:tr>
              <a:tr h="126645">
                <a:tc>
                  <a:txBody>
                    <a:bodyPr/>
                    <a:lstStyle/>
                    <a:p>
                      <a:pPr algn="r" rtl="0"/>
                      <a:r>
                        <a:rPr lang="en-US" sz="1200" b="1">
                          <a:effectLst/>
                        </a:rPr>
                        <a:t>Date</a:t>
                      </a:r>
                    </a:p>
                  </a:txBody>
                  <a:tcPr marL="24684" marR="24684" marT="24684" marB="24684">
                    <a:lnL w="7620" cap="flat" cmpd="sng" algn="ctr">
                      <a:solidFill>
                        <a:srgbClr val="AAAAAA"/>
                      </a:solidFill>
                      <a:prstDash val="solid"/>
                      <a:round/>
                      <a:headEnd type="none" w="med" len="med"/>
                      <a:tailEnd type="none" w="med" len="med"/>
                    </a:lnL>
                    <a:lnR w="7620" cap="flat" cmpd="sng" algn="ctr">
                      <a:solidFill>
                        <a:srgbClr val="AAAAAA"/>
                      </a:solidFill>
                      <a:prstDash val="solid"/>
                      <a:round/>
                      <a:headEnd type="none" w="med" len="med"/>
                      <a:tailEnd type="none" w="med" len="med"/>
                    </a:lnR>
                    <a:lnT w="7620" cap="flat" cmpd="sng" algn="ctr">
                      <a:solidFill>
                        <a:srgbClr val="AAAAAA"/>
                      </a:solidFill>
                      <a:prstDash val="solid"/>
                      <a:round/>
                      <a:headEnd type="none" w="med" len="med"/>
                      <a:tailEnd type="none" w="med" len="med"/>
                    </a:lnT>
                    <a:lnB w="7620" cap="flat" cmpd="sng" algn="ctr">
                      <a:solidFill>
                        <a:srgbClr val="AAAAAA"/>
                      </a:solidFill>
                      <a:prstDash val="solid"/>
                      <a:round/>
                      <a:headEnd type="none" w="med" len="med"/>
                      <a:tailEnd type="none" w="med" len="med"/>
                    </a:lnB>
                    <a:solidFill>
                      <a:srgbClr val="CCCCFF"/>
                    </a:solidFill>
                  </a:tcPr>
                </a:tc>
                <a:tc>
                  <a:txBody>
                    <a:bodyPr/>
                    <a:lstStyle/>
                    <a:p>
                      <a:pPr rtl="0"/>
                      <a:r>
                        <a:rPr lang="en-US" sz="1200">
                          <a:effectLst/>
                        </a:rPr>
                        <a:t>1668</a:t>
                      </a:r>
                      <a:endParaRPr lang="en-US" sz="1200"/>
                    </a:p>
                  </a:txBody>
                  <a:tcPr marL="24684" marR="24684" marT="24684" marB="24684">
                    <a:lnL w="7620" cap="flat" cmpd="sng" algn="ctr">
                      <a:solidFill>
                        <a:srgbClr val="AAAAAA"/>
                      </a:solidFill>
                      <a:prstDash val="solid"/>
                      <a:round/>
                      <a:headEnd type="none" w="med" len="med"/>
                      <a:tailEnd type="none" w="med" len="med"/>
                    </a:lnL>
                    <a:lnR w="7620" cap="flat" cmpd="sng" algn="ctr">
                      <a:solidFill>
                        <a:srgbClr val="AAAAAA"/>
                      </a:solidFill>
                      <a:prstDash val="solid"/>
                      <a:round/>
                      <a:headEnd type="none" w="med" len="med"/>
                      <a:tailEnd type="none" w="med" len="med"/>
                    </a:lnR>
                    <a:lnT w="7620" cap="flat" cmpd="sng" algn="ctr">
                      <a:solidFill>
                        <a:srgbClr val="AAAAAA"/>
                      </a:solidFill>
                      <a:prstDash val="solid"/>
                      <a:round/>
                      <a:headEnd type="none" w="med" len="med"/>
                      <a:tailEnd type="none" w="med" len="med"/>
                    </a:lnT>
                    <a:lnB w="7620" cap="flat" cmpd="sng" algn="ctr">
                      <a:solidFill>
                        <a:srgbClr val="AAAAAA"/>
                      </a:solidFill>
                      <a:prstDash val="solid"/>
                      <a:round/>
                      <a:headEnd type="none" w="med" len="med"/>
                      <a:tailEnd type="none" w="med" len="med"/>
                    </a:lnB>
                    <a:solidFill>
                      <a:srgbClr val="F9F9F9"/>
                    </a:solidFill>
                  </a:tcPr>
                </a:tc>
                <a:tc>
                  <a:txBody>
                    <a:bodyPr/>
                    <a:lstStyle/>
                    <a:p>
                      <a:endParaRPr lang="en-US" sz="1200"/>
                    </a:p>
                  </a:txBody>
                  <a:tcPr marL="59241" marR="59241" marT="29621" marB="29621">
                    <a:lnL w="7620" cap="flat" cmpd="sng" algn="ctr">
                      <a:solidFill>
                        <a:srgbClr val="AAAAAA"/>
                      </a:solidFill>
                      <a:prstDash val="solid"/>
                      <a:round/>
                      <a:headEnd type="none" w="med" len="med"/>
                      <a:tailEnd type="none" w="med" len="med"/>
                    </a:lnL>
                  </a:tcPr>
                </a:tc>
                <a:tc>
                  <a:txBody>
                    <a:bodyPr/>
                    <a:lstStyle/>
                    <a:p>
                      <a:endParaRPr lang="en-US" sz="1200" dirty="0"/>
                    </a:p>
                  </a:txBody>
                  <a:tcPr marL="59241" marR="59241" marT="29621" marB="29621"/>
                </a:tc>
              </a:tr>
            </a:tbl>
          </a:graphicData>
        </a:graphic>
      </p:graphicFrame>
    </p:spTree>
    <p:extLst>
      <p:ext uri="{BB962C8B-B14F-4D97-AF65-F5344CB8AC3E}">
        <p14:creationId xmlns:p14="http://schemas.microsoft.com/office/powerpoint/2010/main" val="6627841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s://upload.wikimedia.org/wikipedia/commons/thumb/c/ca/The_German_ultimatum_ordering_the_Dutch_commander_of_Rotterdam_to_cease_fire_was_delivered_to_him_at_10-30_a.m._on..._-_NARA_-_535917.tif/lossy-page1-1280px-The_German_ultimatum_ordering_the_Dutch_commander_of_Rotterdam_to_cease_fire_was_delivered_to_him_at_10-30_a.m._on..._-_NARA_-_535917.ti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31801" cy="7010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905000" y="7162800"/>
            <a:ext cx="5029200" cy="1477328"/>
          </a:xfrm>
          <a:prstGeom prst="rect">
            <a:avLst/>
          </a:prstGeom>
          <a:noFill/>
        </p:spPr>
        <p:txBody>
          <a:bodyPr wrap="square" rtlCol="0">
            <a:spAutoFit/>
          </a:bodyPr>
          <a:lstStyle/>
          <a:p>
            <a:r>
              <a:rPr lang="en-US" dirty="0"/>
              <a:t>The </a:t>
            </a:r>
            <a:r>
              <a:rPr lang="en-US" b="1" dirty="0"/>
              <a:t>Grote of St. Lawrence Church,</a:t>
            </a:r>
            <a:r>
              <a:rPr lang="en-US" dirty="0"/>
              <a:t> often referred to simply as Laurence Church, a </a:t>
            </a:r>
            <a:r>
              <a:rPr lang="en-US" dirty="0">
                <a:hlinkClick r:id="rId3" tooltip="Gothic"/>
              </a:rPr>
              <a:t>Gothic</a:t>
            </a:r>
            <a:r>
              <a:rPr lang="en-US" dirty="0"/>
              <a:t> church in </a:t>
            </a:r>
            <a:r>
              <a:rPr lang="en-US" dirty="0">
                <a:hlinkClick r:id="rId4" tooltip="Rotterdam"/>
              </a:rPr>
              <a:t>Rotterdam</a:t>
            </a:r>
            <a:r>
              <a:rPr lang="en-US" dirty="0"/>
              <a:t> . She is the only vestige of the </a:t>
            </a:r>
            <a:r>
              <a:rPr lang="en-US" dirty="0">
                <a:hlinkClick r:id="rId5" tooltip="Middle Ages"/>
              </a:rPr>
              <a:t>medieval</a:t>
            </a:r>
            <a:r>
              <a:rPr lang="en-US" dirty="0"/>
              <a:t> Rotterdam's </a:t>
            </a:r>
            <a:r>
              <a:rPr lang="en-US" dirty="0">
                <a:hlinkClick r:id="rId6" tooltip="Stadsdriehoek"/>
              </a:rPr>
              <a:t>city center</a:t>
            </a:r>
            <a:r>
              <a:rPr lang="en-US" dirty="0"/>
              <a:t> </a:t>
            </a:r>
            <a:r>
              <a:rPr lang="en-US" dirty="0" smtClean="0"/>
              <a:t>.  After bombing by Germans in WWII.</a:t>
            </a:r>
            <a:endParaRPr lang="en-US" dirty="0"/>
          </a:p>
        </p:txBody>
      </p:sp>
    </p:spTree>
    <p:extLst>
      <p:ext uri="{BB962C8B-B14F-4D97-AF65-F5344CB8AC3E}">
        <p14:creationId xmlns:p14="http://schemas.microsoft.com/office/powerpoint/2010/main" val="41744985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http://cdn2.asthebirdfliesblog.com/content/images/posts/st%20lawrence%20church%20as%20seen%20from%20top%20of%20markthal%20rotterdam_x96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76200"/>
            <a:ext cx="10629898" cy="708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87659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ilhelmus à Brake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3977" y="292729"/>
            <a:ext cx="1705824" cy="2311391"/>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http://heritagebooktalk.files.wordpress.com/2009/11/banner-ad-2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6889" y="3581400"/>
            <a:ext cx="6985904"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3188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ilhelmus à Brake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3977" y="292729"/>
            <a:ext cx="1705824" cy="231139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743200" y="685800"/>
            <a:ext cx="5867400" cy="2308324"/>
          </a:xfrm>
          <a:prstGeom prst="rect">
            <a:avLst/>
          </a:prstGeom>
          <a:noFill/>
        </p:spPr>
        <p:txBody>
          <a:bodyPr wrap="square" rtlCol="0">
            <a:spAutoFit/>
          </a:bodyPr>
          <a:lstStyle/>
          <a:p>
            <a:r>
              <a:rPr lang="en-US" sz="3600" b="1" i="1" dirty="0">
                <a:solidFill>
                  <a:schemeClr val="accent6">
                    <a:lumMod val="50000"/>
                  </a:schemeClr>
                </a:solidFill>
              </a:rPr>
              <a:t> </a:t>
            </a:r>
            <a:r>
              <a:rPr lang="en-US" sz="3600" b="1" i="1" dirty="0" smtClean="0">
                <a:solidFill>
                  <a:schemeClr val="accent6">
                    <a:lumMod val="50000"/>
                  </a:schemeClr>
                </a:solidFill>
              </a:rPr>
              <a:t>  The acknowledgment of all God’s perfections, and the exercise of all virtues toward God coalesce in prayer. . . </a:t>
            </a:r>
            <a:endParaRPr lang="en-US" sz="3600" b="1" i="1" dirty="0">
              <a:solidFill>
                <a:schemeClr val="accent6">
                  <a:lumMod val="50000"/>
                </a:schemeClr>
              </a:solidFill>
            </a:endParaRPr>
          </a:p>
        </p:txBody>
      </p:sp>
    </p:spTree>
    <p:extLst>
      <p:ext uri="{BB962C8B-B14F-4D97-AF65-F5344CB8AC3E}">
        <p14:creationId xmlns:p14="http://schemas.microsoft.com/office/powerpoint/2010/main" val="2003188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The LORD'S Mission’s Ministry: Reaching and Equipping All with the Glorious Gosp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85" y="-48846"/>
            <a:ext cx="5396726" cy="347784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Wilhelmus à Brake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69871" y="1981200"/>
            <a:ext cx="3306024" cy="4479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93934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ilhelmus à Brake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3977" y="292729"/>
            <a:ext cx="1705824" cy="231139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743200" y="685800"/>
            <a:ext cx="6096000" cy="2862322"/>
          </a:xfrm>
          <a:prstGeom prst="rect">
            <a:avLst/>
          </a:prstGeom>
          <a:noFill/>
        </p:spPr>
        <p:txBody>
          <a:bodyPr wrap="square" rtlCol="0">
            <a:spAutoFit/>
          </a:bodyPr>
          <a:lstStyle/>
          <a:p>
            <a:r>
              <a:rPr lang="en-US" sz="3600" b="1" i="1" dirty="0">
                <a:solidFill>
                  <a:schemeClr val="accent6">
                    <a:lumMod val="50000"/>
                  </a:schemeClr>
                </a:solidFill>
              </a:rPr>
              <a:t> </a:t>
            </a:r>
            <a:r>
              <a:rPr lang="en-US" sz="3600" b="1" i="1" dirty="0" smtClean="0">
                <a:solidFill>
                  <a:schemeClr val="accent6">
                    <a:lumMod val="50000"/>
                  </a:schemeClr>
                </a:solidFill>
              </a:rPr>
              <a:t>  Consequently, the exercise of religion is comprehensively expressed as praying and calling upon God . . . </a:t>
            </a:r>
            <a:r>
              <a:rPr lang="en-US" sz="3600" b="1" dirty="0" smtClean="0">
                <a:solidFill>
                  <a:schemeClr val="accent6">
                    <a:lumMod val="50000"/>
                  </a:schemeClr>
                </a:solidFill>
              </a:rPr>
              <a:t>(Gen. 4:26).</a:t>
            </a:r>
            <a:endParaRPr lang="en-US" sz="3600" b="1" i="1" dirty="0">
              <a:solidFill>
                <a:schemeClr val="accent6">
                  <a:lumMod val="50000"/>
                </a:schemeClr>
              </a:solidFill>
            </a:endParaRPr>
          </a:p>
        </p:txBody>
      </p:sp>
    </p:spTree>
    <p:extLst>
      <p:ext uri="{BB962C8B-B14F-4D97-AF65-F5344CB8AC3E}">
        <p14:creationId xmlns:p14="http://schemas.microsoft.com/office/powerpoint/2010/main" val="27246699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ilhelmus à Brake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3977" y="292729"/>
            <a:ext cx="1705824" cy="231139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743200" y="685800"/>
            <a:ext cx="6096000" cy="1754326"/>
          </a:xfrm>
          <a:prstGeom prst="rect">
            <a:avLst/>
          </a:prstGeom>
          <a:noFill/>
        </p:spPr>
        <p:txBody>
          <a:bodyPr wrap="square" rtlCol="0">
            <a:spAutoFit/>
          </a:bodyPr>
          <a:lstStyle/>
          <a:p>
            <a:r>
              <a:rPr lang="en-US" sz="3600" b="1" i="1" dirty="0">
                <a:solidFill>
                  <a:schemeClr val="accent6">
                    <a:lumMod val="50000"/>
                  </a:schemeClr>
                </a:solidFill>
              </a:rPr>
              <a:t> </a:t>
            </a:r>
            <a:r>
              <a:rPr lang="en-US" sz="3600" b="1" i="1" dirty="0" smtClean="0">
                <a:solidFill>
                  <a:schemeClr val="accent6">
                    <a:lumMod val="50000"/>
                  </a:schemeClr>
                </a:solidFill>
              </a:rPr>
              <a:t>  Prayer is the expression of holy desires to God in the name of Christ. . . </a:t>
            </a:r>
            <a:endParaRPr lang="en-US" sz="3600" b="1" i="1" dirty="0">
              <a:solidFill>
                <a:schemeClr val="accent6">
                  <a:lumMod val="50000"/>
                </a:schemeClr>
              </a:solidFill>
            </a:endParaRPr>
          </a:p>
        </p:txBody>
      </p:sp>
    </p:spTree>
    <p:extLst>
      <p:ext uri="{BB962C8B-B14F-4D97-AF65-F5344CB8AC3E}">
        <p14:creationId xmlns:p14="http://schemas.microsoft.com/office/powerpoint/2010/main" val="11743604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ww.apuritansmind.com/wp-content/uploads/MiscImages/WestminsterAssemblyPortra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1656"/>
            <a:ext cx="4322269" cy="25717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62000" y="3124200"/>
            <a:ext cx="7848600" cy="2862322"/>
          </a:xfrm>
          <a:prstGeom prst="rect">
            <a:avLst/>
          </a:prstGeom>
          <a:noFill/>
        </p:spPr>
        <p:txBody>
          <a:bodyPr wrap="square" rtlCol="0">
            <a:spAutoFit/>
          </a:bodyPr>
          <a:lstStyle/>
          <a:p>
            <a:r>
              <a:rPr lang="en-US" sz="3600" b="1" i="1" dirty="0" smtClean="0"/>
              <a:t>    Prayer is </a:t>
            </a:r>
            <a:r>
              <a:rPr lang="en-US" sz="3600" b="1" i="1" u="sng" dirty="0" smtClean="0"/>
              <a:t>the offering up of our desires unto God</a:t>
            </a:r>
            <a:r>
              <a:rPr lang="en-US" sz="3600" b="1" i="1" dirty="0" smtClean="0"/>
              <a:t> for things agreeable to His will, in the name of Christ, with confession of our sins, and thankful acknowledgement of His mercies.  </a:t>
            </a:r>
            <a:endParaRPr lang="en-US" sz="3600" b="1" i="1" dirty="0"/>
          </a:p>
        </p:txBody>
      </p:sp>
    </p:spTree>
    <p:extLst>
      <p:ext uri="{BB962C8B-B14F-4D97-AF65-F5344CB8AC3E}">
        <p14:creationId xmlns:p14="http://schemas.microsoft.com/office/powerpoint/2010/main" val="22135599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685800"/>
            <a:ext cx="6096000" cy="646331"/>
          </a:xfrm>
          <a:prstGeom prst="rect">
            <a:avLst/>
          </a:prstGeom>
          <a:noFill/>
        </p:spPr>
        <p:txBody>
          <a:bodyPr wrap="square" rtlCol="0">
            <a:spAutoFit/>
          </a:bodyPr>
          <a:lstStyle/>
          <a:p>
            <a:r>
              <a:rPr lang="en-US" sz="3600" b="1" i="1" dirty="0">
                <a:solidFill>
                  <a:schemeClr val="accent6">
                    <a:lumMod val="50000"/>
                  </a:schemeClr>
                </a:solidFill>
              </a:rPr>
              <a:t> </a:t>
            </a:r>
            <a:r>
              <a:rPr lang="en-US" sz="3600" b="1" i="1" dirty="0" smtClean="0">
                <a:solidFill>
                  <a:schemeClr val="accent6">
                    <a:lumMod val="50000"/>
                  </a:schemeClr>
                </a:solidFill>
              </a:rPr>
              <a:t> </a:t>
            </a:r>
          </a:p>
        </p:txBody>
      </p:sp>
      <p:pic>
        <p:nvPicPr>
          <p:cNvPr id="46082" name="Picture 2" descr="http://wpmedia.montrealgazette.com/2015/06/an-indonesian-man-r-hand-only-distributes-small-notes-to-b.jpg?quality=55&amp;strip=all&amp;w=840&amp;h=630&amp;crop=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0" y="0"/>
            <a:ext cx="9245600" cy="693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12698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685800"/>
            <a:ext cx="6096000" cy="646331"/>
          </a:xfrm>
          <a:prstGeom prst="rect">
            <a:avLst/>
          </a:prstGeom>
          <a:noFill/>
        </p:spPr>
        <p:txBody>
          <a:bodyPr wrap="square" rtlCol="0">
            <a:spAutoFit/>
          </a:bodyPr>
          <a:lstStyle/>
          <a:p>
            <a:r>
              <a:rPr lang="en-US" sz="3600" b="1" i="1" dirty="0">
                <a:solidFill>
                  <a:schemeClr val="accent6">
                    <a:lumMod val="50000"/>
                  </a:schemeClr>
                </a:solidFill>
              </a:rPr>
              <a:t> </a:t>
            </a:r>
            <a:r>
              <a:rPr lang="en-US" sz="3600" b="1" i="1" dirty="0" smtClean="0">
                <a:solidFill>
                  <a:schemeClr val="accent6">
                    <a:lumMod val="50000"/>
                  </a:schemeClr>
                </a:solidFill>
              </a:rPr>
              <a:t> </a:t>
            </a:r>
          </a:p>
        </p:txBody>
      </p:sp>
      <p:sp>
        <p:nvSpPr>
          <p:cNvPr id="3" name="TextBox 2"/>
          <p:cNvSpPr txBox="1"/>
          <p:nvPr/>
        </p:nvSpPr>
        <p:spPr>
          <a:xfrm>
            <a:off x="609600" y="533400"/>
            <a:ext cx="7848600" cy="1815882"/>
          </a:xfrm>
          <a:prstGeom prst="rect">
            <a:avLst/>
          </a:prstGeom>
          <a:noFill/>
        </p:spPr>
        <p:txBody>
          <a:bodyPr wrap="square" rtlCol="0">
            <a:spAutoFit/>
          </a:bodyPr>
          <a:lstStyle/>
          <a:p>
            <a:r>
              <a:rPr lang="en-US" sz="3600" b="1" i="1" dirty="0" smtClean="0">
                <a:solidFill>
                  <a:schemeClr val="accent6">
                    <a:lumMod val="50000"/>
                  </a:schemeClr>
                </a:solidFill>
              </a:rPr>
              <a:t>    Man is but an empty vessel who must obtain his fulfillment from elsewhere. . . </a:t>
            </a:r>
          </a:p>
          <a:p>
            <a:endParaRPr lang="en-US" sz="4000" dirty="0"/>
          </a:p>
        </p:txBody>
      </p:sp>
    </p:spTree>
    <p:extLst>
      <p:ext uri="{BB962C8B-B14F-4D97-AF65-F5344CB8AC3E}">
        <p14:creationId xmlns:p14="http://schemas.microsoft.com/office/powerpoint/2010/main" val="39688920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685800"/>
            <a:ext cx="6096000" cy="646331"/>
          </a:xfrm>
          <a:prstGeom prst="rect">
            <a:avLst/>
          </a:prstGeom>
          <a:noFill/>
        </p:spPr>
        <p:txBody>
          <a:bodyPr wrap="square" rtlCol="0">
            <a:spAutoFit/>
          </a:bodyPr>
          <a:lstStyle/>
          <a:p>
            <a:r>
              <a:rPr lang="en-US" sz="3600" b="1" i="1" dirty="0">
                <a:solidFill>
                  <a:schemeClr val="accent6">
                    <a:lumMod val="50000"/>
                  </a:schemeClr>
                </a:solidFill>
              </a:rPr>
              <a:t> </a:t>
            </a:r>
            <a:r>
              <a:rPr lang="en-US" sz="3600" b="1" i="1" dirty="0" smtClean="0">
                <a:solidFill>
                  <a:schemeClr val="accent6">
                    <a:lumMod val="50000"/>
                  </a:schemeClr>
                </a:solidFill>
              </a:rPr>
              <a:t> </a:t>
            </a:r>
          </a:p>
        </p:txBody>
      </p:sp>
      <p:sp>
        <p:nvSpPr>
          <p:cNvPr id="3" name="TextBox 2"/>
          <p:cNvSpPr txBox="1"/>
          <p:nvPr/>
        </p:nvSpPr>
        <p:spPr>
          <a:xfrm>
            <a:off x="609600" y="533400"/>
            <a:ext cx="7848600" cy="3477875"/>
          </a:xfrm>
          <a:prstGeom prst="rect">
            <a:avLst/>
          </a:prstGeom>
          <a:noFill/>
        </p:spPr>
        <p:txBody>
          <a:bodyPr wrap="square" rtlCol="0">
            <a:spAutoFit/>
          </a:bodyPr>
          <a:lstStyle/>
          <a:p>
            <a:r>
              <a:rPr lang="en-US" sz="3600" b="1" i="1" dirty="0" smtClean="0">
                <a:solidFill>
                  <a:schemeClr val="accent6">
                    <a:lumMod val="50000"/>
                  </a:schemeClr>
                </a:solidFill>
              </a:rPr>
              <a:t>    Man is but an empty vessel who must obtain his fulfillment from elsewhere. . . To that end the Lord has given man the ability to desire and to give expression to his desires.  </a:t>
            </a:r>
          </a:p>
          <a:p>
            <a:endParaRPr lang="en-US" sz="4000" dirty="0"/>
          </a:p>
        </p:txBody>
      </p:sp>
    </p:spTree>
    <p:extLst>
      <p:ext uri="{BB962C8B-B14F-4D97-AF65-F5344CB8AC3E}">
        <p14:creationId xmlns:p14="http://schemas.microsoft.com/office/powerpoint/2010/main" val="30380902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685800"/>
            <a:ext cx="6096000" cy="646331"/>
          </a:xfrm>
          <a:prstGeom prst="rect">
            <a:avLst/>
          </a:prstGeom>
          <a:noFill/>
        </p:spPr>
        <p:txBody>
          <a:bodyPr wrap="square" rtlCol="0">
            <a:spAutoFit/>
          </a:bodyPr>
          <a:lstStyle/>
          <a:p>
            <a:r>
              <a:rPr lang="en-US" sz="3600" b="1" i="1" dirty="0">
                <a:solidFill>
                  <a:schemeClr val="accent6">
                    <a:lumMod val="50000"/>
                  </a:schemeClr>
                </a:solidFill>
              </a:rPr>
              <a:t> </a:t>
            </a:r>
            <a:r>
              <a:rPr lang="en-US" sz="3600" b="1" i="1" dirty="0" smtClean="0">
                <a:solidFill>
                  <a:schemeClr val="accent6">
                    <a:lumMod val="50000"/>
                  </a:schemeClr>
                </a:solidFill>
              </a:rPr>
              <a:t> </a:t>
            </a:r>
          </a:p>
        </p:txBody>
      </p:sp>
      <p:sp>
        <p:nvSpPr>
          <p:cNvPr id="3" name="TextBox 2"/>
          <p:cNvSpPr txBox="1"/>
          <p:nvPr/>
        </p:nvSpPr>
        <p:spPr>
          <a:xfrm>
            <a:off x="609600" y="533400"/>
            <a:ext cx="7848600" cy="1323439"/>
          </a:xfrm>
          <a:prstGeom prst="rect">
            <a:avLst/>
          </a:prstGeom>
          <a:noFill/>
        </p:spPr>
        <p:txBody>
          <a:bodyPr wrap="square" rtlCol="0">
            <a:spAutoFit/>
          </a:bodyPr>
          <a:lstStyle/>
          <a:p>
            <a:r>
              <a:rPr lang="en-US" sz="4000" b="1" u="sng" dirty="0" smtClean="0"/>
              <a:t>3 Objects of Attention:</a:t>
            </a:r>
          </a:p>
          <a:p>
            <a:endParaRPr lang="en-US" sz="4000" dirty="0"/>
          </a:p>
        </p:txBody>
      </p:sp>
    </p:spTree>
    <p:extLst>
      <p:ext uri="{BB962C8B-B14F-4D97-AF65-F5344CB8AC3E}">
        <p14:creationId xmlns:p14="http://schemas.microsoft.com/office/powerpoint/2010/main" val="16395917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685800"/>
            <a:ext cx="6096000" cy="646331"/>
          </a:xfrm>
          <a:prstGeom prst="rect">
            <a:avLst/>
          </a:prstGeom>
          <a:noFill/>
        </p:spPr>
        <p:txBody>
          <a:bodyPr wrap="square" rtlCol="0">
            <a:spAutoFit/>
          </a:bodyPr>
          <a:lstStyle/>
          <a:p>
            <a:r>
              <a:rPr lang="en-US" sz="3600" b="1" i="1" dirty="0">
                <a:solidFill>
                  <a:schemeClr val="accent6">
                    <a:lumMod val="50000"/>
                  </a:schemeClr>
                </a:solidFill>
              </a:rPr>
              <a:t> </a:t>
            </a:r>
            <a:r>
              <a:rPr lang="en-US" sz="3600" b="1" i="1" dirty="0" smtClean="0">
                <a:solidFill>
                  <a:schemeClr val="accent6">
                    <a:lumMod val="50000"/>
                  </a:schemeClr>
                </a:solidFill>
              </a:rPr>
              <a:t> </a:t>
            </a:r>
          </a:p>
        </p:txBody>
      </p:sp>
      <p:sp>
        <p:nvSpPr>
          <p:cNvPr id="3" name="TextBox 2"/>
          <p:cNvSpPr txBox="1"/>
          <p:nvPr/>
        </p:nvSpPr>
        <p:spPr>
          <a:xfrm>
            <a:off x="609600" y="533400"/>
            <a:ext cx="7848600" cy="1938992"/>
          </a:xfrm>
          <a:prstGeom prst="rect">
            <a:avLst/>
          </a:prstGeom>
          <a:noFill/>
        </p:spPr>
        <p:txBody>
          <a:bodyPr wrap="square" rtlCol="0">
            <a:spAutoFit/>
          </a:bodyPr>
          <a:lstStyle/>
          <a:p>
            <a:r>
              <a:rPr lang="en-US" sz="4000" b="1" u="sng" dirty="0" smtClean="0"/>
              <a:t>3 Objects of Attention:</a:t>
            </a:r>
          </a:p>
          <a:p>
            <a:endParaRPr lang="en-US" sz="4000" dirty="0"/>
          </a:p>
          <a:p>
            <a:r>
              <a:rPr lang="en-US" sz="4000" b="1" dirty="0" smtClean="0"/>
              <a:t>One:    Upon himself</a:t>
            </a:r>
          </a:p>
        </p:txBody>
      </p:sp>
    </p:spTree>
    <p:extLst>
      <p:ext uri="{BB962C8B-B14F-4D97-AF65-F5344CB8AC3E}">
        <p14:creationId xmlns:p14="http://schemas.microsoft.com/office/powerpoint/2010/main" val="6412698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685800"/>
            <a:ext cx="6096000" cy="646331"/>
          </a:xfrm>
          <a:prstGeom prst="rect">
            <a:avLst/>
          </a:prstGeom>
          <a:noFill/>
        </p:spPr>
        <p:txBody>
          <a:bodyPr wrap="square" rtlCol="0">
            <a:spAutoFit/>
          </a:bodyPr>
          <a:lstStyle/>
          <a:p>
            <a:r>
              <a:rPr lang="en-US" sz="3600" b="1" i="1" dirty="0">
                <a:solidFill>
                  <a:schemeClr val="accent6">
                    <a:lumMod val="50000"/>
                  </a:schemeClr>
                </a:solidFill>
              </a:rPr>
              <a:t> </a:t>
            </a:r>
            <a:r>
              <a:rPr lang="en-US" sz="3600" b="1" i="1" dirty="0" smtClean="0">
                <a:solidFill>
                  <a:schemeClr val="accent6">
                    <a:lumMod val="50000"/>
                  </a:schemeClr>
                </a:solidFill>
              </a:rPr>
              <a:t> </a:t>
            </a:r>
          </a:p>
        </p:txBody>
      </p:sp>
      <p:sp>
        <p:nvSpPr>
          <p:cNvPr id="3" name="TextBox 2"/>
          <p:cNvSpPr txBox="1"/>
          <p:nvPr/>
        </p:nvSpPr>
        <p:spPr>
          <a:xfrm>
            <a:off x="609600" y="533400"/>
            <a:ext cx="7848600" cy="3170099"/>
          </a:xfrm>
          <a:prstGeom prst="rect">
            <a:avLst/>
          </a:prstGeom>
          <a:noFill/>
        </p:spPr>
        <p:txBody>
          <a:bodyPr wrap="square" rtlCol="0">
            <a:spAutoFit/>
          </a:bodyPr>
          <a:lstStyle/>
          <a:p>
            <a:r>
              <a:rPr lang="en-US" sz="4000" b="1" u="sng" dirty="0" smtClean="0"/>
              <a:t>3 Objects of Attention:</a:t>
            </a:r>
          </a:p>
          <a:p>
            <a:endParaRPr lang="en-US" sz="4000" dirty="0"/>
          </a:p>
          <a:p>
            <a:r>
              <a:rPr lang="en-US" sz="4000" b="1" dirty="0" smtClean="0"/>
              <a:t>One:    Upon himself</a:t>
            </a:r>
          </a:p>
          <a:p>
            <a:endParaRPr lang="en-US" sz="4000" b="1" dirty="0"/>
          </a:p>
          <a:p>
            <a:r>
              <a:rPr lang="en-US" sz="4000" b="1" dirty="0" smtClean="0"/>
              <a:t>	</a:t>
            </a:r>
            <a:r>
              <a:rPr lang="en-US" sz="3600" b="1" i="1" dirty="0" smtClean="0">
                <a:solidFill>
                  <a:schemeClr val="accent6">
                    <a:lumMod val="50000"/>
                  </a:schemeClr>
                </a:solidFill>
              </a:rPr>
              <a:t>His impotence</a:t>
            </a:r>
          </a:p>
        </p:txBody>
      </p:sp>
    </p:spTree>
    <p:extLst>
      <p:ext uri="{BB962C8B-B14F-4D97-AF65-F5344CB8AC3E}">
        <p14:creationId xmlns:p14="http://schemas.microsoft.com/office/powerpoint/2010/main" val="6412698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685800"/>
            <a:ext cx="6096000" cy="646331"/>
          </a:xfrm>
          <a:prstGeom prst="rect">
            <a:avLst/>
          </a:prstGeom>
          <a:noFill/>
        </p:spPr>
        <p:txBody>
          <a:bodyPr wrap="square" rtlCol="0">
            <a:spAutoFit/>
          </a:bodyPr>
          <a:lstStyle/>
          <a:p>
            <a:r>
              <a:rPr lang="en-US" sz="3600" b="1" i="1" dirty="0">
                <a:solidFill>
                  <a:schemeClr val="accent6">
                    <a:lumMod val="50000"/>
                  </a:schemeClr>
                </a:solidFill>
              </a:rPr>
              <a:t> </a:t>
            </a:r>
            <a:r>
              <a:rPr lang="en-US" sz="3600" b="1" i="1" dirty="0" smtClean="0">
                <a:solidFill>
                  <a:schemeClr val="accent6">
                    <a:lumMod val="50000"/>
                  </a:schemeClr>
                </a:solidFill>
              </a:rPr>
              <a:t> </a:t>
            </a:r>
          </a:p>
        </p:txBody>
      </p:sp>
      <p:sp>
        <p:nvSpPr>
          <p:cNvPr id="3" name="TextBox 2"/>
          <p:cNvSpPr txBox="1"/>
          <p:nvPr/>
        </p:nvSpPr>
        <p:spPr>
          <a:xfrm>
            <a:off x="609600" y="533400"/>
            <a:ext cx="7848600" cy="4770537"/>
          </a:xfrm>
          <a:prstGeom prst="rect">
            <a:avLst/>
          </a:prstGeom>
          <a:noFill/>
        </p:spPr>
        <p:txBody>
          <a:bodyPr wrap="square" rtlCol="0">
            <a:spAutoFit/>
          </a:bodyPr>
          <a:lstStyle/>
          <a:p>
            <a:r>
              <a:rPr lang="en-US" sz="4000" b="1" u="sng" dirty="0" smtClean="0"/>
              <a:t>3 Objects of Attention:</a:t>
            </a:r>
          </a:p>
          <a:p>
            <a:endParaRPr lang="en-US" sz="4000" dirty="0"/>
          </a:p>
          <a:p>
            <a:r>
              <a:rPr lang="en-US" sz="4000" b="1" dirty="0" smtClean="0"/>
              <a:t>One:    Upon himself</a:t>
            </a:r>
            <a:endParaRPr lang="en-US" sz="4000" b="1" dirty="0"/>
          </a:p>
          <a:p>
            <a:r>
              <a:rPr lang="en-US" sz="4000" b="1" dirty="0" smtClean="0"/>
              <a:t>	</a:t>
            </a:r>
            <a:r>
              <a:rPr lang="en-US" sz="3600" b="1" i="1" dirty="0" smtClean="0">
                <a:solidFill>
                  <a:schemeClr val="accent6">
                    <a:lumMod val="50000"/>
                  </a:schemeClr>
                </a:solidFill>
              </a:rPr>
              <a:t>His impotence</a:t>
            </a:r>
          </a:p>
          <a:p>
            <a:r>
              <a:rPr lang="en-US" sz="3600" b="1" i="1" dirty="0">
                <a:solidFill>
                  <a:schemeClr val="accent6">
                    <a:lumMod val="50000"/>
                  </a:schemeClr>
                </a:solidFill>
              </a:rPr>
              <a:t>	</a:t>
            </a:r>
          </a:p>
          <a:p>
            <a:r>
              <a:rPr lang="en-US" sz="3600" b="1" i="1" dirty="0" smtClean="0">
                <a:solidFill>
                  <a:schemeClr val="accent6">
                    <a:lumMod val="50000"/>
                  </a:schemeClr>
                </a:solidFill>
              </a:rPr>
              <a:t>		He perishes from hunger. . . He 	also knows that no creature can 	give him this. . . </a:t>
            </a:r>
          </a:p>
        </p:txBody>
      </p:sp>
    </p:spTree>
    <p:extLst>
      <p:ext uri="{BB962C8B-B14F-4D97-AF65-F5344CB8AC3E}">
        <p14:creationId xmlns:p14="http://schemas.microsoft.com/office/powerpoint/2010/main" val="11639103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http://www.freelargeimages.com/wp-content/uploads/2014/11/Map_of_europ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1238250"/>
            <a:ext cx="9334500" cy="809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98417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685800"/>
            <a:ext cx="6096000" cy="646331"/>
          </a:xfrm>
          <a:prstGeom prst="rect">
            <a:avLst/>
          </a:prstGeom>
          <a:noFill/>
        </p:spPr>
        <p:txBody>
          <a:bodyPr wrap="square" rtlCol="0">
            <a:spAutoFit/>
          </a:bodyPr>
          <a:lstStyle/>
          <a:p>
            <a:r>
              <a:rPr lang="en-US" sz="3600" b="1" i="1" dirty="0">
                <a:solidFill>
                  <a:schemeClr val="accent6">
                    <a:lumMod val="50000"/>
                  </a:schemeClr>
                </a:solidFill>
              </a:rPr>
              <a:t> </a:t>
            </a:r>
            <a:r>
              <a:rPr lang="en-US" sz="3600" b="1" i="1" dirty="0" smtClean="0">
                <a:solidFill>
                  <a:schemeClr val="accent6">
                    <a:lumMod val="50000"/>
                  </a:schemeClr>
                </a:solidFill>
              </a:rPr>
              <a:t> </a:t>
            </a:r>
          </a:p>
        </p:txBody>
      </p:sp>
      <p:sp>
        <p:nvSpPr>
          <p:cNvPr id="3" name="TextBox 2"/>
          <p:cNvSpPr txBox="1"/>
          <p:nvPr/>
        </p:nvSpPr>
        <p:spPr>
          <a:xfrm>
            <a:off x="609600" y="533400"/>
            <a:ext cx="7848600" cy="5324535"/>
          </a:xfrm>
          <a:prstGeom prst="rect">
            <a:avLst/>
          </a:prstGeom>
          <a:noFill/>
        </p:spPr>
        <p:txBody>
          <a:bodyPr wrap="square" rtlCol="0">
            <a:spAutoFit/>
          </a:bodyPr>
          <a:lstStyle/>
          <a:p>
            <a:r>
              <a:rPr lang="en-US" sz="4000" b="1" u="sng" dirty="0" smtClean="0"/>
              <a:t>3 Objects of Attention:</a:t>
            </a:r>
          </a:p>
          <a:p>
            <a:endParaRPr lang="en-US" sz="4000" dirty="0"/>
          </a:p>
          <a:p>
            <a:r>
              <a:rPr lang="en-US" sz="4000" b="1" dirty="0" smtClean="0"/>
              <a:t>One:    Upon himself</a:t>
            </a:r>
            <a:endParaRPr lang="en-US" sz="4000" b="1" dirty="0"/>
          </a:p>
          <a:p>
            <a:r>
              <a:rPr lang="en-US" sz="4000" b="1" dirty="0" smtClean="0"/>
              <a:t>	</a:t>
            </a:r>
            <a:r>
              <a:rPr lang="en-US" sz="3600" b="1" i="1" dirty="0" smtClean="0">
                <a:solidFill>
                  <a:schemeClr val="accent6">
                    <a:lumMod val="50000"/>
                  </a:schemeClr>
                </a:solidFill>
              </a:rPr>
              <a:t>His impotence</a:t>
            </a:r>
          </a:p>
          <a:p>
            <a:r>
              <a:rPr lang="en-US" sz="3600" b="1" i="1" dirty="0">
                <a:solidFill>
                  <a:schemeClr val="accent6">
                    <a:lumMod val="50000"/>
                  </a:schemeClr>
                </a:solidFill>
              </a:rPr>
              <a:t>	</a:t>
            </a:r>
          </a:p>
          <a:p>
            <a:r>
              <a:rPr lang="en-US" sz="3600" b="1" i="1" dirty="0" smtClean="0">
                <a:solidFill>
                  <a:schemeClr val="accent6">
                    <a:lumMod val="50000"/>
                  </a:schemeClr>
                </a:solidFill>
              </a:rPr>
              <a:t>		He perishes from hunger. . . He 	also knows that no creature can 	give him this and he also does not 	desire to receive it from a creature.</a:t>
            </a:r>
          </a:p>
        </p:txBody>
      </p:sp>
    </p:spTree>
    <p:extLst>
      <p:ext uri="{BB962C8B-B14F-4D97-AF65-F5344CB8AC3E}">
        <p14:creationId xmlns:p14="http://schemas.microsoft.com/office/powerpoint/2010/main" val="22997193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685800"/>
            <a:ext cx="6096000" cy="646331"/>
          </a:xfrm>
          <a:prstGeom prst="rect">
            <a:avLst/>
          </a:prstGeom>
          <a:noFill/>
        </p:spPr>
        <p:txBody>
          <a:bodyPr wrap="square" rtlCol="0">
            <a:spAutoFit/>
          </a:bodyPr>
          <a:lstStyle/>
          <a:p>
            <a:r>
              <a:rPr lang="en-US" sz="3600" b="1" i="1" dirty="0">
                <a:solidFill>
                  <a:schemeClr val="accent6">
                    <a:lumMod val="50000"/>
                  </a:schemeClr>
                </a:solidFill>
              </a:rPr>
              <a:t> </a:t>
            </a:r>
            <a:r>
              <a:rPr lang="en-US" sz="3600" b="1" i="1" dirty="0" smtClean="0">
                <a:solidFill>
                  <a:schemeClr val="accent6">
                    <a:lumMod val="50000"/>
                  </a:schemeClr>
                </a:solidFill>
              </a:rPr>
              <a:t> </a:t>
            </a:r>
          </a:p>
        </p:txBody>
      </p:sp>
      <p:sp>
        <p:nvSpPr>
          <p:cNvPr id="3" name="TextBox 2"/>
          <p:cNvSpPr txBox="1"/>
          <p:nvPr/>
        </p:nvSpPr>
        <p:spPr>
          <a:xfrm>
            <a:off x="609600" y="533400"/>
            <a:ext cx="7848600" cy="3724096"/>
          </a:xfrm>
          <a:prstGeom prst="rect">
            <a:avLst/>
          </a:prstGeom>
          <a:noFill/>
        </p:spPr>
        <p:txBody>
          <a:bodyPr wrap="square" rtlCol="0">
            <a:spAutoFit/>
          </a:bodyPr>
          <a:lstStyle/>
          <a:p>
            <a:r>
              <a:rPr lang="en-US" sz="4000" b="1" u="sng" dirty="0" smtClean="0"/>
              <a:t>3 Objects of Attention:</a:t>
            </a:r>
          </a:p>
          <a:p>
            <a:endParaRPr lang="en-US" sz="4000" dirty="0"/>
          </a:p>
          <a:p>
            <a:r>
              <a:rPr lang="en-US" sz="4000" b="1" dirty="0" smtClean="0"/>
              <a:t>One:    Upon himself</a:t>
            </a:r>
          </a:p>
          <a:p>
            <a:endParaRPr lang="en-US" sz="4000" b="1" dirty="0"/>
          </a:p>
          <a:p>
            <a:r>
              <a:rPr lang="en-US" sz="4000" b="1" dirty="0" smtClean="0"/>
              <a:t>	</a:t>
            </a:r>
            <a:r>
              <a:rPr lang="en-US" sz="3600" i="1" dirty="0" smtClean="0">
                <a:solidFill>
                  <a:schemeClr val="accent6">
                    <a:lumMod val="50000"/>
                  </a:schemeClr>
                </a:solidFill>
              </a:rPr>
              <a:t>His impotence</a:t>
            </a:r>
          </a:p>
          <a:p>
            <a:r>
              <a:rPr lang="en-US" sz="3600" b="1" i="1" dirty="0">
                <a:solidFill>
                  <a:schemeClr val="accent6">
                    <a:lumMod val="50000"/>
                  </a:schemeClr>
                </a:solidFill>
              </a:rPr>
              <a:t>	</a:t>
            </a:r>
            <a:r>
              <a:rPr lang="en-US" sz="3600" b="1" i="1" dirty="0" smtClean="0">
                <a:solidFill>
                  <a:schemeClr val="accent6">
                    <a:lumMod val="50000"/>
                  </a:schemeClr>
                </a:solidFill>
              </a:rPr>
              <a:t>His unworthiness</a:t>
            </a:r>
          </a:p>
        </p:txBody>
      </p:sp>
    </p:spTree>
    <p:extLst>
      <p:ext uri="{BB962C8B-B14F-4D97-AF65-F5344CB8AC3E}">
        <p14:creationId xmlns:p14="http://schemas.microsoft.com/office/powerpoint/2010/main" val="22641889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685800"/>
            <a:ext cx="6096000" cy="646331"/>
          </a:xfrm>
          <a:prstGeom prst="rect">
            <a:avLst/>
          </a:prstGeom>
          <a:noFill/>
        </p:spPr>
        <p:txBody>
          <a:bodyPr wrap="square" rtlCol="0">
            <a:spAutoFit/>
          </a:bodyPr>
          <a:lstStyle/>
          <a:p>
            <a:r>
              <a:rPr lang="en-US" sz="3600" b="1" i="1" dirty="0">
                <a:solidFill>
                  <a:schemeClr val="accent6">
                    <a:lumMod val="50000"/>
                  </a:schemeClr>
                </a:solidFill>
              </a:rPr>
              <a:t> </a:t>
            </a:r>
            <a:r>
              <a:rPr lang="en-US" sz="3600" b="1" i="1" dirty="0" smtClean="0">
                <a:solidFill>
                  <a:schemeClr val="accent6">
                    <a:lumMod val="50000"/>
                  </a:schemeClr>
                </a:solidFill>
              </a:rPr>
              <a:t> </a:t>
            </a:r>
          </a:p>
        </p:txBody>
      </p:sp>
      <p:sp>
        <p:nvSpPr>
          <p:cNvPr id="3" name="TextBox 2"/>
          <p:cNvSpPr txBox="1"/>
          <p:nvPr/>
        </p:nvSpPr>
        <p:spPr>
          <a:xfrm>
            <a:off x="609600" y="533400"/>
            <a:ext cx="7848600" cy="5324535"/>
          </a:xfrm>
          <a:prstGeom prst="rect">
            <a:avLst/>
          </a:prstGeom>
          <a:noFill/>
        </p:spPr>
        <p:txBody>
          <a:bodyPr wrap="square" rtlCol="0">
            <a:spAutoFit/>
          </a:bodyPr>
          <a:lstStyle/>
          <a:p>
            <a:r>
              <a:rPr lang="en-US" sz="4000" b="1" u="sng" dirty="0" smtClean="0"/>
              <a:t>3 Objects of Attention:</a:t>
            </a:r>
          </a:p>
          <a:p>
            <a:endParaRPr lang="en-US" sz="4000" dirty="0"/>
          </a:p>
          <a:p>
            <a:r>
              <a:rPr lang="en-US" sz="4000" b="1" dirty="0" smtClean="0"/>
              <a:t>One:    Upon himself</a:t>
            </a:r>
            <a:endParaRPr lang="en-US" sz="4000" b="1" dirty="0"/>
          </a:p>
          <a:p>
            <a:r>
              <a:rPr lang="en-US" sz="4000" b="1" dirty="0" smtClean="0"/>
              <a:t>	</a:t>
            </a:r>
            <a:r>
              <a:rPr lang="en-US" sz="3600" i="1" dirty="0" smtClean="0">
                <a:solidFill>
                  <a:schemeClr val="accent6">
                    <a:lumMod val="50000"/>
                  </a:schemeClr>
                </a:solidFill>
              </a:rPr>
              <a:t>His impotence</a:t>
            </a:r>
          </a:p>
          <a:p>
            <a:r>
              <a:rPr lang="en-US" sz="3600" b="1" i="1" dirty="0">
                <a:solidFill>
                  <a:schemeClr val="accent6">
                    <a:lumMod val="50000"/>
                  </a:schemeClr>
                </a:solidFill>
              </a:rPr>
              <a:t>	</a:t>
            </a:r>
            <a:r>
              <a:rPr lang="en-US" sz="3600" b="1" i="1" dirty="0" smtClean="0">
                <a:solidFill>
                  <a:schemeClr val="accent6">
                    <a:lumMod val="50000"/>
                  </a:schemeClr>
                </a:solidFill>
              </a:rPr>
              <a:t>His unworthiness</a:t>
            </a:r>
          </a:p>
          <a:p>
            <a:endParaRPr lang="en-US" sz="3600" b="1" i="1" dirty="0">
              <a:solidFill>
                <a:schemeClr val="accent6">
                  <a:lumMod val="50000"/>
                </a:schemeClr>
              </a:solidFill>
            </a:endParaRPr>
          </a:p>
          <a:p>
            <a:r>
              <a:rPr lang="en-US" sz="3600" b="1" i="1" dirty="0" smtClean="0">
                <a:solidFill>
                  <a:schemeClr val="accent6">
                    <a:lumMod val="50000"/>
                  </a:schemeClr>
                </a:solidFill>
              </a:rPr>
              <a:t>		His prayer is so sinful and so 	deficient that by it he cannot move 	God to help him.</a:t>
            </a:r>
          </a:p>
        </p:txBody>
      </p:sp>
    </p:spTree>
    <p:extLst>
      <p:ext uri="{BB962C8B-B14F-4D97-AF65-F5344CB8AC3E}">
        <p14:creationId xmlns:p14="http://schemas.microsoft.com/office/powerpoint/2010/main" val="10360402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685800"/>
            <a:ext cx="6096000" cy="646331"/>
          </a:xfrm>
          <a:prstGeom prst="rect">
            <a:avLst/>
          </a:prstGeom>
          <a:noFill/>
        </p:spPr>
        <p:txBody>
          <a:bodyPr wrap="square" rtlCol="0">
            <a:spAutoFit/>
          </a:bodyPr>
          <a:lstStyle/>
          <a:p>
            <a:r>
              <a:rPr lang="en-US" sz="3600" b="1" i="1" dirty="0">
                <a:solidFill>
                  <a:schemeClr val="accent6">
                    <a:lumMod val="50000"/>
                  </a:schemeClr>
                </a:solidFill>
              </a:rPr>
              <a:t> </a:t>
            </a:r>
            <a:r>
              <a:rPr lang="en-US" sz="3600" b="1" i="1" dirty="0" smtClean="0">
                <a:solidFill>
                  <a:schemeClr val="accent6">
                    <a:lumMod val="50000"/>
                  </a:schemeClr>
                </a:solidFill>
              </a:rPr>
              <a:t> </a:t>
            </a:r>
          </a:p>
        </p:txBody>
      </p:sp>
      <p:sp>
        <p:nvSpPr>
          <p:cNvPr id="3" name="TextBox 2"/>
          <p:cNvSpPr txBox="1"/>
          <p:nvPr/>
        </p:nvSpPr>
        <p:spPr>
          <a:xfrm>
            <a:off x="609600" y="533400"/>
            <a:ext cx="7848600" cy="3170099"/>
          </a:xfrm>
          <a:prstGeom prst="rect">
            <a:avLst/>
          </a:prstGeom>
          <a:noFill/>
        </p:spPr>
        <p:txBody>
          <a:bodyPr wrap="square" rtlCol="0">
            <a:spAutoFit/>
          </a:bodyPr>
          <a:lstStyle/>
          <a:p>
            <a:r>
              <a:rPr lang="en-US" sz="4000" b="1" u="sng" dirty="0" smtClean="0"/>
              <a:t>3 Objects of Attention:</a:t>
            </a:r>
          </a:p>
          <a:p>
            <a:endParaRPr lang="en-US" sz="4000" dirty="0"/>
          </a:p>
          <a:p>
            <a:r>
              <a:rPr lang="en-US" sz="4000" dirty="0" smtClean="0"/>
              <a:t>One:    Upon himself</a:t>
            </a:r>
          </a:p>
          <a:p>
            <a:r>
              <a:rPr lang="en-US" sz="4000" b="1" dirty="0" smtClean="0"/>
              <a:t>Two:    Upon God</a:t>
            </a:r>
          </a:p>
          <a:p>
            <a:endParaRPr lang="en-US" sz="4000" b="1" dirty="0"/>
          </a:p>
        </p:txBody>
      </p:sp>
    </p:spTree>
    <p:extLst>
      <p:ext uri="{BB962C8B-B14F-4D97-AF65-F5344CB8AC3E}">
        <p14:creationId xmlns:p14="http://schemas.microsoft.com/office/powerpoint/2010/main" val="6412698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685800"/>
            <a:ext cx="6096000" cy="646331"/>
          </a:xfrm>
          <a:prstGeom prst="rect">
            <a:avLst/>
          </a:prstGeom>
          <a:noFill/>
        </p:spPr>
        <p:txBody>
          <a:bodyPr wrap="square" rtlCol="0">
            <a:spAutoFit/>
          </a:bodyPr>
          <a:lstStyle/>
          <a:p>
            <a:r>
              <a:rPr lang="en-US" sz="3600" b="1" i="1" dirty="0">
                <a:solidFill>
                  <a:schemeClr val="accent6">
                    <a:lumMod val="50000"/>
                  </a:schemeClr>
                </a:solidFill>
              </a:rPr>
              <a:t> </a:t>
            </a:r>
            <a:r>
              <a:rPr lang="en-US" sz="3600" b="1" i="1" dirty="0" smtClean="0">
                <a:solidFill>
                  <a:schemeClr val="accent6">
                    <a:lumMod val="50000"/>
                  </a:schemeClr>
                </a:solidFill>
              </a:rPr>
              <a:t> </a:t>
            </a:r>
          </a:p>
        </p:txBody>
      </p:sp>
      <p:sp>
        <p:nvSpPr>
          <p:cNvPr id="3" name="TextBox 2"/>
          <p:cNvSpPr txBox="1"/>
          <p:nvPr/>
        </p:nvSpPr>
        <p:spPr>
          <a:xfrm>
            <a:off x="609600" y="533400"/>
            <a:ext cx="8229600" cy="6247864"/>
          </a:xfrm>
          <a:prstGeom prst="rect">
            <a:avLst/>
          </a:prstGeom>
          <a:noFill/>
        </p:spPr>
        <p:txBody>
          <a:bodyPr wrap="square" rtlCol="0">
            <a:spAutoFit/>
          </a:bodyPr>
          <a:lstStyle/>
          <a:p>
            <a:r>
              <a:rPr lang="en-US" sz="4000" b="1" u="sng" dirty="0" smtClean="0"/>
              <a:t>3 Objects of Attention:</a:t>
            </a:r>
          </a:p>
          <a:p>
            <a:endParaRPr lang="en-US" sz="4000" dirty="0"/>
          </a:p>
          <a:p>
            <a:r>
              <a:rPr lang="en-US" sz="4000" dirty="0" smtClean="0"/>
              <a:t>One:    Upon himself</a:t>
            </a:r>
          </a:p>
          <a:p>
            <a:r>
              <a:rPr lang="en-US" sz="4000" b="1" dirty="0" smtClean="0"/>
              <a:t>Two:    Upon God</a:t>
            </a:r>
          </a:p>
          <a:p>
            <a:endParaRPr lang="en-US" sz="4000" b="1" dirty="0"/>
          </a:p>
          <a:p>
            <a:r>
              <a:rPr lang="en-US" sz="4000" b="1" dirty="0" smtClean="0"/>
              <a:t>	</a:t>
            </a:r>
            <a:r>
              <a:rPr lang="en-US" sz="4000" b="1" i="1" dirty="0" smtClean="0">
                <a:solidFill>
                  <a:schemeClr val="accent6">
                    <a:lumMod val="50000"/>
                  </a:schemeClr>
                </a:solidFill>
              </a:rPr>
              <a:t>Holding the Lord before Him as being majestic, omniscient, glorious, immanent, holy—as well as gracious in Christ, merciful, and omnipotent. </a:t>
            </a:r>
            <a:endParaRPr lang="en-US" sz="4000" b="1" dirty="0" smtClean="0"/>
          </a:p>
          <a:p>
            <a:endParaRPr lang="en-US" sz="4000" b="1" dirty="0"/>
          </a:p>
        </p:txBody>
      </p:sp>
    </p:spTree>
    <p:extLst>
      <p:ext uri="{BB962C8B-B14F-4D97-AF65-F5344CB8AC3E}">
        <p14:creationId xmlns:p14="http://schemas.microsoft.com/office/powerpoint/2010/main" val="20471035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685800"/>
            <a:ext cx="6096000" cy="646331"/>
          </a:xfrm>
          <a:prstGeom prst="rect">
            <a:avLst/>
          </a:prstGeom>
          <a:noFill/>
        </p:spPr>
        <p:txBody>
          <a:bodyPr wrap="square" rtlCol="0">
            <a:spAutoFit/>
          </a:bodyPr>
          <a:lstStyle/>
          <a:p>
            <a:r>
              <a:rPr lang="en-US" sz="3600" b="1" i="1" dirty="0">
                <a:solidFill>
                  <a:schemeClr val="accent6">
                    <a:lumMod val="50000"/>
                  </a:schemeClr>
                </a:solidFill>
              </a:rPr>
              <a:t> </a:t>
            </a:r>
            <a:r>
              <a:rPr lang="en-US" sz="3600" b="1" i="1" dirty="0" smtClean="0">
                <a:solidFill>
                  <a:schemeClr val="accent6">
                    <a:lumMod val="50000"/>
                  </a:schemeClr>
                </a:solidFill>
              </a:rPr>
              <a:t> </a:t>
            </a:r>
          </a:p>
        </p:txBody>
      </p:sp>
      <p:sp>
        <p:nvSpPr>
          <p:cNvPr id="3" name="TextBox 2"/>
          <p:cNvSpPr txBox="1"/>
          <p:nvPr/>
        </p:nvSpPr>
        <p:spPr>
          <a:xfrm>
            <a:off x="609600" y="533400"/>
            <a:ext cx="7848600" cy="3170099"/>
          </a:xfrm>
          <a:prstGeom prst="rect">
            <a:avLst/>
          </a:prstGeom>
          <a:noFill/>
        </p:spPr>
        <p:txBody>
          <a:bodyPr wrap="square" rtlCol="0">
            <a:spAutoFit/>
          </a:bodyPr>
          <a:lstStyle/>
          <a:p>
            <a:r>
              <a:rPr lang="en-US" sz="4000" b="1" u="sng" dirty="0" smtClean="0"/>
              <a:t>3 Objects of Attention:</a:t>
            </a:r>
          </a:p>
          <a:p>
            <a:endParaRPr lang="en-US" sz="4000" dirty="0"/>
          </a:p>
          <a:p>
            <a:r>
              <a:rPr lang="en-US" sz="4000" dirty="0" smtClean="0"/>
              <a:t>One:    Upon himself</a:t>
            </a:r>
          </a:p>
          <a:p>
            <a:r>
              <a:rPr lang="en-US" sz="4000" dirty="0" smtClean="0"/>
              <a:t>Two:    Upon God</a:t>
            </a:r>
          </a:p>
          <a:p>
            <a:r>
              <a:rPr lang="en-US" sz="4000" b="1" dirty="0" smtClean="0"/>
              <a:t>Three: Upon what he desires.</a:t>
            </a:r>
            <a:endParaRPr lang="en-US" sz="4000" b="1" dirty="0"/>
          </a:p>
        </p:txBody>
      </p:sp>
    </p:spTree>
    <p:extLst>
      <p:ext uri="{BB962C8B-B14F-4D97-AF65-F5344CB8AC3E}">
        <p14:creationId xmlns:p14="http://schemas.microsoft.com/office/powerpoint/2010/main" val="6412698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685800"/>
            <a:ext cx="6096000" cy="646331"/>
          </a:xfrm>
          <a:prstGeom prst="rect">
            <a:avLst/>
          </a:prstGeom>
          <a:noFill/>
        </p:spPr>
        <p:txBody>
          <a:bodyPr wrap="square" rtlCol="0">
            <a:spAutoFit/>
          </a:bodyPr>
          <a:lstStyle/>
          <a:p>
            <a:r>
              <a:rPr lang="en-US" sz="3600" b="1" i="1" dirty="0">
                <a:solidFill>
                  <a:schemeClr val="accent6">
                    <a:lumMod val="50000"/>
                  </a:schemeClr>
                </a:solidFill>
              </a:rPr>
              <a:t> </a:t>
            </a:r>
            <a:r>
              <a:rPr lang="en-US" sz="3600" b="1" i="1" dirty="0" smtClean="0">
                <a:solidFill>
                  <a:schemeClr val="accent6">
                    <a:lumMod val="50000"/>
                  </a:schemeClr>
                </a:solidFill>
              </a:rPr>
              <a:t> </a:t>
            </a:r>
          </a:p>
        </p:txBody>
      </p:sp>
      <p:sp>
        <p:nvSpPr>
          <p:cNvPr id="3" name="TextBox 2"/>
          <p:cNvSpPr txBox="1"/>
          <p:nvPr/>
        </p:nvSpPr>
        <p:spPr>
          <a:xfrm>
            <a:off x="609600" y="533400"/>
            <a:ext cx="7848600" cy="5016758"/>
          </a:xfrm>
          <a:prstGeom prst="rect">
            <a:avLst/>
          </a:prstGeom>
          <a:noFill/>
        </p:spPr>
        <p:txBody>
          <a:bodyPr wrap="square" rtlCol="0">
            <a:spAutoFit/>
          </a:bodyPr>
          <a:lstStyle/>
          <a:p>
            <a:r>
              <a:rPr lang="en-US" sz="4000" b="1" u="sng" dirty="0" smtClean="0"/>
              <a:t>3 Objects of Attention:</a:t>
            </a:r>
          </a:p>
          <a:p>
            <a:endParaRPr lang="en-US" sz="4000" dirty="0"/>
          </a:p>
          <a:p>
            <a:r>
              <a:rPr lang="en-US" sz="4000" dirty="0" smtClean="0"/>
              <a:t>One:    Upon himself</a:t>
            </a:r>
          </a:p>
          <a:p>
            <a:r>
              <a:rPr lang="en-US" sz="4000" dirty="0" smtClean="0"/>
              <a:t>Two:    Upon God</a:t>
            </a:r>
          </a:p>
          <a:p>
            <a:r>
              <a:rPr lang="en-US" sz="4000" b="1" dirty="0" smtClean="0"/>
              <a:t>Three: Upon what he desires.</a:t>
            </a:r>
          </a:p>
          <a:p>
            <a:endParaRPr lang="en-US" sz="4000" b="1" dirty="0"/>
          </a:p>
          <a:p>
            <a:r>
              <a:rPr lang="en-US" sz="4000" b="1" dirty="0" smtClean="0"/>
              <a:t>	</a:t>
            </a:r>
            <a:r>
              <a:rPr lang="en-US" sz="4000" b="1" i="1" dirty="0" smtClean="0">
                <a:solidFill>
                  <a:schemeClr val="accent6">
                    <a:lumMod val="50000"/>
                  </a:schemeClr>
                </a:solidFill>
              </a:rPr>
              <a:t> Prayer is the expression of holy desires to God. . . </a:t>
            </a:r>
            <a:endParaRPr lang="en-US" sz="4000" b="1" dirty="0"/>
          </a:p>
        </p:txBody>
      </p:sp>
    </p:spTree>
    <p:extLst>
      <p:ext uri="{BB962C8B-B14F-4D97-AF65-F5344CB8AC3E}">
        <p14:creationId xmlns:p14="http://schemas.microsoft.com/office/powerpoint/2010/main" val="7644426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685800"/>
            <a:ext cx="6096000" cy="646331"/>
          </a:xfrm>
          <a:prstGeom prst="rect">
            <a:avLst/>
          </a:prstGeom>
          <a:noFill/>
        </p:spPr>
        <p:txBody>
          <a:bodyPr wrap="square" rtlCol="0">
            <a:spAutoFit/>
          </a:bodyPr>
          <a:lstStyle/>
          <a:p>
            <a:r>
              <a:rPr lang="en-US" sz="3600" b="1" i="1" dirty="0">
                <a:solidFill>
                  <a:schemeClr val="accent6">
                    <a:lumMod val="50000"/>
                  </a:schemeClr>
                </a:solidFill>
              </a:rPr>
              <a:t> </a:t>
            </a:r>
            <a:r>
              <a:rPr lang="en-US" sz="3600" b="1" i="1" dirty="0" smtClean="0">
                <a:solidFill>
                  <a:schemeClr val="accent6">
                    <a:lumMod val="50000"/>
                  </a:schemeClr>
                </a:solidFill>
              </a:rPr>
              <a:t> </a:t>
            </a:r>
          </a:p>
        </p:txBody>
      </p:sp>
      <p:sp>
        <p:nvSpPr>
          <p:cNvPr id="4" name="TextBox 3"/>
          <p:cNvSpPr txBox="1"/>
          <p:nvPr/>
        </p:nvSpPr>
        <p:spPr>
          <a:xfrm>
            <a:off x="685800" y="838200"/>
            <a:ext cx="7924800" cy="1754326"/>
          </a:xfrm>
          <a:prstGeom prst="rect">
            <a:avLst/>
          </a:prstGeom>
          <a:noFill/>
        </p:spPr>
        <p:txBody>
          <a:bodyPr wrap="square" rtlCol="0">
            <a:spAutoFit/>
          </a:bodyPr>
          <a:lstStyle/>
          <a:p>
            <a:r>
              <a:rPr lang="en-US" sz="3600" i="1" dirty="0" smtClean="0">
                <a:solidFill>
                  <a:schemeClr val="accent6">
                    <a:lumMod val="50000"/>
                  </a:schemeClr>
                </a:solidFill>
              </a:rPr>
              <a:t>      </a:t>
            </a:r>
            <a:r>
              <a:rPr lang="en-US" sz="3600" b="1" i="1" dirty="0" smtClean="0">
                <a:solidFill>
                  <a:schemeClr val="accent6">
                    <a:lumMod val="50000"/>
                  </a:schemeClr>
                </a:solidFill>
              </a:rPr>
              <a:t>We desire temporal and spiritual matters in a spiritual sense if it is lawful to desire these things. . . </a:t>
            </a:r>
            <a:endParaRPr lang="en-US" sz="3600" b="1" i="1" dirty="0">
              <a:solidFill>
                <a:schemeClr val="accent6">
                  <a:lumMod val="50000"/>
                </a:schemeClr>
              </a:solidFill>
            </a:endParaRPr>
          </a:p>
        </p:txBody>
      </p:sp>
    </p:spTree>
    <p:extLst>
      <p:ext uri="{BB962C8B-B14F-4D97-AF65-F5344CB8AC3E}">
        <p14:creationId xmlns:p14="http://schemas.microsoft.com/office/powerpoint/2010/main" val="6412698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685800"/>
            <a:ext cx="6096000" cy="646331"/>
          </a:xfrm>
          <a:prstGeom prst="rect">
            <a:avLst/>
          </a:prstGeom>
          <a:noFill/>
        </p:spPr>
        <p:txBody>
          <a:bodyPr wrap="square" rtlCol="0">
            <a:spAutoFit/>
          </a:bodyPr>
          <a:lstStyle/>
          <a:p>
            <a:r>
              <a:rPr lang="en-US" sz="3600" b="1" i="1" dirty="0">
                <a:solidFill>
                  <a:schemeClr val="accent6">
                    <a:lumMod val="50000"/>
                  </a:schemeClr>
                </a:solidFill>
              </a:rPr>
              <a:t> </a:t>
            </a:r>
            <a:r>
              <a:rPr lang="en-US" sz="3600" b="1" i="1" dirty="0" smtClean="0">
                <a:solidFill>
                  <a:schemeClr val="accent6">
                    <a:lumMod val="50000"/>
                  </a:schemeClr>
                </a:solidFill>
              </a:rPr>
              <a:t> </a:t>
            </a:r>
          </a:p>
        </p:txBody>
      </p:sp>
      <p:sp>
        <p:nvSpPr>
          <p:cNvPr id="4" name="TextBox 3"/>
          <p:cNvSpPr txBox="1"/>
          <p:nvPr/>
        </p:nvSpPr>
        <p:spPr>
          <a:xfrm>
            <a:off x="685800" y="838200"/>
            <a:ext cx="7924800" cy="4524315"/>
          </a:xfrm>
          <a:prstGeom prst="rect">
            <a:avLst/>
          </a:prstGeom>
          <a:noFill/>
        </p:spPr>
        <p:txBody>
          <a:bodyPr wrap="square" rtlCol="0">
            <a:spAutoFit/>
          </a:bodyPr>
          <a:lstStyle/>
          <a:p>
            <a:r>
              <a:rPr lang="en-US" sz="3600" i="1" dirty="0" smtClean="0">
                <a:solidFill>
                  <a:schemeClr val="accent6">
                    <a:lumMod val="50000"/>
                  </a:schemeClr>
                </a:solidFill>
              </a:rPr>
              <a:t>      We desire temporal and spiritual matters in a spiritual sense if it is lawful to desire these things </a:t>
            </a:r>
            <a:r>
              <a:rPr lang="en-US" sz="3600" b="1" i="1" dirty="0" smtClean="0">
                <a:solidFill>
                  <a:schemeClr val="accent6">
                    <a:lumMod val="50000"/>
                  </a:schemeClr>
                </a:solidFill>
              </a:rPr>
              <a:t>and we desire them in order to be able to better serve God joyfully and zealously. . . So that in them we may observe, acknowledge, and praise God’s grace, goodness, help, and power, finding delight in doing so.</a:t>
            </a:r>
            <a:endParaRPr lang="en-US" sz="3600" b="1" i="1" dirty="0">
              <a:solidFill>
                <a:schemeClr val="accent6">
                  <a:lumMod val="50000"/>
                </a:schemeClr>
              </a:solidFill>
            </a:endParaRPr>
          </a:p>
        </p:txBody>
      </p:sp>
    </p:spTree>
    <p:extLst>
      <p:ext uri="{BB962C8B-B14F-4D97-AF65-F5344CB8AC3E}">
        <p14:creationId xmlns:p14="http://schemas.microsoft.com/office/powerpoint/2010/main" val="33649688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685800"/>
            <a:ext cx="6096000" cy="646331"/>
          </a:xfrm>
          <a:prstGeom prst="rect">
            <a:avLst/>
          </a:prstGeom>
          <a:noFill/>
        </p:spPr>
        <p:txBody>
          <a:bodyPr wrap="square" rtlCol="0">
            <a:spAutoFit/>
          </a:bodyPr>
          <a:lstStyle/>
          <a:p>
            <a:r>
              <a:rPr lang="en-US" sz="3600" b="1" i="1" dirty="0">
                <a:solidFill>
                  <a:schemeClr val="accent6">
                    <a:lumMod val="50000"/>
                  </a:schemeClr>
                </a:solidFill>
              </a:rPr>
              <a:t> </a:t>
            </a:r>
            <a:r>
              <a:rPr lang="en-US" sz="3600" b="1" i="1" dirty="0" smtClean="0">
                <a:solidFill>
                  <a:schemeClr val="accent6">
                    <a:lumMod val="50000"/>
                  </a:schemeClr>
                </a:solidFill>
              </a:rPr>
              <a:t> </a:t>
            </a:r>
          </a:p>
        </p:txBody>
      </p:sp>
      <p:sp>
        <p:nvSpPr>
          <p:cNvPr id="4" name="TextBox 3"/>
          <p:cNvSpPr txBox="1"/>
          <p:nvPr/>
        </p:nvSpPr>
        <p:spPr>
          <a:xfrm>
            <a:off x="685800" y="838200"/>
            <a:ext cx="7924800" cy="4524315"/>
          </a:xfrm>
          <a:prstGeom prst="rect">
            <a:avLst/>
          </a:prstGeom>
          <a:noFill/>
        </p:spPr>
        <p:txBody>
          <a:bodyPr wrap="square" rtlCol="0">
            <a:spAutoFit/>
          </a:bodyPr>
          <a:lstStyle/>
          <a:p>
            <a:r>
              <a:rPr lang="en-US" sz="3600" i="1" dirty="0" smtClean="0">
                <a:solidFill>
                  <a:schemeClr val="accent6">
                    <a:lumMod val="50000"/>
                  </a:schemeClr>
                </a:solidFill>
              </a:rPr>
              <a:t>      We desire temporal and spiritual matters in a spiritual sense if it is lawful to desire these things and we desire them in order to be able to better serve God joyfully and zealously. . . </a:t>
            </a:r>
            <a:r>
              <a:rPr lang="en-US" sz="3600" b="1" i="1" dirty="0" smtClean="0">
                <a:solidFill>
                  <a:schemeClr val="accent6">
                    <a:lumMod val="50000"/>
                  </a:schemeClr>
                </a:solidFill>
              </a:rPr>
              <a:t>So that in them we may observe, acknowledge, and praise God’s grace, goodness, help, and power, finding delight in doing so.</a:t>
            </a:r>
            <a:endParaRPr lang="en-US" sz="3600" b="1" i="1" dirty="0">
              <a:solidFill>
                <a:schemeClr val="accent6">
                  <a:lumMod val="50000"/>
                </a:schemeClr>
              </a:solidFill>
            </a:endParaRPr>
          </a:p>
        </p:txBody>
      </p:sp>
    </p:spTree>
    <p:extLst>
      <p:ext uri="{BB962C8B-B14F-4D97-AF65-F5344CB8AC3E}">
        <p14:creationId xmlns:p14="http://schemas.microsoft.com/office/powerpoint/2010/main" val="33866111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http://www.freelargeimages.com/wp-content/uploads/2014/11/Map_of_europ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438400"/>
            <a:ext cx="12153900" cy="10541648"/>
          </a:xfrm>
          <a:prstGeom prst="rect">
            <a:avLst/>
          </a:prstGeom>
          <a:noFill/>
          <a:extLst>
            <a:ext uri="{909E8E84-426E-40DD-AFC4-6F175D3DCCD1}">
              <a14:hiddenFill xmlns:a14="http://schemas.microsoft.com/office/drawing/2010/main">
                <a:solidFill>
                  <a:srgbClr val="FFFFFF"/>
                </a:solidFill>
              </a14:hiddenFill>
            </a:ext>
          </a:extLst>
        </p:spPr>
      </p:pic>
      <p:sp>
        <p:nvSpPr>
          <p:cNvPr id="4" name="Down Arrow 3"/>
          <p:cNvSpPr/>
          <p:nvPr/>
        </p:nvSpPr>
        <p:spPr>
          <a:xfrm>
            <a:off x="3014804" y="1676400"/>
            <a:ext cx="484632" cy="978408"/>
          </a:xfrm>
          <a:prstGeom prst="down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28179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685800"/>
            <a:ext cx="6096000" cy="646331"/>
          </a:xfrm>
          <a:prstGeom prst="rect">
            <a:avLst/>
          </a:prstGeom>
          <a:noFill/>
        </p:spPr>
        <p:txBody>
          <a:bodyPr wrap="square" rtlCol="0">
            <a:spAutoFit/>
          </a:bodyPr>
          <a:lstStyle/>
          <a:p>
            <a:r>
              <a:rPr lang="en-US" sz="3600" b="1" i="1" dirty="0">
                <a:solidFill>
                  <a:schemeClr val="accent6">
                    <a:lumMod val="50000"/>
                  </a:schemeClr>
                </a:solidFill>
              </a:rPr>
              <a:t> </a:t>
            </a:r>
            <a:r>
              <a:rPr lang="en-US" sz="3600" b="1" i="1" dirty="0" smtClean="0">
                <a:solidFill>
                  <a:schemeClr val="accent6">
                    <a:lumMod val="50000"/>
                  </a:schemeClr>
                </a:solidFill>
              </a:rPr>
              <a:t> </a:t>
            </a:r>
          </a:p>
        </p:txBody>
      </p:sp>
      <p:sp>
        <p:nvSpPr>
          <p:cNvPr id="4" name="TextBox 3"/>
          <p:cNvSpPr txBox="1"/>
          <p:nvPr/>
        </p:nvSpPr>
        <p:spPr>
          <a:xfrm>
            <a:off x="685800" y="838200"/>
            <a:ext cx="7924800" cy="4524315"/>
          </a:xfrm>
          <a:prstGeom prst="rect">
            <a:avLst/>
          </a:prstGeom>
          <a:noFill/>
        </p:spPr>
        <p:txBody>
          <a:bodyPr wrap="square" rtlCol="0">
            <a:spAutoFit/>
          </a:bodyPr>
          <a:lstStyle/>
          <a:p>
            <a:r>
              <a:rPr lang="en-US" sz="3600" i="1" dirty="0" smtClean="0">
                <a:solidFill>
                  <a:schemeClr val="accent6">
                    <a:lumMod val="50000"/>
                  </a:schemeClr>
                </a:solidFill>
              </a:rPr>
              <a:t>      We desire temporal and spiritual matters in a spiritual sense if it is lawful to desire these things and we desire them in order to be able to better serve God joyfully and zealously. . . So that in them we may observe, acknowledge, and praise God’s grace, goodness, help, and power, </a:t>
            </a:r>
            <a:r>
              <a:rPr lang="en-US" sz="3600" b="1" i="1" dirty="0" smtClean="0">
                <a:solidFill>
                  <a:schemeClr val="accent6">
                    <a:lumMod val="50000"/>
                  </a:schemeClr>
                </a:solidFill>
              </a:rPr>
              <a:t>finding delight in doing so.</a:t>
            </a:r>
            <a:endParaRPr lang="en-US" sz="3600" b="1" i="1" dirty="0">
              <a:solidFill>
                <a:schemeClr val="accent6">
                  <a:lumMod val="50000"/>
                </a:schemeClr>
              </a:solidFill>
            </a:endParaRPr>
          </a:p>
        </p:txBody>
      </p:sp>
    </p:spTree>
    <p:extLst>
      <p:ext uri="{BB962C8B-B14F-4D97-AF65-F5344CB8AC3E}">
        <p14:creationId xmlns:p14="http://schemas.microsoft.com/office/powerpoint/2010/main" val="37487515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685800"/>
            <a:ext cx="6096000" cy="646331"/>
          </a:xfrm>
          <a:prstGeom prst="rect">
            <a:avLst/>
          </a:prstGeom>
          <a:noFill/>
        </p:spPr>
        <p:txBody>
          <a:bodyPr wrap="square" rtlCol="0">
            <a:spAutoFit/>
          </a:bodyPr>
          <a:lstStyle/>
          <a:p>
            <a:r>
              <a:rPr lang="en-US" sz="3600" b="1" i="1" dirty="0">
                <a:solidFill>
                  <a:schemeClr val="accent6">
                    <a:lumMod val="50000"/>
                  </a:schemeClr>
                </a:solidFill>
              </a:rPr>
              <a:t> </a:t>
            </a:r>
            <a:r>
              <a:rPr lang="en-US" sz="3600" b="1" i="1" dirty="0" smtClean="0">
                <a:solidFill>
                  <a:schemeClr val="accent6">
                    <a:lumMod val="50000"/>
                  </a:schemeClr>
                </a:solidFill>
              </a:rPr>
              <a:t> </a:t>
            </a:r>
          </a:p>
        </p:txBody>
      </p:sp>
      <p:sp>
        <p:nvSpPr>
          <p:cNvPr id="4" name="TextBox 3"/>
          <p:cNvSpPr txBox="1"/>
          <p:nvPr/>
        </p:nvSpPr>
        <p:spPr>
          <a:xfrm>
            <a:off x="685800" y="838200"/>
            <a:ext cx="7924800" cy="4524315"/>
          </a:xfrm>
          <a:prstGeom prst="rect">
            <a:avLst/>
          </a:prstGeom>
          <a:noFill/>
        </p:spPr>
        <p:txBody>
          <a:bodyPr wrap="square" rtlCol="0">
            <a:spAutoFit/>
          </a:bodyPr>
          <a:lstStyle/>
          <a:p>
            <a:r>
              <a:rPr lang="en-US" sz="3600" i="1" dirty="0" smtClean="0">
                <a:solidFill>
                  <a:schemeClr val="accent6">
                    <a:lumMod val="50000"/>
                  </a:schemeClr>
                </a:solidFill>
              </a:rPr>
              <a:t>      We desire temporal and spiritual matters in a spiritual sense if it is lawful to desire these things and we desire them in order to be able to better serve God joyfully and zealously. . . So that in them we may observe, acknowledge, and praise God’s grace, goodness, help, and power, </a:t>
            </a:r>
            <a:r>
              <a:rPr lang="en-US" sz="3600" b="1" i="1" dirty="0" smtClean="0">
                <a:solidFill>
                  <a:schemeClr val="accent6">
                    <a:lumMod val="50000"/>
                  </a:schemeClr>
                </a:solidFill>
              </a:rPr>
              <a:t>finding delight in doing so.</a:t>
            </a:r>
            <a:endParaRPr lang="en-US" sz="3600" b="1" i="1" dirty="0">
              <a:solidFill>
                <a:schemeClr val="accent6">
                  <a:lumMod val="50000"/>
                </a:schemeClr>
              </a:solidFill>
            </a:endParaRPr>
          </a:p>
        </p:txBody>
      </p:sp>
    </p:spTree>
    <p:extLst>
      <p:ext uri="{BB962C8B-B14F-4D97-AF65-F5344CB8AC3E}">
        <p14:creationId xmlns:p14="http://schemas.microsoft.com/office/powerpoint/2010/main" val="15668251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685800"/>
            <a:ext cx="6096000" cy="646331"/>
          </a:xfrm>
          <a:prstGeom prst="rect">
            <a:avLst/>
          </a:prstGeom>
          <a:noFill/>
        </p:spPr>
        <p:txBody>
          <a:bodyPr wrap="square" rtlCol="0">
            <a:spAutoFit/>
          </a:bodyPr>
          <a:lstStyle/>
          <a:p>
            <a:r>
              <a:rPr lang="en-US" sz="3600" b="1" i="1" dirty="0">
                <a:solidFill>
                  <a:schemeClr val="accent6">
                    <a:lumMod val="50000"/>
                  </a:schemeClr>
                </a:solidFill>
              </a:rPr>
              <a:t> </a:t>
            </a:r>
            <a:r>
              <a:rPr lang="en-US" sz="3600" b="1" i="1" dirty="0" smtClean="0">
                <a:solidFill>
                  <a:schemeClr val="accent6">
                    <a:lumMod val="50000"/>
                  </a:schemeClr>
                </a:solidFill>
              </a:rPr>
              <a:t> </a:t>
            </a:r>
          </a:p>
        </p:txBody>
      </p:sp>
      <p:sp>
        <p:nvSpPr>
          <p:cNvPr id="4" name="TextBox 3"/>
          <p:cNvSpPr txBox="1"/>
          <p:nvPr/>
        </p:nvSpPr>
        <p:spPr>
          <a:xfrm>
            <a:off x="685800" y="838200"/>
            <a:ext cx="7924800" cy="4524315"/>
          </a:xfrm>
          <a:prstGeom prst="rect">
            <a:avLst/>
          </a:prstGeom>
          <a:noFill/>
        </p:spPr>
        <p:txBody>
          <a:bodyPr wrap="square" rtlCol="0">
            <a:spAutoFit/>
          </a:bodyPr>
          <a:lstStyle/>
          <a:p>
            <a:r>
              <a:rPr lang="en-US" sz="3600" i="1" dirty="0" smtClean="0">
                <a:solidFill>
                  <a:schemeClr val="accent6">
                    <a:lumMod val="50000"/>
                  </a:schemeClr>
                </a:solidFill>
              </a:rPr>
              <a:t>      We desire temporal and spiritual matters in a spiritual sense if it is lawful to desire these things and we desire them in order to be able to better serve God joyfully and zealously. . . So that in them we may observe, acknowledge, and praise God’s grace, goodness, help, and power, </a:t>
            </a:r>
            <a:r>
              <a:rPr lang="en-US" sz="3600" b="1" i="1" dirty="0" smtClean="0">
                <a:solidFill>
                  <a:schemeClr val="accent6">
                    <a:lumMod val="50000"/>
                  </a:schemeClr>
                </a:solidFill>
              </a:rPr>
              <a:t>finding delight in doing so.</a:t>
            </a:r>
            <a:endParaRPr lang="en-US" sz="3600" b="1" i="1" dirty="0">
              <a:solidFill>
                <a:schemeClr val="accent6">
                  <a:lumMod val="50000"/>
                </a:schemeClr>
              </a:solidFill>
            </a:endParaRPr>
          </a:p>
        </p:txBody>
      </p:sp>
    </p:spTree>
    <p:extLst>
      <p:ext uri="{BB962C8B-B14F-4D97-AF65-F5344CB8AC3E}">
        <p14:creationId xmlns:p14="http://schemas.microsoft.com/office/powerpoint/2010/main" val="15668251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ilhelmus à Brake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3977" y="292729"/>
            <a:ext cx="1705824" cy="231139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743200" y="685800"/>
            <a:ext cx="5257800" cy="3416320"/>
          </a:xfrm>
          <a:prstGeom prst="rect">
            <a:avLst/>
          </a:prstGeom>
          <a:noFill/>
        </p:spPr>
        <p:txBody>
          <a:bodyPr wrap="square" rtlCol="0">
            <a:spAutoFit/>
          </a:bodyPr>
          <a:lstStyle/>
          <a:p>
            <a:r>
              <a:rPr lang="en-US" dirty="0"/>
              <a:t>Following his childhood, </a:t>
            </a:r>
            <a:r>
              <a:rPr lang="en-US" dirty="0" err="1"/>
              <a:t>Wilhelmus</a:t>
            </a:r>
            <a:r>
              <a:rPr lang="en-US" dirty="0"/>
              <a:t> attended the Latin school in Leeuwarden. At that time his father pastored in the village of Beers, southwest of Leeuwarden. Distance made it impossible to travel back and forth each day. </a:t>
            </a:r>
            <a:r>
              <a:rPr lang="en-US" dirty="0" err="1"/>
              <a:t>Wilhelmus</a:t>
            </a:r>
            <a:r>
              <a:rPr lang="en-US" dirty="0"/>
              <a:t> would come home on Saturday and return to school on Monday. His father would accompany him for a distance. As long as possible he would watch his son in the distance while quietly beseeching the Lord to protect him. This concern and dependency upon God made such a deep impression upon </a:t>
            </a:r>
            <a:r>
              <a:rPr lang="en-US" dirty="0" err="1"/>
              <a:t>Wilhelmus</a:t>
            </a:r>
            <a:r>
              <a:rPr lang="en-US" dirty="0"/>
              <a:t> that he would frequently be in prayer himself as he continued his walk to Leeuwarden."</a:t>
            </a:r>
          </a:p>
        </p:txBody>
      </p:sp>
    </p:spTree>
    <p:extLst>
      <p:ext uri="{BB962C8B-B14F-4D97-AF65-F5344CB8AC3E}">
        <p14:creationId xmlns:p14="http://schemas.microsoft.com/office/powerpoint/2010/main" val="7880328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http://media.web.britannica.com/eb-media/71/125671-050-A1F260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25492"/>
            <a:ext cx="9296400" cy="7698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48915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http://www.jrusselljinishiangallery.com/images/blake/blake-mayflow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6406"/>
            <a:ext cx="9220200" cy="6909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23300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https://upload.wikimedia.org/wikipedia/commons/6/6e/The_First_Thanksgiving_cph.3g049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106952" cy="708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77059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ilhelmus à Brake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3977" y="292729"/>
            <a:ext cx="3306024" cy="447966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114800" y="838200"/>
            <a:ext cx="4876800" cy="1323439"/>
          </a:xfrm>
          <a:prstGeom prst="rect">
            <a:avLst/>
          </a:prstGeom>
          <a:noFill/>
        </p:spPr>
        <p:txBody>
          <a:bodyPr wrap="square" rtlCol="0">
            <a:spAutoFit/>
          </a:bodyPr>
          <a:lstStyle/>
          <a:p>
            <a:r>
              <a:rPr lang="en-US" sz="4000" b="1" dirty="0" err="1" smtClean="0"/>
              <a:t>Wilhelmus</a:t>
            </a:r>
            <a:r>
              <a:rPr lang="en-US" sz="4000" b="1" dirty="0" smtClean="0"/>
              <a:t> à</a:t>
            </a:r>
            <a:r>
              <a:rPr lang="en-US" sz="4000" dirty="0" smtClean="0"/>
              <a:t> </a:t>
            </a:r>
            <a:r>
              <a:rPr lang="en-US" sz="4000" b="1" dirty="0" err="1" smtClean="0"/>
              <a:t>Brakel</a:t>
            </a:r>
            <a:r>
              <a:rPr lang="en-US" sz="4000" b="1" dirty="0" smtClean="0"/>
              <a:t> 	(1635-1711)</a:t>
            </a:r>
            <a:endParaRPr lang="en-US" sz="4000" b="1" dirty="0"/>
          </a:p>
        </p:txBody>
      </p:sp>
    </p:spTree>
    <p:extLst>
      <p:ext uri="{BB962C8B-B14F-4D97-AF65-F5344CB8AC3E}">
        <p14:creationId xmlns:p14="http://schemas.microsoft.com/office/powerpoint/2010/main" val="3002920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ilhelmus à Brake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3977" y="292729"/>
            <a:ext cx="3306024" cy="447966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114800" y="838200"/>
            <a:ext cx="4876800" cy="3170099"/>
          </a:xfrm>
          <a:prstGeom prst="rect">
            <a:avLst/>
          </a:prstGeom>
          <a:noFill/>
        </p:spPr>
        <p:txBody>
          <a:bodyPr wrap="square" rtlCol="0">
            <a:spAutoFit/>
          </a:bodyPr>
          <a:lstStyle/>
          <a:p>
            <a:r>
              <a:rPr lang="en-US" sz="4000" b="1" dirty="0" err="1" smtClean="0"/>
              <a:t>Wilhelmus</a:t>
            </a:r>
            <a:r>
              <a:rPr lang="en-US" sz="4000" b="1" dirty="0" smtClean="0"/>
              <a:t> à</a:t>
            </a:r>
            <a:r>
              <a:rPr lang="en-US" sz="4000" dirty="0" smtClean="0"/>
              <a:t> </a:t>
            </a:r>
            <a:r>
              <a:rPr lang="en-US" sz="4000" b="1" dirty="0" err="1" smtClean="0"/>
              <a:t>Brakel</a:t>
            </a:r>
            <a:r>
              <a:rPr lang="en-US" sz="4000" b="1" dirty="0" smtClean="0"/>
              <a:t> 	(1635-1711)</a:t>
            </a:r>
          </a:p>
          <a:p>
            <a:endParaRPr lang="en-US" sz="4000" b="1" dirty="0"/>
          </a:p>
          <a:p>
            <a:r>
              <a:rPr lang="en-US" sz="4000" b="1" dirty="0" smtClean="0">
                <a:sym typeface="Symbol"/>
              </a:rPr>
              <a:t>  </a:t>
            </a:r>
            <a:r>
              <a:rPr lang="en-US" sz="4000" b="1" dirty="0" smtClean="0"/>
              <a:t>Godly childhood</a:t>
            </a:r>
          </a:p>
          <a:p>
            <a:endParaRPr lang="en-US" sz="4000" b="1" dirty="0"/>
          </a:p>
        </p:txBody>
      </p:sp>
    </p:spTree>
    <p:extLst>
      <p:ext uri="{BB962C8B-B14F-4D97-AF65-F5344CB8AC3E}">
        <p14:creationId xmlns:p14="http://schemas.microsoft.com/office/powerpoint/2010/main" val="21653003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255</TotalTime>
  <Words>788</Words>
  <Application>Microsoft Office PowerPoint</Application>
  <PresentationFormat>On-screen Show (4:3)</PresentationFormat>
  <Paragraphs>117</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Minnick</dc:creator>
  <cp:lastModifiedBy>Esther Neal</cp:lastModifiedBy>
  <cp:revision>18</cp:revision>
  <dcterms:created xsi:type="dcterms:W3CDTF">2015-07-08T18:14:36Z</dcterms:created>
  <dcterms:modified xsi:type="dcterms:W3CDTF">2015-07-09T12:21:29Z</dcterms:modified>
</cp:coreProperties>
</file>