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37" r:id="rId2"/>
    <p:sldId id="281" r:id="rId3"/>
    <p:sldId id="338" r:id="rId4"/>
    <p:sldId id="256" r:id="rId5"/>
    <p:sldId id="318" r:id="rId6"/>
    <p:sldId id="310" r:id="rId7"/>
    <p:sldId id="317" r:id="rId8"/>
    <p:sldId id="319" r:id="rId9"/>
    <p:sldId id="324" r:id="rId10"/>
    <p:sldId id="339" r:id="rId11"/>
    <p:sldId id="311" r:id="rId12"/>
    <p:sldId id="316" r:id="rId13"/>
    <p:sldId id="321" r:id="rId14"/>
    <p:sldId id="340" r:id="rId15"/>
    <p:sldId id="312" r:id="rId16"/>
    <p:sldId id="325" r:id="rId17"/>
    <p:sldId id="326" r:id="rId18"/>
    <p:sldId id="327" r:id="rId19"/>
    <p:sldId id="341" r:id="rId20"/>
    <p:sldId id="313" r:id="rId21"/>
    <p:sldId id="328" r:id="rId22"/>
    <p:sldId id="329" r:id="rId23"/>
    <p:sldId id="330" r:id="rId24"/>
    <p:sldId id="331" r:id="rId25"/>
    <p:sldId id="314" r:id="rId26"/>
    <p:sldId id="332" r:id="rId27"/>
    <p:sldId id="315" r:id="rId28"/>
    <p:sldId id="333" r:id="rId29"/>
    <p:sldId id="335" r:id="rId30"/>
    <p:sldId id="336" r:id="rId31"/>
    <p:sldId id="322" r:id="rId32"/>
    <p:sldId id="282" r:id="rId33"/>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94585" autoAdjust="0"/>
  </p:normalViewPr>
  <p:slideViewPr>
    <p:cSldViewPr>
      <p:cViewPr>
        <p:scale>
          <a:sx n="66" d="100"/>
          <a:sy n="66" d="100"/>
        </p:scale>
        <p:origin x="-1262" y="-85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3C787966-C647-45B3-8F67-714FDA09C7BC}" type="datetimeFigureOut">
              <a:rPr lang="en-US" smtClean="0"/>
              <a:t>1/22/2015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1C69EE68-FCC9-44CA-8526-63FDBFAABA4E}" type="slidenum">
              <a:rPr lang="en-US" smtClean="0"/>
              <a:t>‹#›</a:t>
            </a:fld>
            <a:endParaRPr lang="en-US"/>
          </a:p>
        </p:txBody>
      </p:sp>
    </p:spTree>
    <p:extLst>
      <p:ext uri="{BB962C8B-B14F-4D97-AF65-F5344CB8AC3E}">
        <p14:creationId xmlns:p14="http://schemas.microsoft.com/office/powerpoint/2010/main" val="413271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E9D2D7A-8CC5-49E7-A32B-B455A467E8C2}" type="datetimeFigureOut">
              <a:rPr lang="en-US" smtClean="0"/>
              <a:t>1/22/2015</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20C5E82-F07A-4728-891D-C4E9D5BC1B5D}" type="slidenum">
              <a:rPr lang="en-US" smtClean="0"/>
              <a:t>‹#›</a:t>
            </a:fld>
            <a:endParaRPr lang="en-US"/>
          </a:p>
        </p:txBody>
      </p:sp>
    </p:spTree>
    <p:extLst>
      <p:ext uri="{BB962C8B-B14F-4D97-AF65-F5344CB8AC3E}">
        <p14:creationId xmlns:p14="http://schemas.microsoft.com/office/powerpoint/2010/main" val="143403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1</a:t>
            </a:fld>
            <a:endParaRPr lang="en-US"/>
          </a:p>
        </p:txBody>
      </p:sp>
    </p:spTree>
    <p:extLst>
      <p:ext uri="{BB962C8B-B14F-4D97-AF65-F5344CB8AC3E}">
        <p14:creationId xmlns:p14="http://schemas.microsoft.com/office/powerpoint/2010/main" val="45808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2</a:t>
            </a:fld>
            <a:endParaRPr lang="en-US"/>
          </a:p>
        </p:txBody>
      </p:sp>
    </p:spTree>
    <p:extLst>
      <p:ext uri="{BB962C8B-B14F-4D97-AF65-F5344CB8AC3E}">
        <p14:creationId xmlns:p14="http://schemas.microsoft.com/office/powerpoint/2010/main" val="424815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3</a:t>
            </a:fld>
            <a:endParaRPr lang="en-US"/>
          </a:p>
        </p:txBody>
      </p:sp>
    </p:spTree>
    <p:extLst>
      <p:ext uri="{BB962C8B-B14F-4D97-AF65-F5344CB8AC3E}">
        <p14:creationId xmlns:p14="http://schemas.microsoft.com/office/powerpoint/2010/main" val="384673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4</a:t>
            </a:fld>
            <a:endParaRPr lang="en-US"/>
          </a:p>
        </p:txBody>
      </p:sp>
    </p:spTree>
    <p:extLst>
      <p:ext uri="{BB962C8B-B14F-4D97-AF65-F5344CB8AC3E}">
        <p14:creationId xmlns:p14="http://schemas.microsoft.com/office/powerpoint/2010/main" val="253031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5</a:t>
            </a:fld>
            <a:endParaRPr lang="en-US"/>
          </a:p>
        </p:txBody>
      </p:sp>
    </p:spTree>
    <p:extLst>
      <p:ext uri="{BB962C8B-B14F-4D97-AF65-F5344CB8AC3E}">
        <p14:creationId xmlns:p14="http://schemas.microsoft.com/office/powerpoint/2010/main" val="71892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6</a:t>
            </a:fld>
            <a:endParaRPr lang="en-US"/>
          </a:p>
        </p:txBody>
      </p:sp>
    </p:spTree>
    <p:extLst>
      <p:ext uri="{BB962C8B-B14F-4D97-AF65-F5344CB8AC3E}">
        <p14:creationId xmlns:p14="http://schemas.microsoft.com/office/powerpoint/2010/main" val="195472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C5E82-F07A-4728-891D-C4E9D5BC1B5D}" type="slidenum">
              <a:rPr lang="en-US" smtClean="0"/>
              <a:t>10</a:t>
            </a:fld>
            <a:endParaRPr lang="en-US"/>
          </a:p>
        </p:txBody>
      </p:sp>
    </p:spTree>
    <p:extLst>
      <p:ext uri="{BB962C8B-B14F-4D97-AF65-F5344CB8AC3E}">
        <p14:creationId xmlns:p14="http://schemas.microsoft.com/office/powerpoint/2010/main" val="133513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A93F5-F6DA-4D57-A341-38121BBAFD5F}"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37333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A93F5-F6DA-4D57-A341-38121BBAFD5F}"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207031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A93F5-F6DA-4D57-A341-38121BBAFD5F}"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315644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A93F5-F6DA-4D57-A341-38121BBAFD5F}"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367214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A93F5-F6DA-4D57-A341-38121BBAFD5F}"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333487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A93F5-F6DA-4D57-A341-38121BBAFD5F}"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323517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A93F5-F6DA-4D57-A341-38121BBAFD5F}"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255999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A93F5-F6DA-4D57-A341-38121BBAFD5F}"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253348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A93F5-F6DA-4D57-A341-38121BBAFD5F}"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280344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A93F5-F6DA-4D57-A341-38121BBAFD5F}"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215999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A93F5-F6DA-4D57-A341-38121BBAFD5F}"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49E22-88E5-45B6-B97C-04C7A2487787}" type="slidenum">
              <a:rPr lang="en-US" smtClean="0"/>
              <a:t>‹#›</a:t>
            </a:fld>
            <a:endParaRPr lang="en-US"/>
          </a:p>
        </p:txBody>
      </p:sp>
    </p:spTree>
    <p:extLst>
      <p:ext uri="{BB962C8B-B14F-4D97-AF65-F5344CB8AC3E}">
        <p14:creationId xmlns:p14="http://schemas.microsoft.com/office/powerpoint/2010/main" val="31227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2A93F5-F6DA-4D57-A341-38121BBAFD5F}" type="datetimeFigureOut">
              <a:rPr lang="en-US" smtClean="0"/>
              <a:t>1/22/2015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A49E22-88E5-45B6-B97C-04C7A2487787}" type="slidenum">
              <a:rPr lang="en-US" smtClean="0"/>
              <a:t>‹#›</a:t>
            </a:fld>
            <a:endParaRPr lang="en-US"/>
          </a:p>
        </p:txBody>
      </p:sp>
    </p:spTree>
    <p:extLst>
      <p:ext uri="{BB962C8B-B14F-4D97-AF65-F5344CB8AC3E}">
        <p14:creationId xmlns:p14="http://schemas.microsoft.com/office/powerpoint/2010/main" val="19026748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yourworshiptools.com/tag/hymn-writers/"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9/9d/Isaac_Watts_from_N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3350"/>
            <a:ext cx="3945222"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4229100"/>
            <a:ext cx="6705600" cy="707886"/>
          </a:xfrm>
          <a:prstGeom prst="rect">
            <a:avLst/>
          </a:prstGeom>
          <a:noFill/>
        </p:spPr>
        <p:txBody>
          <a:bodyPr wrap="square" rtlCol="0">
            <a:spAutoFit/>
          </a:bodyPr>
          <a:lstStyle/>
          <a:p>
            <a:r>
              <a:rPr lang="en-US" sz="4000" dirty="0" smtClean="0">
                <a:latin typeface="Century Schoolbook" panose="02040604050505020304" pitchFamily="18" charset="0"/>
              </a:rPr>
              <a:t>Isaac Watts (1674-1748)</a:t>
            </a:r>
            <a:endParaRPr lang="en-US" sz="4000" dirty="0">
              <a:latin typeface="Century Schoolbook" panose="02040604050505020304" pitchFamily="18" charset="0"/>
            </a:endParaRPr>
          </a:p>
        </p:txBody>
      </p:sp>
    </p:spTree>
    <p:extLst>
      <p:ext uri="{BB962C8B-B14F-4D97-AF65-F5344CB8AC3E}">
        <p14:creationId xmlns:p14="http://schemas.microsoft.com/office/powerpoint/2010/main" val="422595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562600" cy="1938992"/>
          </a:xfrm>
          <a:prstGeom prst="rect">
            <a:avLst/>
          </a:prstGeom>
          <a:noFill/>
        </p:spPr>
        <p:txBody>
          <a:bodyPr wrap="square" rtlCol="0">
            <a:spAutoFit/>
          </a:bodyPr>
          <a:lstStyle/>
          <a:p>
            <a:r>
              <a:rPr lang="en-US" sz="4000" b="1" dirty="0" smtClean="0">
                <a:solidFill>
                  <a:srgbClr val="A50021"/>
                </a:solidFill>
              </a:rPr>
              <a:t>1. The Purpose &amp; Dignity</a:t>
            </a:r>
            <a:r>
              <a:rPr lang="en-US" sz="4000" b="1" dirty="0" smtClean="0">
                <a:solidFill>
                  <a:srgbClr val="C00000"/>
                </a:solidFill>
              </a:rPr>
              <a:t> </a:t>
            </a:r>
          </a:p>
          <a:p>
            <a:r>
              <a:rPr lang="en-US" sz="4000" b="1" dirty="0" smtClean="0">
                <a:solidFill>
                  <a:srgbClr val="C00000"/>
                </a:solidFill>
              </a:rPr>
              <a:t>2</a:t>
            </a:r>
            <a:r>
              <a:rPr lang="en-US" sz="4000" b="1" i="1" dirty="0" smtClean="0">
                <a:solidFill>
                  <a:srgbClr val="C00000"/>
                </a:solidFill>
              </a:rPr>
              <a:t>. </a:t>
            </a:r>
            <a:r>
              <a:rPr lang="en-US" sz="4000" b="1" dirty="0" smtClean="0">
                <a:solidFill>
                  <a:srgbClr val="C00000"/>
                </a:solidFill>
              </a:rPr>
              <a:t>Our Profession to be</a:t>
            </a:r>
          </a:p>
          <a:p>
            <a:r>
              <a:rPr lang="en-US" sz="4000" b="1" dirty="0" smtClean="0">
                <a:solidFill>
                  <a:srgbClr val="C00000"/>
                </a:solidFill>
              </a:rPr>
              <a:t>    Christians</a:t>
            </a:r>
          </a:p>
        </p:txBody>
      </p:sp>
      <p:pic>
        <p:nvPicPr>
          <p:cNvPr id="5" name="Picture 4" descr="http://ecx.images-amazon.com/images/I/61kHZTf6MC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7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139839"/>
            <a:ext cx="5562600" cy="5016758"/>
          </a:xfrm>
          <a:prstGeom prst="rect">
            <a:avLst/>
          </a:prstGeom>
          <a:noFill/>
        </p:spPr>
        <p:txBody>
          <a:bodyPr wrap="square" rtlCol="0">
            <a:spAutoFit/>
          </a:bodyPr>
          <a:lstStyle/>
          <a:p>
            <a:r>
              <a:rPr lang="en-US" sz="4000" b="1" dirty="0" smtClean="0">
                <a:solidFill>
                  <a:srgbClr val="A50021"/>
                </a:solidFill>
              </a:rPr>
              <a:t>1. The Purpose &amp; Dignity</a:t>
            </a:r>
            <a:r>
              <a:rPr lang="en-US" sz="4000" b="1" dirty="0" smtClean="0">
                <a:solidFill>
                  <a:srgbClr val="C00000"/>
                </a:solidFill>
              </a:rPr>
              <a:t> </a:t>
            </a:r>
          </a:p>
          <a:p>
            <a:r>
              <a:rPr lang="en-US" sz="4000" b="1" dirty="0" smtClean="0">
                <a:solidFill>
                  <a:srgbClr val="C00000"/>
                </a:solidFill>
              </a:rPr>
              <a:t>2</a:t>
            </a:r>
            <a:r>
              <a:rPr lang="en-US" sz="4000" b="1" i="1" dirty="0" smtClean="0">
                <a:solidFill>
                  <a:srgbClr val="C00000"/>
                </a:solidFill>
              </a:rPr>
              <a:t>. </a:t>
            </a:r>
            <a:r>
              <a:rPr lang="en-US" sz="4000" b="1" dirty="0" smtClean="0">
                <a:solidFill>
                  <a:srgbClr val="C00000"/>
                </a:solidFill>
              </a:rPr>
              <a:t>Our Profession to be</a:t>
            </a:r>
          </a:p>
          <a:p>
            <a:r>
              <a:rPr lang="en-US" sz="4000" b="1" dirty="0" smtClean="0">
                <a:solidFill>
                  <a:srgbClr val="C00000"/>
                </a:solidFill>
              </a:rPr>
              <a:t>    Christians</a:t>
            </a:r>
          </a:p>
          <a:p>
            <a:r>
              <a:rPr lang="en-US" sz="4000" b="1" i="1" dirty="0" smtClean="0"/>
              <a:t>     Some measure of the gift of prayer is of great necessity and universal use to all who are called by the name.</a:t>
            </a:r>
            <a:endParaRPr lang="en-US" sz="4000" b="1" i="1" dirty="0"/>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82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4401205"/>
          </a:xfrm>
          <a:prstGeom prst="rect">
            <a:avLst/>
          </a:prstGeom>
          <a:noFill/>
        </p:spPr>
        <p:txBody>
          <a:bodyPr wrap="square" rtlCol="0">
            <a:spAutoFit/>
          </a:bodyPr>
          <a:lstStyle/>
          <a:p>
            <a:r>
              <a:rPr lang="en-US" sz="4000" b="1" i="1" dirty="0"/>
              <a:t>	</a:t>
            </a:r>
            <a:r>
              <a:rPr lang="en-US" sz="4000" b="1" i="1" dirty="0" smtClean="0"/>
              <a:t>No faculty in the whole Christian life is called into such frequent exercise as this.  And it is most unfitting to be always at a loss to perform the work which daily necessity requires and daily duty demands.</a:t>
            </a:r>
            <a:endParaRPr lang="en-US" sz="4000" b="1" i="1" dirty="0"/>
          </a:p>
        </p:txBody>
      </p:sp>
    </p:spTree>
    <p:extLst>
      <p:ext uri="{BB962C8B-B14F-4D97-AF65-F5344CB8AC3E}">
        <p14:creationId xmlns:p14="http://schemas.microsoft.com/office/powerpoint/2010/main" val="136438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00051"/>
            <a:ext cx="8839200" cy="4524315"/>
          </a:xfrm>
          <a:prstGeom prst="rect">
            <a:avLst/>
          </a:prstGeom>
          <a:noFill/>
        </p:spPr>
        <p:txBody>
          <a:bodyPr wrap="square" rtlCol="0">
            <a:spAutoFit/>
          </a:bodyPr>
          <a:lstStyle/>
          <a:p>
            <a:r>
              <a:rPr lang="en-US" sz="3600" i="1" dirty="0"/>
              <a:t>	</a:t>
            </a:r>
            <a:r>
              <a:rPr lang="en-US" sz="3600" b="1" i="1" dirty="0" smtClean="0"/>
              <a:t>Will a person who cannot read profess to be a scholar.  Shall any man that cannot preach claim to be a minister? It is but a poor pretense we make to Christianity if we are not able, at least in secret, to supply ourselves with a few meditations or expressions to continue a little in this work of prayer.</a:t>
            </a:r>
            <a:endParaRPr lang="en-US" sz="3600" b="1" i="1" dirty="0"/>
          </a:p>
        </p:txBody>
      </p:sp>
    </p:spTree>
    <p:extLst>
      <p:ext uri="{BB962C8B-B14F-4D97-AF65-F5344CB8AC3E}">
        <p14:creationId xmlns:p14="http://schemas.microsoft.com/office/powerpoint/2010/main" val="1364386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0"/>
            <a:ext cx="8305800" cy="3785652"/>
          </a:xfrm>
          <a:prstGeom prst="rect">
            <a:avLst/>
          </a:prstGeom>
          <a:noFill/>
        </p:spPr>
        <p:txBody>
          <a:bodyPr wrap="square" rtlCol="0">
            <a:spAutoFit/>
          </a:bodyPr>
          <a:lstStyle/>
          <a:p>
            <a:r>
              <a:rPr lang="en-US" sz="4000" b="1" dirty="0" smtClean="0">
                <a:solidFill>
                  <a:srgbClr val="C00000"/>
                </a:solidFill>
              </a:rPr>
              <a:t>			</a:t>
            </a:r>
            <a:r>
              <a:rPr lang="en-US" sz="4000" b="1" dirty="0" smtClean="0">
                <a:solidFill>
                  <a:srgbClr val="A50021"/>
                </a:solidFill>
              </a:rPr>
              <a:t>1. The Purpose &amp; Dignity </a:t>
            </a:r>
          </a:p>
          <a:p>
            <a:r>
              <a:rPr lang="en-US" sz="4000" b="1" dirty="0" smtClean="0">
                <a:solidFill>
                  <a:srgbClr val="A50021"/>
                </a:solidFill>
              </a:rPr>
              <a:t>			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endParaRPr lang="en-US" sz="4000" b="1" dirty="0">
              <a:solidFill>
                <a:srgbClr val="A50021"/>
              </a:solidFill>
            </a:endParaRPr>
          </a:p>
          <a:p>
            <a:r>
              <a:rPr lang="en-US" sz="4000" b="1" dirty="0" smtClean="0">
                <a:solidFill>
                  <a:srgbClr val="C00000"/>
                </a:solidFill>
              </a:rPr>
              <a:t>			3. The Enjoyment</a:t>
            </a:r>
            <a:endParaRPr lang="en-US" sz="4000" b="1" i="1" dirty="0">
              <a:solidFill>
                <a:srgbClr val="C00000"/>
              </a:solidFill>
            </a:endParaRPr>
          </a:p>
          <a:p>
            <a:r>
              <a:rPr lang="en-US" sz="4000" b="1" i="1" dirty="0" smtClean="0"/>
              <a:t>     </a:t>
            </a:r>
          </a:p>
          <a:p>
            <a:r>
              <a:rPr lang="en-US" sz="4000" b="1" i="1" dirty="0"/>
              <a:t> </a:t>
            </a:r>
            <a:r>
              <a:rPr lang="en-US" sz="4000" b="1" i="1" dirty="0" smtClean="0"/>
              <a:t>    			</a:t>
            </a:r>
            <a:endParaRPr lang="en-US" sz="4000" b="1" i="1" dirty="0"/>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01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8601"/>
            <a:ext cx="8305800" cy="5016758"/>
          </a:xfrm>
          <a:prstGeom prst="rect">
            <a:avLst/>
          </a:prstGeom>
          <a:noFill/>
        </p:spPr>
        <p:txBody>
          <a:bodyPr wrap="square" rtlCol="0">
            <a:spAutoFit/>
          </a:bodyPr>
          <a:lstStyle/>
          <a:p>
            <a:r>
              <a:rPr lang="en-US" sz="4000" b="1" dirty="0" smtClean="0">
                <a:solidFill>
                  <a:srgbClr val="C00000"/>
                </a:solidFill>
              </a:rPr>
              <a:t>			</a:t>
            </a:r>
            <a:r>
              <a:rPr lang="en-US" sz="4000" b="1" dirty="0" smtClean="0">
                <a:solidFill>
                  <a:srgbClr val="A50021"/>
                </a:solidFill>
              </a:rPr>
              <a:t>1. The Purpose &amp; Dignity </a:t>
            </a:r>
          </a:p>
          <a:p>
            <a:r>
              <a:rPr lang="en-US" sz="4000" b="1" dirty="0" smtClean="0">
                <a:solidFill>
                  <a:srgbClr val="A50021"/>
                </a:solidFill>
              </a:rPr>
              <a:t>			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endParaRPr lang="en-US" sz="4000" b="1" dirty="0">
              <a:solidFill>
                <a:srgbClr val="A50021"/>
              </a:solidFill>
            </a:endParaRPr>
          </a:p>
          <a:p>
            <a:r>
              <a:rPr lang="en-US" sz="4000" b="1" dirty="0" smtClean="0">
                <a:solidFill>
                  <a:srgbClr val="C00000"/>
                </a:solidFill>
              </a:rPr>
              <a:t>			3. The Enjoyment</a:t>
            </a:r>
            <a:endParaRPr lang="en-US" sz="4000" b="1" i="1" dirty="0">
              <a:solidFill>
                <a:srgbClr val="C00000"/>
              </a:solidFill>
            </a:endParaRPr>
          </a:p>
          <a:p>
            <a:r>
              <a:rPr lang="en-US" sz="4000" b="1" i="1" dirty="0" smtClean="0"/>
              <a:t>          			There is delight and very great advantage of this gift to our own souls and to the souls of all that join in prayer with us.</a:t>
            </a:r>
            <a:endParaRPr lang="en-US" sz="4000" b="1" i="1" dirty="0"/>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35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00050"/>
            <a:ext cx="8610600" cy="4401205"/>
          </a:xfrm>
          <a:prstGeom prst="rect">
            <a:avLst/>
          </a:prstGeom>
          <a:noFill/>
        </p:spPr>
        <p:txBody>
          <a:bodyPr wrap="square" rtlCol="0">
            <a:spAutoFit/>
          </a:bodyPr>
          <a:lstStyle/>
          <a:p>
            <a:r>
              <a:rPr lang="en-US" sz="4000" i="1" dirty="0"/>
              <a:t>	</a:t>
            </a:r>
            <a:r>
              <a:rPr lang="en-US" sz="4000" b="1" i="1" dirty="0" smtClean="0"/>
              <a:t>How sweet a refreshment have you found under inward burdens of mind or outward afflictions, when in broken language you have told them to your minister and he has spread them before God in such words as have expressed your whole souls and your sorrows?</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2554545"/>
          </a:xfrm>
          <a:prstGeom prst="rect">
            <a:avLst/>
          </a:prstGeom>
          <a:noFill/>
        </p:spPr>
        <p:txBody>
          <a:bodyPr wrap="square" rtlCol="0">
            <a:spAutoFit/>
          </a:bodyPr>
          <a:lstStyle/>
          <a:p>
            <a:r>
              <a:rPr lang="en-US" sz="4000" i="1" dirty="0"/>
              <a:t>	</a:t>
            </a:r>
            <a:r>
              <a:rPr lang="en-US" sz="4000" b="1" i="1" dirty="0" smtClean="0"/>
              <a:t>And you have experienced a sweet serenity and calmness of spirits; you have risen from your knees no more sad-faced.</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3785652"/>
          </a:xfrm>
          <a:prstGeom prst="rect">
            <a:avLst/>
          </a:prstGeom>
          <a:noFill/>
        </p:spPr>
        <p:txBody>
          <a:bodyPr wrap="square" rtlCol="0">
            <a:spAutoFit/>
          </a:bodyPr>
          <a:lstStyle/>
          <a:p>
            <a:r>
              <a:rPr lang="en-US" sz="4000" i="1" dirty="0"/>
              <a:t>	</a:t>
            </a:r>
            <a:r>
              <a:rPr lang="en-US" sz="4000" b="1" i="1" dirty="0" smtClean="0"/>
              <a:t>Have you not wished for the same gift yourselves, that you might be able upon all occasions to address the throne of grace and pour out all your hearts in this manner before your God?</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7150"/>
            <a:ext cx="8305800" cy="3170099"/>
          </a:xfrm>
          <a:prstGeom prst="rect">
            <a:avLst/>
          </a:prstGeom>
          <a:noFill/>
        </p:spPr>
        <p:txBody>
          <a:bodyPr wrap="square" rtlCol="0">
            <a:spAutoFit/>
          </a:bodyPr>
          <a:lstStyle/>
          <a:p>
            <a:r>
              <a:rPr lang="en-US" sz="4000" b="1" dirty="0" smtClean="0">
                <a:solidFill>
                  <a:srgbClr val="A50021"/>
                </a:solidFill>
              </a:rPr>
              <a:t>			1. The Purpose &amp; Dignity </a:t>
            </a:r>
          </a:p>
          <a:p>
            <a:r>
              <a:rPr lang="en-US" sz="4000" b="1" dirty="0" smtClean="0">
                <a:solidFill>
                  <a:srgbClr val="A50021"/>
                </a:solidFill>
              </a:rPr>
              <a:t>			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p>
          <a:p>
            <a:r>
              <a:rPr lang="en-US" sz="4000" b="1" dirty="0" smtClean="0">
                <a:solidFill>
                  <a:srgbClr val="A50021"/>
                </a:solidFill>
              </a:rPr>
              <a:t>			3. The Enjoyment</a:t>
            </a:r>
          </a:p>
          <a:p>
            <a:r>
              <a:rPr lang="en-US" sz="4000" b="1" dirty="0" smtClean="0">
                <a:solidFill>
                  <a:srgbClr val="C00000"/>
                </a:solidFill>
              </a:rPr>
              <a:t>			4. The Honor of God</a:t>
            </a:r>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8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200150"/>
            <a:ext cx="2667000" cy="34175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09550"/>
            <a:ext cx="336882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upload.wikimedia.org/wikipedia/commons/9/9d/Isaac_Watts_from_N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33350"/>
            <a:ext cx="3945222"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41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9592"/>
            <a:ext cx="8305800" cy="5016758"/>
          </a:xfrm>
          <a:prstGeom prst="rect">
            <a:avLst/>
          </a:prstGeom>
          <a:noFill/>
        </p:spPr>
        <p:txBody>
          <a:bodyPr wrap="square" rtlCol="0">
            <a:spAutoFit/>
          </a:bodyPr>
          <a:lstStyle/>
          <a:p>
            <a:r>
              <a:rPr lang="en-US" sz="4000" b="1" dirty="0" smtClean="0">
                <a:solidFill>
                  <a:srgbClr val="A50021"/>
                </a:solidFill>
              </a:rPr>
              <a:t>			1. The Purpose &amp; Dignity </a:t>
            </a:r>
          </a:p>
          <a:p>
            <a:r>
              <a:rPr lang="en-US" sz="4000" b="1" dirty="0" smtClean="0">
                <a:solidFill>
                  <a:srgbClr val="A50021"/>
                </a:solidFill>
              </a:rPr>
              <a:t>			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p>
          <a:p>
            <a:r>
              <a:rPr lang="en-US" sz="4000" b="1" dirty="0" smtClean="0">
                <a:solidFill>
                  <a:srgbClr val="A50021"/>
                </a:solidFill>
              </a:rPr>
              <a:t>			3. The Enjoyment</a:t>
            </a:r>
          </a:p>
          <a:p>
            <a:r>
              <a:rPr lang="en-US" sz="4000" b="1" dirty="0" smtClean="0">
                <a:solidFill>
                  <a:srgbClr val="C00000"/>
                </a:solidFill>
              </a:rPr>
              <a:t>			4. The Honor of God</a:t>
            </a:r>
          </a:p>
          <a:p>
            <a:r>
              <a:rPr lang="en-US" sz="4000" b="1" i="1" dirty="0" smtClean="0"/>
              <a:t>     God esteems himself dishonored when we do not pay him the best worship we are capable of.</a:t>
            </a:r>
            <a:endParaRPr lang="en-US" sz="4000" b="1" i="1" dirty="0"/>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12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00051"/>
            <a:ext cx="8915400" cy="3970318"/>
          </a:xfrm>
          <a:prstGeom prst="rect">
            <a:avLst/>
          </a:prstGeom>
          <a:noFill/>
        </p:spPr>
        <p:txBody>
          <a:bodyPr wrap="square" rtlCol="0">
            <a:spAutoFit/>
          </a:bodyPr>
          <a:lstStyle/>
          <a:p>
            <a:r>
              <a:rPr lang="en-US" sz="3600" i="1" dirty="0"/>
              <a:t>	</a:t>
            </a:r>
            <a:r>
              <a:rPr lang="en-US" sz="3600" b="1" i="1" dirty="0" smtClean="0"/>
              <a:t>Sinful sloth and indifference in religion have tempted some men to believe that God is not an interested and exact inquirer into outward things.  And if they can persuade themselves their intentions are right, they imagine that for the substance and form of their sacrifice , anything will serve.</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00050"/>
            <a:ext cx="8686800" cy="3416320"/>
          </a:xfrm>
          <a:prstGeom prst="rect">
            <a:avLst/>
          </a:prstGeom>
          <a:noFill/>
        </p:spPr>
        <p:txBody>
          <a:bodyPr wrap="square" rtlCol="0">
            <a:spAutoFit/>
          </a:bodyPr>
          <a:lstStyle/>
          <a:p>
            <a:r>
              <a:rPr lang="en-US" sz="3600" i="1" dirty="0"/>
              <a:t>	</a:t>
            </a:r>
            <a:r>
              <a:rPr lang="en-US" sz="3600" b="1" i="1" dirty="0" smtClean="0"/>
              <a:t>And as though he were not a God of order, they address him often in confusion. Because the heart is the chief thing in divine worship, like some foolish Israelite, they are unconcerned what beast they offer him, so long as it has a heart.</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400051"/>
            <a:ext cx="8763000" cy="3970318"/>
          </a:xfrm>
          <a:prstGeom prst="rect">
            <a:avLst/>
          </a:prstGeom>
          <a:noFill/>
        </p:spPr>
        <p:txBody>
          <a:bodyPr wrap="square" rtlCol="0">
            <a:spAutoFit/>
          </a:bodyPr>
          <a:lstStyle/>
          <a:p>
            <a:r>
              <a:rPr lang="en-US" sz="3600" i="1" dirty="0"/>
              <a:t>	</a:t>
            </a:r>
            <a:r>
              <a:rPr lang="en-US" sz="3600" b="1" i="1" dirty="0" smtClean="0"/>
              <a:t>The reputation of religion in the world depends much on the honorable discharge of the duty of prayer. There is an inward beauty in divine worship that consists in the devout temper of the worshippers and the living exercise of holy devotion; but God only, who sees the heart, is witness to this.</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00050"/>
            <a:ext cx="8686800" cy="3970318"/>
          </a:xfrm>
          <a:prstGeom prst="rect">
            <a:avLst/>
          </a:prstGeom>
          <a:noFill/>
        </p:spPr>
        <p:txBody>
          <a:bodyPr wrap="square" rtlCol="0">
            <a:spAutoFit/>
          </a:bodyPr>
          <a:lstStyle/>
          <a:p>
            <a:r>
              <a:rPr lang="en-US" sz="3600" i="1" dirty="0"/>
              <a:t>	</a:t>
            </a:r>
            <a:r>
              <a:rPr lang="en-US" sz="3600" b="1" i="1" dirty="0" smtClean="0"/>
              <a:t>There is also an outward beauty that arises from a decent and acceptable performance of all the parts of it that comes within the notice of our fellow creatures, that those that observe us may be forced to acknowledge the excellency of religion in our practice of it.  </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29732"/>
            <a:ext cx="8284676" cy="3785652"/>
          </a:xfrm>
          <a:prstGeom prst="rect">
            <a:avLst/>
          </a:prstGeom>
          <a:noFill/>
        </p:spPr>
        <p:txBody>
          <a:bodyPr wrap="square" rtlCol="0">
            <a:spAutoFit/>
          </a:bodyPr>
          <a:lstStyle/>
          <a:p>
            <a:r>
              <a:rPr lang="en-US" sz="4000" b="1" dirty="0" smtClean="0"/>
              <a:t>			</a:t>
            </a:r>
            <a:r>
              <a:rPr lang="en-US" sz="4000" b="1" dirty="0" smtClean="0">
                <a:solidFill>
                  <a:srgbClr val="A50021"/>
                </a:solidFill>
              </a:rPr>
              <a:t>1. The Purpose &amp; Dignity </a:t>
            </a:r>
          </a:p>
          <a:p>
            <a:r>
              <a:rPr lang="en-US" sz="4000" b="1" dirty="0" smtClean="0">
                <a:solidFill>
                  <a:srgbClr val="A50021"/>
                </a:solidFill>
              </a:rPr>
              <a:t>			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p>
          <a:p>
            <a:r>
              <a:rPr lang="en-US" sz="4000" b="1" dirty="0" smtClean="0">
                <a:solidFill>
                  <a:srgbClr val="A50021"/>
                </a:solidFill>
              </a:rPr>
              <a:t>			3. The Enjoyment</a:t>
            </a:r>
          </a:p>
          <a:p>
            <a:r>
              <a:rPr lang="en-US" sz="4000" b="1" dirty="0" smtClean="0">
                <a:solidFill>
                  <a:srgbClr val="C00000"/>
                </a:solidFill>
              </a:rPr>
              <a:t>			</a:t>
            </a:r>
            <a:r>
              <a:rPr lang="en-US" sz="4000" b="1" dirty="0" smtClean="0">
                <a:solidFill>
                  <a:srgbClr val="A50021"/>
                </a:solidFill>
              </a:rPr>
              <a:t>4. The Honor of God</a:t>
            </a:r>
            <a:endParaRPr lang="en-US" sz="4000" b="1" dirty="0">
              <a:solidFill>
                <a:srgbClr val="A50021"/>
              </a:solidFill>
            </a:endParaRPr>
          </a:p>
          <a:p>
            <a:r>
              <a:rPr lang="en-US" sz="4000" b="1" dirty="0" smtClean="0">
                <a:solidFill>
                  <a:srgbClr val="C00000"/>
                </a:solidFill>
              </a:rPr>
              <a:t>			5. The Ease Of Learning</a:t>
            </a:r>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12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3785652"/>
          </a:xfrm>
          <a:prstGeom prst="rect">
            <a:avLst/>
          </a:prstGeom>
          <a:noFill/>
        </p:spPr>
        <p:txBody>
          <a:bodyPr wrap="square" rtlCol="0">
            <a:spAutoFit/>
          </a:bodyPr>
          <a:lstStyle/>
          <a:p>
            <a:r>
              <a:rPr lang="en-US" sz="4000" b="1" i="1" dirty="0" smtClean="0"/>
              <a:t>	I call it easy in comparison of the long toil and difficulty that men go through in order to acquire a common knowledge in arts, sciences or trades in this world.</a:t>
            </a:r>
          </a:p>
          <a:p>
            <a:endParaRPr lang="en-US" sz="4000" b="1" i="1" dirty="0" smtClean="0"/>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562600" cy="5016758"/>
          </a:xfrm>
          <a:prstGeom prst="rect">
            <a:avLst/>
          </a:prstGeom>
          <a:noFill/>
        </p:spPr>
        <p:txBody>
          <a:bodyPr wrap="square" rtlCol="0">
            <a:spAutoFit/>
          </a:bodyPr>
          <a:lstStyle/>
          <a:p>
            <a:r>
              <a:rPr lang="en-US" sz="4000" b="1" dirty="0" smtClean="0">
                <a:solidFill>
                  <a:srgbClr val="A50021"/>
                </a:solidFill>
              </a:rPr>
              <a:t>1. The Purpose &amp; Dignity </a:t>
            </a:r>
          </a:p>
          <a:p>
            <a:r>
              <a:rPr lang="en-US" sz="4000" b="1" dirty="0" smtClean="0">
                <a:solidFill>
                  <a:srgbClr val="A50021"/>
                </a:solidFill>
              </a:rPr>
              <a:t>2</a:t>
            </a:r>
            <a:r>
              <a:rPr lang="en-US" sz="4000" b="1" i="1" dirty="0" smtClean="0">
                <a:solidFill>
                  <a:srgbClr val="A50021"/>
                </a:solidFill>
              </a:rPr>
              <a:t>. </a:t>
            </a:r>
            <a:r>
              <a:rPr lang="en-US" sz="4000" b="1" dirty="0" smtClean="0">
                <a:solidFill>
                  <a:srgbClr val="A50021"/>
                </a:solidFill>
              </a:rPr>
              <a:t>Our Profession to be</a:t>
            </a:r>
          </a:p>
          <a:p>
            <a:r>
              <a:rPr lang="en-US" sz="4000" b="1" dirty="0" smtClean="0">
                <a:solidFill>
                  <a:srgbClr val="A50021"/>
                </a:solidFill>
              </a:rPr>
              <a:t>    Christians</a:t>
            </a:r>
          </a:p>
          <a:p>
            <a:r>
              <a:rPr lang="en-US" sz="4000" b="1" dirty="0" smtClean="0">
                <a:solidFill>
                  <a:srgbClr val="A50021"/>
                </a:solidFill>
              </a:rPr>
              <a:t>3. The Enjoyment</a:t>
            </a:r>
          </a:p>
          <a:p>
            <a:r>
              <a:rPr lang="en-US" sz="4000" b="1" dirty="0" smtClean="0">
                <a:solidFill>
                  <a:srgbClr val="A50021"/>
                </a:solidFill>
              </a:rPr>
              <a:t>4. The Honor of God</a:t>
            </a:r>
          </a:p>
          <a:p>
            <a:r>
              <a:rPr lang="en-US" sz="4000" b="1" dirty="0" smtClean="0">
                <a:solidFill>
                  <a:srgbClr val="A50021"/>
                </a:solidFill>
              </a:rPr>
              <a:t>5. The Ease Of Learning</a:t>
            </a:r>
            <a:endParaRPr lang="en-US" sz="4000" b="1" dirty="0">
              <a:solidFill>
                <a:srgbClr val="C00000"/>
              </a:solidFill>
            </a:endParaRPr>
          </a:p>
          <a:p>
            <a:r>
              <a:rPr lang="en-US" sz="4000" b="1" dirty="0" smtClean="0">
                <a:solidFill>
                  <a:srgbClr val="C00000"/>
                </a:solidFill>
              </a:rPr>
              <a:t>6. The Consequences of</a:t>
            </a:r>
          </a:p>
          <a:p>
            <a:r>
              <a:rPr lang="en-US" sz="4000" b="1" dirty="0" smtClean="0">
                <a:solidFill>
                  <a:srgbClr val="C00000"/>
                </a:solidFill>
              </a:rPr>
              <a:t>     Neglect</a:t>
            </a:r>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12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9050"/>
            <a:ext cx="8991600" cy="3416320"/>
          </a:xfrm>
          <a:prstGeom prst="rect">
            <a:avLst/>
          </a:prstGeom>
          <a:noFill/>
        </p:spPr>
        <p:txBody>
          <a:bodyPr wrap="square" rtlCol="0">
            <a:spAutoFit/>
          </a:bodyPr>
          <a:lstStyle/>
          <a:p>
            <a:r>
              <a:rPr lang="en-US" sz="3600" i="1" dirty="0"/>
              <a:t>	</a:t>
            </a:r>
            <a:r>
              <a:rPr lang="en-US" sz="3600" b="1" i="1" dirty="0" smtClean="0"/>
              <a:t>You will inevitably fall into one of these three evils. . . </a:t>
            </a:r>
          </a:p>
          <a:p>
            <a:pPr marL="742950" indent="-742950">
              <a:buAutoNum type="arabicPeriod"/>
            </a:pPr>
            <a:r>
              <a:rPr lang="en-US" sz="3600" b="1" i="1" dirty="0" smtClean="0"/>
              <a:t>You will drag on heavily in prayer</a:t>
            </a:r>
          </a:p>
          <a:p>
            <a:r>
              <a:rPr lang="en-US" sz="3600" b="1" i="1" dirty="0" smtClean="0"/>
              <a:t>       all your days.</a:t>
            </a:r>
          </a:p>
          <a:p>
            <a:endParaRPr lang="en-US" sz="3600" b="1" i="1" dirty="0" smtClean="0"/>
          </a:p>
          <a:p>
            <a:endParaRPr lang="en-US" sz="3600" b="1" i="1" dirty="0" smtClean="0"/>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9050"/>
            <a:ext cx="8991600" cy="3416320"/>
          </a:xfrm>
          <a:prstGeom prst="rect">
            <a:avLst/>
          </a:prstGeom>
          <a:noFill/>
        </p:spPr>
        <p:txBody>
          <a:bodyPr wrap="square" rtlCol="0">
            <a:spAutoFit/>
          </a:bodyPr>
          <a:lstStyle/>
          <a:p>
            <a:r>
              <a:rPr lang="en-US" sz="3600" i="1" dirty="0"/>
              <a:t>	</a:t>
            </a:r>
            <a:r>
              <a:rPr lang="en-US" sz="3600" b="1" i="1" dirty="0" smtClean="0"/>
              <a:t>You will inevitably fall into one of these three evils. . . </a:t>
            </a:r>
          </a:p>
          <a:p>
            <a:pPr marL="742950" indent="-742950">
              <a:buAutoNum type="arabicPeriod"/>
            </a:pPr>
            <a:r>
              <a:rPr lang="en-US" sz="3600" b="1" i="1" dirty="0" smtClean="0"/>
              <a:t>You will drag on heavily in prayer</a:t>
            </a:r>
          </a:p>
          <a:p>
            <a:r>
              <a:rPr lang="en-US" sz="3600" b="1" i="1" dirty="0" smtClean="0"/>
              <a:t>       all your days</a:t>
            </a:r>
          </a:p>
          <a:p>
            <a:pPr marL="742950" indent="-742950">
              <a:buAutoNum type="arabicPeriod" startAt="2"/>
            </a:pPr>
            <a:r>
              <a:rPr lang="en-US" sz="3600" b="1" i="1" dirty="0" smtClean="0"/>
              <a:t>You will give yourself up to a form</a:t>
            </a:r>
          </a:p>
          <a:p>
            <a:r>
              <a:rPr lang="en-US" sz="3600" b="1" i="1" dirty="0" smtClean="0"/>
              <a:t>       and rest in it.</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1"/>
            <a:ext cx="5791200" cy="3170099"/>
          </a:xfrm>
          <a:prstGeom prst="rect">
            <a:avLst/>
          </a:prstGeom>
          <a:noFill/>
        </p:spPr>
        <p:txBody>
          <a:bodyPr wrap="square" rtlCol="0">
            <a:spAutoFit/>
          </a:bodyPr>
          <a:lstStyle/>
          <a:p>
            <a:r>
              <a:rPr lang="en-US" sz="4000" b="1" i="1" dirty="0" smtClean="0"/>
              <a:t>Persuasive Arguments to 		   Learn to Pray</a:t>
            </a:r>
          </a:p>
          <a:p>
            <a:endParaRPr lang="en-US" sz="4000" b="1" dirty="0" smtClean="0">
              <a:solidFill>
                <a:srgbClr val="C00000"/>
              </a:solidFill>
            </a:endParaRPr>
          </a:p>
          <a:p>
            <a:r>
              <a:rPr lang="en-US" sz="4000" b="1" dirty="0" smtClean="0">
                <a:solidFill>
                  <a:srgbClr val="C00000"/>
                </a:solidFill>
              </a:rPr>
              <a:t>1.</a:t>
            </a:r>
            <a:r>
              <a:rPr lang="en-US" sz="4000" b="1" dirty="0">
                <a:solidFill>
                  <a:srgbClr val="C00000"/>
                </a:solidFill>
              </a:rPr>
              <a:t> </a:t>
            </a:r>
            <a:r>
              <a:rPr lang="en-US" sz="4000" b="1" dirty="0" smtClean="0">
                <a:solidFill>
                  <a:srgbClr val="C00000"/>
                </a:solidFill>
              </a:rPr>
              <a:t>The Purpose &amp; Dignity </a:t>
            </a:r>
          </a:p>
          <a:p>
            <a:endParaRPr lang="en-US" sz="4000" b="1" i="1" dirty="0"/>
          </a:p>
        </p:txBody>
      </p:sp>
    </p:spTree>
    <p:extLst>
      <p:ext uri="{BB962C8B-B14F-4D97-AF65-F5344CB8AC3E}">
        <p14:creationId xmlns:p14="http://schemas.microsoft.com/office/powerpoint/2010/main" val="45141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9050"/>
            <a:ext cx="8991600" cy="5078313"/>
          </a:xfrm>
          <a:prstGeom prst="rect">
            <a:avLst/>
          </a:prstGeom>
          <a:noFill/>
        </p:spPr>
        <p:txBody>
          <a:bodyPr wrap="square" rtlCol="0">
            <a:spAutoFit/>
          </a:bodyPr>
          <a:lstStyle/>
          <a:p>
            <a:r>
              <a:rPr lang="en-US" sz="3600" i="1" dirty="0"/>
              <a:t>	</a:t>
            </a:r>
            <a:r>
              <a:rPr lang="en-US" sz="3600" b="1" i="1" dirty="0" smtClean="0"/>
              <a:t>You will inevitably fall into one of these three evils. . . </a:t>
            </a:r>
          </a:p>
          <a:p>
            <a:pPr marL="742950" indent="-742950">
              <a:buAutoNum type="arabicPeriod"/>
            </a:pPr>
            <a:r>
              <a:rPr lang="en-US" sz="3600" b="1" i="1" dirty="0" smtClean="0"/>
              <a:t>You will drag on heavily in prayer</a:t>
            </a:r>
          </a:p>
          <a:p>
            <a:r>
              <a:rPr lang="en-US" sz="3600" b="1" i="1" dirty="0" smtClean="0"/>
              <a:t>       all your days</a:t>
            </a:r>
          </a:p>
          <a:p>
            <a:pPr marL="742950" indent="-742950">
              <a:buAutoNum type="arabicPeriod" startAt="2"/>
            </a:pPr>
            <a:r>
              <a:rPr lang="en-US" sz="3600" b="1" i="1" dirty="0" smtClean="0"/>
              <a:t>You will give yourself up to a form</a:t>
            </a:r>
          </a:p>
          <a:p>
            <a:r>
              <a:rPr lang="en-US" sz="3600" b="1" i="1" dirty="0" smtClean="0"/>
              <a:t>       and rest in it.</a:t>
            </a:r>
          </a:p>
          <a:p>
            <a:pPr marL="742950" indent="-742950">
              <a:buAutoNum type="arabicPeriod" startAt="3"/>
            </a:pPr>
            <a:r>
              <a:rPr lang="en-US" sz="3600" b="1" i="1" dirty="0" smtClean="0"/>
              <a:t>You will be very inconstant in </a:t>
            </a:r>
          </a:p>
          <a:p>
            <a:r>
              <a:rPr lang="en-US" sz="3600" b="1" i="1" dirty="0" smtClean="0"/>
              <a:t>       prayer, and at last, neglect it </a:t>
            </a:r>
          </a:p>
          <a:p>
            <a:r>
              <a:rPr lang="en-US" sz="3600" b="1" i="1" dirty="0" smtClean="0"/>
              <a:t>       entirely.</a:t>
            </a:r>
          </a:p>
        </p:txBody>
      </p:sp>
    </p:spTree>
    <p:extLst>
      <p:ext uri="{BB962C8B-B14F-4D97-AF65-F5344CB8AC3E}">
        <p14:creationId xmlns:p14="http://schemas.microsoft.com/office/powerpoint/2010/main" val="2874109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707886"/>
          </a:xfrm>
          <a:prstGeom prst="rect">
            <a:avLst/>
          </a:prstGeom>
          <a:noFill/>
        </p:spPr>
        <p:txBody>
          <a:bodyPr wrap="square" rtlCol="0">
            <a:spAutoFit/>
          </a:bodyPr>
          <a:lstStyle/>
          <a:p>
            <a:r>
              <a:rPr lang="en-US" sz="4000" b="1" i="1" dirty="0"/>
              <a:t>	</a:t>
            </a:r>
          </a:p>
        </p:txBody>
      </p:sp>
      <p:pic>
        <p:nvPicPr>
          <p:cNvPr id="10242" name="Picture 2" descr="http://www.stevenedson.net/data/photos/240_1blue_ridge_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356"/>
            <a:ext cx="10240271" cy="5150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yourworshiptools.com/wp-content/uploads/2012/11/isaacwat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68" y="1962150"/>
            <a:ext cx="8853936" cy="289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14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791200" cy="4401205"/>
          </a:xfrm>
          <a:prstGeom prst="rect">
            <a:avLst/>
          </a:prstGeom>
          <a:noFill/>
        </p:spPr>
        <p:txBody>
          <a:bodyPr wrap="square" rtlCol="0">
            <a:spAutoFit/>
          </a:bodyPr>
          <a:lstStyle/>
          <a:p>
            <a:r>
              <a:rPr lang="en-US" sz="4000" b="1" dirty="0" smtClean="0">
                <a:solidFill>
                  <a:srgbClr val="C00000"/>
                </a:solidFill>
              </a:rPr>
              <a:t>1.</a:t>
            </a:r>
            <a:r>
              <a:rPr lang="en-US" sz="4000" b="1" dirty="0">
                <a:solidFill>
                  <a:srgbClr val="C00000"/>
                </a:solidFill>
              </a:rPr>
              <a:t> </a:t>
            </a:r>
            <a:r>
              <a:rPr lang="en-US" sz="4000" b="1" dirty="0" smtClean="0">
                <a:solidFill>
                  <a:srgbClr val="C00000"/>
                </a:solidFill>
              </a:rPr>
              <a:t>The Purpose &amp; Dignity </a:t>
            </a:r>
          </a:p>
          <a:p>
            <a:endParaRPr lang="en-US" sz="4000" b="1" i="1" dirty="0"/>
          </a:p>
          <a:p>
            <a:r>
              <a:rPr lang="en-US" sz="4000" b="1" i="1" dirty="0" smtClean="0"/>
              <a:t>     There is such a thing as correspondence with heaven, and prayer is a great part of it while we dwell on earth.</a:t>
            </a:r>
            <a:endParaRPr lang="en-US" sz="4000" b="1" i="1" dirty="0"/>
          </a:p>
        </p:txBody>
      </p:sp>
      <p:pic>
        <p:nvPicPr>
          <p:cNvPr id="5" name="Picture 4" descr="http://ecx.images-amazon.com/images/I/61kHZTf6MC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8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4401205"/>
          </a:xfrm>
          <a:prstGeom prst="rect">
            <a:avLst/>
          </a:prstGeom>
          <a:noFill/>
        </p:spPr>
        <p:txBody>
          <a:bodyPr wrap="square" rtlCol="0">
            <a:spAutoFit/>
          </a:bodyPr>
          <a:lstStyle/>
          <a:p>
            <a:r>
              <a:rPr lang="en-US" sz="4000" i="1" dirty="0" smtClean="0"/>
              <a:t>	</a:t>
            </a:r>
            <a:r>
              <a:rPr lang="en-US" sz="4000" b="1" i="1" dirty="0" smtClean="0"/>
              <a:t>When a holy soul comes before God, he has much more to say than merely to beg.  He tells his God what a sense he has of the divine attributes, and what high esteem he pays to his majesty, his wisdom, his power, and his mercy.</a:t>
            </a:r>
            <a:endParaRPr lang="en-US" sz="4000" b="1" i="1" dirty="0"/>
          </a:p>
        </p:txBody>
      </p:sp>
    </p:spTree>
    <p:extLst>
      <p:ext uri="{BB962C8B-B14F-4D97-AF65-F5344CB8AC3E}">
        <p14:creationId xmlns:p14="http://schemas.microsoft.com/office/powerpoint/2010/main" val="1364386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3785652"/>
          </a:xfrm>
          <a:prstGeom prst="rect">
            <a:avLst/>
          </a:prstGeom>
          <a:noFill/>
        </p:spPr>
        <p:txBody>
          <a:bodyPr wrap="square" rtlCol="0">
            <a:spAutoFit/>
          </a:bodyPr>
          <a:lstStyle/>
          <a:p>
            <a:r>
              <a:rPr lang="en-US" sz="4000" i="1" dirty="0" smtClean="0"/>
              <a:t>	</a:t>
            </a:r>
            <a:r>
              <a:rPr lang="en-US" sz="4000" b="1" i="1" dirty="0" smtClean="0"/>
              <a:t>He talks with him about the works of creation and stands wrapped up in wonder.</a:t>
            </a:r>
          </a:p>
          <a:p>
            <a:r>
              <a:rPr lang="en-US" sz="4000" b="1" i="1" dirty="0"/>
              <a:t> </a:t>
            </a:r>
            <a:r>
              <a:rPr lang="en-US" sz="4000" b="1" i="1" dirty="0" smtClean="0"/>
              <a:t>    	He talks about the grace and mystery of redemption and is yet more filled with admiration and joy.</a:t>
            </a:r>
            <a:endParaRPr lang="en-US" sz="4000" b="1" i="1" dirty="0"/>
          </a:p>
        </p:txBody>
      </p:sp>
    </p:spTree>
    <p:extLst>
      <p:ext uri="{BB962C8B-B14F-4D97-AF65-F5344CB8AC3E}">
        <p14:creationId xmlns:p14="http://schemas.microsoft.com/office/powerpoint/2010/main" val="2806622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0"/>
            <a:ext cx="8305800" cy="3170099"/>
          </a:xfrm>
          <a:prstGeom prst="rect">
            <a:avLst/>
          </a:prstGeom>
          <a:noFill/>
        </p:spPr>
        <p:txBody>
          <a:bodyPr wrap="square" rtlCol="0">
            <a:spAutoFit/>
          </a:bodyPr>
          <a:lstStyle/>
          <a:p>
            <a:r>
              <a:rPr lang="en-US" sz="4000" i="1" dirty="0"/>
              <a:t>	</a:t>
            </a:r>
            <a:r>
              <a:rPr lang="en-US" sz="4000" b="1" i="1" dirty="0" smtClean="0"/>
              <a:t>He talks of all the affairs of nature, grace and glory; he speaks of his works of providence, of love and vengeance, in this and the future world.</a:t>
            </a:r>
          </a:p>
        </p:txBody>
      </p:sp>
    </p:spTree>
    <p:extLst>
      <p:ext uri="{BB962C8B-B14F-4D97-AF65-F5344CB8AC3E}">
        <p14:creationId xmlns:p14="http://schemas.microsoft.com/office/powerpoint/2010/main" val="136438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33886"/>
            <a:ext cx="8915400" cy="4524315"/>
          </a:xfrm>
          <a:prstGeom prst="rect">
            <a:avLst/>
          </a:prstGeom>
          <a:noFill/>
        </p:spPr>
        <p:txBody>
          <a:bodyPr wrap="square" rtlCol="0">
            <a:spAutoFit/>
          </a:bodyPr>
          <a:lstStyle/>
          <a:p>
            <a:r>
              <a:rPr lang="en-US" sz="3600" i="1" dirty="0"/>
              <a:t>	</a:t>
            </a:r>
            <a:r>
              <a:rPr lang="en-US" sz="3600" b="1" i="1" dirty="0" smtClean="0"/>
              <a:t>Infinite and glorious are the subjects of this holy communion between God and his saints. Shall we content ourselves with sighs and groans and a few short wishes, and deprive our souls of so rich, so divine, so manifold a pleasure, for want of knowing how to express such meditations and speak this blessed language?</a:t>
            </a:r>
            <a:endParaRPr lang="en-US" sz="3600" b="1" i="1" dirty="0"/>
          </a:p>
        </p:txBody>
      </p:sp>
    </p:spTree>
    <p:extLst>
      <p:ext uri="{BB962C8B-B14F-4D97-AF65-F5344CB8AC3E}">
        <p14:creationId xmlns:p14="http://schemas.microsoft.com/office/powerpoint/2010/main" val="1364386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x.images-amazon.com/images/I/61kHZTf6MC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2286000" cy="256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228600"/>
            <a:ext cx="5791200" cy="707886"/>
          </a:xfrm>
          <a:prstGeom prst="rect">
            <a:avLst/>
          </a:prstGeom>
          <a:noFill/>
        </p:spPr>
        <p:txBody>
          <a:bodyPr wrap="square" rtlCol="0">
            <a:spAutoFit/>
          </a:bodyPr>
          <a:lstStyle/>
          <a:p>
            <a:r>
              <a:rPr lang="en-US" sz="4000" b="1" dirty="0" smtClean="0">
                <a:solidFill>
                  <a:srgbClr val="C00000"/>
                </a:solidFill>
              </a:rPr>
              <a:t>1.</a:t>
            </a:r>
            <a:r>
              <a:rPr lang="en-US" sz="4000" b="1" dirty="0">
                <a:solidFill>
                  <a:srgbClr val="C00000"/>
                </a:solidFill>
              </a:rPr>
              <a:t> </a:t>
            </a:r>
            <a:r>
              <a:rPr lang="en-US" sz="4000" b="1" dirty="0" smtClean="0">
                <a:solidFill>
                  <a:srgbClr val="C00000"/>
                </a:solidFill>
              </a:rPr>
              <a:t>The Purpose &amp; Dignity </a:t>
            </a:r>
          </a:p>
        </p:txBody>
      </p:sp>
      <p:pic>
        <p:nvPicPr>
          <p:cNvPr id="5"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2286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7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141</Words>
  <Application>Microsoft Office PowerPoint</Application>
  <PresentationFormat>On-screen Show (16:9)</PresentationFormat>
  <Paragraphs>90</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18</cp:revision>
  <cp:lastPrinted>2015-01-14T22:37:17Z</cp:lastPrinted>
  <dcterms:created xsi:type="dcterms:W3CDTF">2015-01-14T20:23:30Z</dcterms:created>
  <dcterms:modified xsi:type="dcterms:W3CDTF">2015-01-22T13:29:09Z</dcterms:modified>
</cp:coreProperties>
</file>