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512" r:id="rId3"/>
    <p:sldId id="372" r:id="rId4"/>
    <p:sldId id="380" r:id="rId5"/>
    <p:sldId id="381" r:id="rId6"/>
    <p:sldId id="262" r:id="rId7"/>
    <p:sldId id="383" r:id="rId8"/>
    <p:sldId id="382" r:id="rId9"/>
    <p:sldId id="369" r:id="rId10"/>
    <p:sldId id="373" r:id="rId11"/>
    <p:sldId id="376" r:id="rId12"/>
    <p:sldId id="261" r:id="rId13"/>
    <p:sldId id="263" r:id="rId14"/>
    <p:sldId id="377" r:id="rId15"/>
    <p:sldId id="370" r:id="rId16"/>
    <p:sldId id="371" r:id="rId17"/>
    <p:sldId id="379" r:id="rId18"/>
    <p:sldId id="378" r:id="rId19"/>
    <p:sldId id="264" r:id="rId20"/>
    <p:sldId id="478" r:id="rId21"/>
    <p:sldId id="437" r:id="rId22"/>
    <p:sldId id="325" r:id="rId23"/>
    <p:sldId id="408" r:id="rId24"/>
    <p:sldId id="439" r:id="rId25"/>
    <p:sldId id="438" r:id="rId26"/>
    <p:sldId id="409" r:id="rId27"/>
    <p:sldId id="410" r:id="rId28"/>
    <p:sldId id="440" r:id="rId29"/>
    <p:sldId id="413" r:id="rId30"/>
    <p:sldId id="442" r:id="rId31"/>
    <p:sldId id="443" r:id="rId32"/>
    <p:sldId id="441" r:id="rId33"/>
    <p:sldId id="452" r:id="rId34"/>
    <p:sldId id="474" r:id="rId35"/>
    <p:sldId id="475" r:id="rId36"/>
    <p:sldId id="451" r:id="rId37"/>
    <p:sldId id="476" r:id="rId38"/>
    <p:sldId id="477" r:id="rId39"/>
    <p:sldId id="479" r:id="rId40"/>
    <p:sldId id="491" r:id="rId41"/>
    <p:sldId id="492" r:id="rId42"/>
    <p:sldId id="497" r:id="rId43"/>
    <p:sldId id="498" r:id="rId44"/>
    <p:sldId id="503" r:id="rId45"/>
    <p:sldId id="504" r:id="rId46"/>
    <p:sldId id="505" r:id="rId47"/>
    <p:sldId id="501" r:id="rId48"/>
    <p:sldId id="507" r:id="rId49"/>
    <p:sldId id="500" r:id="rId50"/>
    <p:sldId id="508" r:id="rId51"/>
    <p:sldId id="509" r:id="rId52"/>
    <p:sldId id="511" r:id="rId53"/>
    <p:sldId id="411"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58" y="-2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27EFED8-FEF1-4A83-A664-E7ECAA34F5A6}" type="datetimeFigureOut">
              <a:rPr lang="en-US" smtClean="0"/>
              <a:t>2/19/2015</a:t>
            </a:fld>
            <a:endParaRPr lang="en-US"/>
          </a:p>
        </p:txBody>
      </p:sp>
      <p:sp>
        <p:nvSpPr>
          <p:cNvPr id="16" name="Slide Number Placeholder 15"/>
          <p:cNvSpPr>
            <a:spLocks noGrp="1"/>
          </p:cNvSpPr>
          <p:nvPr>
            <p:ph type="sldNum" sz="quarter" idx="11"/>
          </p:nvPr>
        </p:nvSpPr>
        <p:spPr/>
        <p:txBody>
          <a:bodyPr/>
          <a:lstStyle/>
          <a:p>
            <a:fld id="{048134BF-CE7C-4781-A8A7-1C8DE186E2A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EFED8-FEF1-4A83-A664-E7ECAA34F5A6}"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34BF-CE7C-4781-A8A7-1C8DE186E2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7EFED8-FEF1-4A83-A664-E7ECAA34F5A6}"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34BF-CE7C-4781-A8A7-1C8DE186E2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27EFED8-FEF1-4A83-A664-E7ECAA34F5A6}" type="datetimeFigureOut">
              <a:rPr lang="en-US" smtClean="0"/>
              <a:t>2/19/2015</a:t>
            </a:fld>
            <a:endParaRPr lang="en-US"/>
          </a:p>
        </p:txBody>
      </p:sp>
      <p:sp>
        <p:nvSpPr>
          <p:cNvPr id="15" name="Slide Number Placeholder 14"/>
          <p:cNvSpPr>
            <a:spLocks noGrp="1"/>
          </p:cNvSpPr>
          <p:nvPr>
            <p:ph type="sldNum" sz="quarter" idx="11"/>
          </p:nvPr>
        </p:nvSpPr>
        <p:spPr/>
        <p:txBody>
          <a:bodyPr/>
          <a:lstStyle/>
          <a:p>
            <a:fld id="{048134BF-CE7C-4781-A8A7-1C8DE186E2A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27EFED8-FEF1-4A83-A664-E7ECAA34F5A6}" type="datetimeFigureOut">
              <a:rPr lang="en-US" smtClean="0"/>
              <a:t>2/19/2015</a:t>
            </a:fld>
            <a:endParaRPr lang="en-US"/>
          </a:p>
        </p:txBody>
      </p:sp>
      <p:sp>
        <p:nvSpPr>
          <p:cNvPr id="13" name="Slide Number Placeholder 12"/>
          <p:cNvSpPr>
            <a:spLocks noGrp="1"/>
          </p:cNvSpPr>
          <p:nvPr>
            <p:ph type="sldNum" sz="quarter" idx="11"/>
          </p:nvPr>
        </p:nvSpPr>
        <p:spPr/>
        <p:txBody>
          <a:bodyPr/>
          <a:lstStyle/>
          <a:p>
            <a:fld id="{048134BF-CE7C-4781-A8A7-1C8DE186E2A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27EFED8-FEF1-4A83-A664-E7ECAA34F5A6}" type="datetimeFigureOut">
              <a:rPr lang="en-US" smtClean="0"/>
              <a:t>2/19/2015</a:t>
            </a:fld>
            <a:endParaRPr lang="en-US"/>
          </a:p>
        </p:txBody>
      </p:sp>
      <p:sp>
        <p:nvSpPr>
          <p:cNvPr id="9" name="Slide Number Placeholder 8"/>
          <p:cNvSpPr>
            <a:spLocks noGrp="1"/>
          </p:cNvSpPr>
          <p:nvPr>
            <p:ph type="sldNum" sz="quarter" idx="11"/>
          </p:nvPr>
        </p:nvSpPr>
        <p:spPr/>
        <p:txBody>
          <a:bodyPr/>
          <a:lstStyle/>
          <a:p>
            <a:fld id="{048134BF-CE7C-4781-A8A7-1C8DE186E2A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27EFED8-FEF1-4A83-A664-E7ECAA34F5A6}" type="datetimeFigureOut">
              <a:rPr lang="en-US" smtClean="0"/>
              <a:t>2/19/2015</a:t>
            </a:fld>
            <a:endParaRPr lang="en-US"/>
          </a:p>
        </p:txBody>
      </p:sp>
      <p:sp>
        <p:nvSpPr>
          <p:cNvPr id="15" name="Slide Number Placeholder 14"/>
          <p:cNvSpPr>
            <a:spLocks noGrp="1"/>
          </p:cNvSpPr>
          <p:nvPr>
            <p:ph type="sldNum" sz="quarter" idx="11"/>
          </p:nvPr>
        </p:nvSpPr>
        <p:spPr/>
        <p:txBody>
          <a:bodyPr/>
          <a:lstStyle/>
          <a:p>
            <a:fld id="{048134BF-CE7C-4781-A8A7-1C8DE186E2A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27EFED8-FEF1-4A83-A664-E7ECAA34F5A6}" type="datetimeFigureOut">
              <a:rPr lang="en-US" smtClean="0"/>
              <a:t>2/19/2015</a:t>
            </a:fld>
            <a:endParaRPr lang="en-US"/>
          </a:p>
        </p:txBody>
      </p:sp>
      <p:sp>
        <p:nvSpPr>
          <p:cNvPr id="8" name="Slide Number Placeholder 7"/>
          <p:cNvSpPr>
            <a:spLocks noGrp="1"/>
          </p:cNvSpPr>
          <p:nvPr>
            <p:ph type="sldNum" sz="quarter" idx="11"/>
          </p:nvPr>
        </p:nvSpPr>
        <p:spPr/>
        <p:txBody>
          <a:bodyPr/>
          <a:lstStyle/>
          <a:p>
            <a:fld id="{048134BF-CE7C-4781-A8A7-1C8DE186E2A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7EFED8-FEF1-4A83-A664-E7ECAA34F5A6}" type="datetimeFigureOut">
              <a:rPr lang="en-US" smtClean="0"/>
              <a:t>2/19/2015</a:t>
            </a:fld>
            <a:endParaRPr lang="en-US"/>
          </a:p>
        </p:txBody>
      </p:sp>
      <p:sp>
        <p:nvSpPr>
          <p:cNvPr id="6" name="Slide Number Placeholder 5"/>
          <p:cNvSpPr>
            <a:spLocks noGrp="1"/>
          </p:cNvSpPr>
          <p:nvPr>
            <p:ph type="sldNum" sz="quarter" idx="11"/>
          </p:nvPr>
        </p:nvSpPr>
        <p:spPr/>
        <p:txBody>
          <a:bodyPr/>
          <a:lstStyle/>
          <a:p>
            <a:fld id="{048134BF-CE7C-4781-A8A7-1C8DE186E2A5}"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27EFED8-FEF1-4A83-A664-E7ECAA34F5A6}" type="datetimeFigureOut">
              <a:rPr lang="en-US" smtClean="0"/>
              <a:t>2/19/2015</a:t>
            </a:fld>
            <a:endParaRPr lang="en-US"/>
          </a:p>
        </p:txBody>
      </p:sp>
      <p:sp>
        <p:nvSpPr>
          <p:cNvPr id="16" name="Slide Number Placeholder 15"/>
          <p:cNvSpPr>
            <a:spLocks noGrp="1"/>
          </p:cNvSpPr>
          <p:nvPr>
            <p:ph type="sldNum" sz="quarter" idx="11"/>
          </p:nvPr>
        </p:nvSpPr>
        <p:spPr/>
        <p:txBody>
          <a:bodyPr/>
          <a:lstStyle/>
          <a:p>
            <a:fld id="{048134BF-CE7C-4781-A8A7-1C8DE186E2A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27EFED8-FEF1-4A83-A664-E7ECAA34F5A6}" type="datetimeFigureOut">
              <a:rPr lang="en-US" smtClean="0"/>
              <a:t>2/19/2015</a:t>
            </a:fld>
            <a:endParaRPr lang="en-US"/>
          </a:p>
        </p:txBody>
      </p:sp>
      <p:sp>
        <p:nvSpPr>
          <p:cNvPr id="14" name="Slide Number Placeholder 13"/>
          <p:cNvSpPr>
            <a:spLocks noGrp="1"/>
          </p:cNvSpPr>
          <p:nvPr>
            <p:ph type="sldNum" sz="quarter" idx="11"/>
          </p:nvPr>
        </p:nvSpPr>
        <p:spPr/>
        <p:txBody>
          <a:bodyPr/>
          <a:lstStyle/>
          <a:p>
            <a:fld id="{048134BF-CE7C-4781-A8A7-1C8DE186E2A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27EFED8-FEF1-4A83-A664-E7ECAA34F5A6}" type="datetimeFigureOut">
              <a:rPr lang="en-US" smtClean="0"/>
              <a:t>2/19/2015</a:t>
            </a:fld>
            <a:endParaRPr lang="en-US"/>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48134BF-CE7C-4781-A8A7-1C8DE186E2A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ollections.lacma.org/download/27176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71"/>
            <a:ext cx="9144000" cy="87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50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287753" cy="4247317"/>
          </a:xfrm>
          <a:prstGeom prst="rect">
            <a:avLst/>
          </a:prstGeom>
        </p:spPr>
        <p:txBody>
          <a:bodyPr wrap="square">
            <a:spAutoFit/>
          </a:bodyPr>
          <a:lstStyle/>
          <a:p>
            <a:r>
              <a:rPr lang="en-US" i="1" dirty="0"/>
              <a:t> </a:t>
            </a:r>
            <a:r>
              <a:rPr lang="en-US" i="1" dirty="0" smtClean="0"/>
              <a:t>     </a:t>
            </a:r>
          </a:p>
          <a:p>
            <a:pPr marL="285750" lvl="1" indent="-285750">
              <a:buFont typeface="Arial" panose="020B0604020202020204" pitchFamily="34" charset="0"/>
              <a:buChar char="•"/>
            </a:pPr>
            <a:r>
              <a:rPr lang="en-US" sz="3600" b="1" dirty="0" smtClean="0"/>
              <a:t>Monica prays for him, with fasting </a:t>
            </a:r>
          </a:p>
          <a:p>
            <a:pPr marL="0" lvl="1"/>
            <a:r>
              <a:rPr lang="en-US" sz="3600" b="1" dirty="0"/>
              <a:t> </a:t>
            </a:r>
            <a:r>
              <a:rPr lang="en-US" sz="3600" b="1" dirty="0" smtClean="0"/>
              <a:t>    and crying, often</a:t>
            </a:r>
            <a:r>
              <a:rPr lang="en-US" sz="3600" b="1" dirty="0"/>
              <a:t> </a:t>
            </a:r>
            <a:r>
              <a:rPr lang="en-US" sz="3600" b="1" dirty="0" smtClean="0"/>
              <a:t>in the local </a:t>
            </a:r>
          </a:p>
          <a:p>
            <a:pPr marL="0" lvl="1"/>
            <a:r>
              <a:rPr lang="en-US" sz="3600" b="1" dirty="0"/>
              <a:t> </a:t>
            </a:r>
            <a:r>
              <a:rPr lang="en-US" sz="3600" b="1" dirty="0" smtClean="0"/>
              <a:t>    Christian chapel.</a:t>
            </a:r>
          </a:p>
          <a:p>
            <a:pPr marL="285750" lvl="1" indent="-285750">
              <a:buFont typeface="Arial" panose="020B0604020202020204" pitchFamily="34" charset="0"/>
              <a:buChar char="•"/>
            </a:pPr>
            <a:r>
              <a:rPr lang="en-US" sz="3600" b="1" dirty="0" smtClean="0"/>
              <a:t>Monica is comforted by a Christian </a:t>
            </a:r>
          </a:p>
          <a:p>
            <a:pPr marL="0" lvl="1"/>
            <a:r>
              <a:rPr lang="en-US" sz="3600" b="1" dirty="0" smtClean="0"/>
              <a:t>     friend, who assures her that, “A son</a:t>
            </a:r>
          </a:p>
          <a:p>
            <a:pPr marL="0" lvl="1"/>
            <a:r>
              <a:rPr lang="en-US" sz="3600" b="1" dirty="0"/>
              <a:t> </a:t>
            </a:r>
            <a:r>
              <a:rPr lang="en-US" sz="3600" b="1" dirty="0" smtClean="0"/>
              <a:t>    of so many prayers cannot be lost.”</a:t>
            </a:r>
          </a:p>
          <a:p>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1270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287753" cy="5355312"/>
          </a:xfrm>
          <a:prstGeom prst="rect">
            <a:avLst/>
          </a:prstGeom>
        </p:spPr>
        <p:txBody>
          <a:bodyPr wrap="square">
            <a:spAutoFit/>
          </a:bodyPr>
          <a:lstStyle/>
          <a:p>
            <a:r>
              <a:rPr lang="en-US" i="1" dirty="0"/>
              <a:t> </a:t>
            </a:r>
            <a:r>
              <a:rPr lang="en-US" i="1" dirty="0" smtClean="0"/>
              <a:t>     </a:t>
            </a:r>
          </a:p>
          <a:p>
            <a:r>
              <a:rPr lang="en-US" sz="3600" i="1" dirty="0" smtClean="0"/>
              <a:t>     </a:t>
            </a:r>
            <a:r>
              <a:rPr lang="en-US" sz="3600" b="1" i="1" dirty="0" smtClean="0"/>
              <a:t>Let us behave properly as in the day, not in carousing and drunkenness, not in sexual promiscuity and sensuality, not in strife and jealously.  But put on the Lord Jesus Christ, and make no provision for the flesh in regard to its lusts.                            </a:t>
            </a:r>
            <a:r>
              <a:rPr lang="en-US" sz="2800" dirty="0" smtClean="0"/>
              <a:t>--Romans 13:13-14</a:t>
            </a:r>
          </a:p>
          <a:p>
            <a:endParaRPr lang="en-US" sz="3600" i="1" dirty="0" smtClean="0"/>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81143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025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faculty.georgetown.edu/jod/algeria/images/hippo-viewofsea-basil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472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65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610600" cy="5601533"/>
          </a:xfrm>
          <a:prstGeom prst="rect">
            <a:avLst/>
          </a:prstGeom>
          <a:noFill/>
        </p:spPr>
        <p:txBody>
          <a:bodyPr wrap="square" rtlCol="0">
            <a:spAutoFit/>
          </a:bodyPr>
          <a:lstStyle/>
          <a:p>
            <a:r>
              <a:rPr lang="en-US" sz="3600" i="1" dirty="0" smtClean="0"/>
              <a:t>			       </a:t>
            </a:r>
          </a:p>
          <a:p>
            <a:endParaRPr lang="en-US" sz="3600" i="1" dirty="0"/>
          </a:p>
          <a:p>
            <a:endParaRPr lang="en-US" sz="3600" i="1" dirty="0" smtClean="0"/>
          </a:p>
          <a:p>
            <a:pPr marL="285750" indent="-285750">
              <a:buFont typeface="Arial" panose="020B0604020202020204" pitchFamily="34" charset="0"/>
              <a:buChar char="•"/>
            </a:pPr>
            <a:r>
              <a:rPr lang="en-US" sz="3200" b="1" dirty="0" smtClean="0"/>
              <a:t>Ordained in Hippo 5 years later.</a:t>
            </a:r>
          </a:p>
          <a:p>
            <a:pPr marL="285750" indent="-285750">
              <a:buFont typeface="Arial" panose="020B0604020202020204" pitchFamily="34" charset="0"/>
              <a:buChar char="•"/>
            </a:pPr>
            <a:r>
              <a:rPr lang="en-US" sz="3200" b="1" dirty="0" smtClean="0"/>
              <a:t>Established a monastery, which served as a</a:t>
            </a:r>
          </a:p>
          <a:p>
            <a:r>
              <a:rPr lang="en-US" sz="3200" b="1" dirty="0"/>
              <a:t> </a:t>
            </a:r>
            <a:r>
              <a:rPr lang="en-US" sz="3200" b="1" dirty="0" smtClean="0"/>
              <a:t>    theological seminary and retreat.</a:t>
            </a:r>
          </a:p>
          <a:p>
            <a:pPr marL="285750" indent="-285750">
              <a:buFont typeface="Arial" panose="020B0604020202020204" pitchFamily="34" charset="0"/>
              <a:buChar char="•"/>
            </a:pPr>
            <a:r>
              <a:rPr lang="en-US" sz="3200" b="1" dirty="0" smtClean="0"/>
              <a:t>Wrote some 230 books, containing over </a:t>
            </a:r>
          </a:p>
          <a:p>
            <a:r>
              <a:rPr lang="en-US" sz="3200" b="1" dirty="0" smtClean="0"/>
              <a:t>     5,000,000 words.</a:t>
            </a:r>
          </a:p>
          <a:p>
            <a:endParaRPr lang="en-US" sz="3600" i="1" dirty="0" smtClean="0"/>
          </a:p>
          <a:p>
            <a:endParaRPr lang="en-US" sz="3600" i="1" dirty="0" smtClean="0"/>
          </a:p>
          <a:p>
            <a:endParaRPr lang="en-US" dirty="0"/>
          </a:p>
        </p:txBody>
      </p:sp>
    </p:spTree>
    <p:extLst>
      <p:ext uri="{BB962C8B-B14F-4D97-AF65-F5344CB8AC3E}">
        <p14:creationId xmlns:p14="http://schemas.microsoft.com/office/powerpoint/2010/main" val="193329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287753" cy="3046988"/>
          </a:xfrm>
          <a:prstGeom prst="rect">
            <a:avLst/>
          </a:prstGeom>
        </p:spPr>
        <p:txBody>
          <a:bodyPr wrap="square">
            <a:spAutoFit/>
          </a:bodyPr>
          <a:lstStyle/>
          <a:p>
            <a:r>
              <a:rPr lang="en-US" i="1" dirty="0"/>
              <a:t> </a:t>
            </a:r>
            <a:r>
              <a:rPr lang="en-US" i="1" dirty="0" smtClean="0"/>
              <a:t>     </a:t>
            </a:r>
            <a:r>
              <a:rPr lang="en-US" sz="3200" b="1" dirty="0" smtClean="0"/>
              <a:t>William </a:t>
            </a:r>
            <a:r>
              <a:rPr lang="en-US" sz="3200" b="1" dirty="0"/>
              <a:t>Cunningham wrote, </a:t>
            </a:r>
            <a:r>
              <a:rPr lang="en-US" sz="3200" b="1" i="1" dirty="0"/>
              <a:t>Augustine has had the peculiar </a:t>
            </a:r>
            <a:r>
              <a:rPr lang="en-US" sz="3200" b="1" i="1" dirty="0" err="1"/>
              <a:t>honour</a:t>
            </a:r>
            <a:r>
              <a:rPr lang="en-US" sz="3200" b="1" i="1" dirty="0"/>
              <a:t> assigned to him, by the great Head of the church, of having been the first to develop, in a systematic order, and in their right connection with each other, the great doctrines taught in </a:t>
            </a:r>
            <a:r>
              <a:rPr lang="en-US" sz="3200" b="1" i="1" dirty="0" smtClean="0"/>
              <a:t>the</a:t>
            </a:r>
            <a:endParaRPr lang="en-US" sz="3200" dirty="0"/>
          </a:p>
        </p:txBody>
      </p:sp>
    </p:spTree>
    <p:extLst>
      <p:ext uri="{BB962C8B-B14F-4D97-AF65-F5344CB8AC3E}">
        <p14:creationId xmlns:p14="http://schemas.microsoft.com/office/powerpoint/2010/main" val="4266952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440153" cy="2554545"/>
          </a:xfrm>
          <a:prstGeom prst="rect">
            <a:avLst/>
          </a:prstGeom>
        </p:spPr>
        <p:txBody>
          <a:bodyPr wrap="square">
            <a:spAutoFit/>
          </a:bodyPr>
          <a:lstStyle/>
          <a:p>
            <a:r>
              <a:rPr lang="en-US" i="1" dirty="0"/>
              <a:t> </a:t>
            </a:r>
            <a:r>
              <a:rPr lang="en-US" sz="3200" b="1" i="1" dirty="0" smtClean="0"/>
              <a:t>word of God concerning man’s lost and ruined condition by nature; the gracious agency of God in the conversion and sanctification of sinners; and the true cause or source of all the effects thus produced. </a:t>
            </a:r>
            <a:endParaRPr lang="en-US" sz="3200" dirty="0" smtClean="0"/>
          </a:p>
        </p:txBody>
      </p:sp>
    </p:spTree>
    <p:extLst>
      <p:ext uri="{BB962C8B-B14F-4D97-AF65-F5344CB8AC3E}">
        <p14:creationId xmlns:p14="http://schemas.microsoft.com/office/powerpoint/2010/main" val="4266952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440153" cy="4524315"/>
          </a:xfrm>
          <a:prstGeom prst="rect">
            <a:avLst/>
          </a:prstGeom>
        </p:spPr>
        <p:txBody>
          <a:bodyPr wrap="square">
            <a:spAutoFit/>
          </a:bodyPr>
          <a:lstStyle/>
          <a:p>
            <a:r>
              <a:rPr lang="en-US" i="1" dirty="0"/>
              <a:t> </a:t>
            </a:r>
            <a:r>
              <a:rPr lang="en-US" sz="3200" b="1" i="1" dirty="0" smtClean="0"/>
              <a:t>No inconsiderable portion of the piety that existed in the church from the time when he flourished till the Reformation—a period of above one thousand years—was instrumentally connected, more or less directly, with his influence and writings </a:t>
            </a:r>
          </a:p>
          <a:p>
            <a:endParaRPr lang="en-US" sz="3200" b="1" i="1" dirty="0"/>
          </a:p>
          <a:p>
            <a:r>
              <a:rPr lang="en-US" sz="3200" b="1" i="1" dirty="0" smtClean="0"/>
              <a:t>	</a:t>
            </a:r>
            <a:r>
              <a:rPr lang="en-US" sz="3200" b="1" dirty="0"/>
              <a:t>	</a:t>
            </a:r>
            <a:r>
              <a:rPr lang="en-US" sz="3200" b="1" dirty="0" smtClean="0"/>
              <a:t>	--</a:t>
            </a:r>
            <a:r>
              <a:rPr lang="en-US" sz="3200" b="1" i="1" dirty="0" smtClean="0"/>
              <a:t>Historical Theology</a:t>
            </a:r>
            <a:r>
              <a:rPr lang="en-US" sz="3200" b="1" dirty="0" smtClean="0"/>
              <a:t>, I, 331</a:t>
            </a:r>
          </a:p>
          <a:p>
            <a:endParaRPr lang="en-US" sz="3200" dirty="0" smtClean="0"/>
          </a:p>
        </p:txBody>
      </p:sp>
    </p:spTree>
    <p:extLst>
      <p:ext uri="{BB962C8B-B14F-4D97-AF65-F5344CB8AC3E}">
        <p14:creationId xmlns:p14="http://schemas.microsoft.com/office/powerpoint/2010/main" val="3242356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610600" cy="3570208"/>
          </a:xfrm>
          <a:prstGeom prst="rect">
            <a:avLst/>
          </a:prstGeom>
          <a:noFill/>
        </p:spPr>
        <p:txBody>
          <a:bodyPr wrap="square" rtlCol="0">
            <a:spAutoFit/>
          </a:bodyPr>
          <a:lstStyle/>
          <a:p>
            <a:r>
              <a:rPr lang="en-US" sz="3600" i="1" dirty="0" smtClean="0"/>
              <a:t>			       </a:t>
            </a:r>
          </a:p>
          <a:p>
            <a:endParaRPr lang="en-US" sz="3600" i="1" dirty="0"/>
          </a:p>
          <a:p>
            <a:endParaRPr lang="en-US" sz="3200" i="1" dirty="0" smtClean="0"/>
          </a:p>
          <a:p>
            <a:pPr marL="285750" indent="-285750">
              <a:buFont typeface="Arial" panose="020B0604020202020204" pitchFamily="34" charset="0"/>
              <a:buChar char="•"/>
            </a:pPr>
            <a:r>
              <a:rPr lang="en-US" sz="3200" b="1" dirty="0" smtClean="0"/>
              <a:t>685 of his sermons are extant.</a:t>
            </a:r>
          </a:p>
          <a:p>
            <a:endParaRPr lang="en-US" sz="3600" i="1" dirty="0" smtClean="0"/>
          </a:p>
          <a:p>
            <a:endParaRPr lang="en-US" sz="3600" i="1" dirty="0" smtClean="0"/>
          </a:p>
          <a:p>
            <a:endParaRPr lang="en-US" dirty="0"/>
          </a:p>
        </p:txBody>
      </p:sp>
    </p:spTree>
    <p:extLst>
      <p:ext uri="{BB962C8B-B14F-4D97-AF65-F5344CB8AC3E}">
        <p14:creationId xmlns:p14="http://schemas.microsoft.com/office/powerpoint/2010/main" val="1380439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440153" cy="4524315"/>
          </a:xfrm>
          <a:prstGeom prst="rect">
            <a:avLst/>
          </a:prstGeom>
        </p:spPr>
        <p:txBody>
          <a:bodyPr wrap="square">
            <a:spAutoFit/>
          </a:bodyPr>
          <a:lstStyle/>
          <a:p>
            <a:r>
              <a:rPr lang="en-US" i="1" dirty="0"/>
              <a:t> </a:t>
            </a:r>
            <a:r>
              <a:rPr lang="en-US" i="1" dirty="0" smtClean="0"/>
              <a:t>     </a:t>
            </a:r>
            <a:r>
              <a:rPr lang="en-US" sz="3200" b="1" i="1" dirty="0" smtClean="0"/>
              <a:t>What </a:t>
            </a:r>
            <a:r>
              <a:rPr lang="en-US" sz="3200" b="1" i="1" dirty="0"/>
              <a:t>knowledge he displayed </a:t>
            </a:r>
            <a:endParaRPr lang="en-US" sz="3200" b="1" i="1" dirty="0" smtClean="0"/>
          </a:p>
          <a:p>
            <a:r>
              <a:rPr lang="en-US" sz="3200" b="1" i="1" dirty="0" smtClean="0"/>
              <a:t>concerning all</a:t>
            </a:r>
            <a:r>
              <a:rPr lang="en-US" sz="3200" b="1" i="1" dirty="0"/>
              <a:t> </a:t>
            </a:r>
            <a:r>
              <a:rPr lang="en-US" sz="3200" b="1" i="1" dirty="0" smtClean="0"/>
              <a:t>the</a:t>
            </a:r>
            <a:r>
              <a:rPr lang="en-US" sz="3200" b="1" i="1" dirty="0"/>
              <a:t> great </a:t>
            </a:r>
            <a:endParaRPr lang="en-US" sz="3200" b="1" i="1" dirty="0" smtClean="0"/>
          </a:p>
          <a:p>
            <a:r>
              <a:rPr lang="en-US" sz="3200" b="1" i="1" dirty="0" smtClean="0"/>
              <a:t>preachers</a:t>
            </a:r>
            <a:r>
              <a:rPr lang="en-US" sz="3200" b="1" i="1" dirty="0"/>
              <a:t> of every age! He </a:t>
            </a:r>
            <a:endParaRPr lang="en-US" sz="3200" b="1" i="1" dirty="0" smtClean="0"/>
          </a:p>
          <a:p>
            <a:r>
              <a:rPr lang="en-US" sz="3200" b="1" i="1" dirty="0" smtClean="0"/>
              <a:t>seemed </a:t>
            </a:r>
            <a:r>
              <a:rPr lang="en-US" sz="3200" b="1" i="1" dirty="0"/>
              <a:t>to have made himself </a:t>
            </a:r>
            <a:endParaRPr lang="en-US" sz="3200" b="1" i="1" dirty="0" smtClean="0"/>
          </a:p>
          <a:p>
            <a:r>
              <a:rPr lang="en-US" sz="3200" b="1" i="1" dirty="0" smtClean="0"/>
              <a:t>familiar with</a:t>
            </a:r>
            <a:r>
              <a:rPr lang="en-US" sz="3200" b="1" i="1" dirty="0"/>
              <a:t> </a:t>
            </a:r>
            <a:r>
              <a:rPr lang="en-US" sz="3200" b="1" i="1" dirty="0" smtClean="0"/>
              <a:t>the</a:t>
            </a:r>
            <a:r>
              <a:rPr lang="en-US" sz="3200" b="1" i="1" dirty="0"/>
              <a:t> biographies </a:t>
            </a:r>
            <a:endParaRPr lang="en-US" sz="3200" b="1" i="1" dirty="0" smtClean="0"/>
          </a:p>
          <a:p>
            <a:r>
              <a:rPr lang="en-US" sz="3200" b="1" i="1" dirty="0" smtClean="0"/>
              <a:t>of </a:t>
            </a:r>
            <a:r>
              <a:rPr lang="en-US" sz="3200" b="1" i="1" dirty="0"/>
              <a:t>every man of note who </a:t>
            </a:r>
            <a:r>
              <a:rPr lang="en-US" sz="3200" b="1" i="1" dirty="0" smtClean="0"/>
              <a:t>had occupied</a:t>
            </a:r>
            <a:r>
              <a:rPr lang="en-US" sz="3200" b="1" i="1" dirty="0"/>
              <a:t> </a:t>
            </a:r>
            <a:r>
              <a:rPr lang="en-US" sz="3200" b="1" i="1" dirty="0" smtClean="0"/>
              <a:t>the French and Swiss</a:t>
            </a:r>
            <a:r>
              <a:rPr lang="en-US" sz="3200" b="1" i="1" dirty="0"/>
              <a:t>, the </a:t>
            </a:r>
            <a:r>
              <a:rPr lang="en-US" sz="3200" b="1" i="1" dirty="0" smtClean="0"/>
              <a:t>Greek </a:t>
            </a:r>
            <a:r>
              <a:rPr lang="en-US" sz="3200" b="1" i="1" dirty="0"/>
              <a:t>and </a:t>
            </a:r>
            <a:r>
              <a:rPr lang="en-US" sz="3200" b="1" i="1" dirty="0" smtClean="0"/>
              <a:t>Latin and</a:t>
            </a:r>
            <a:r>
              <a:rPr lang="en-US" sz="3200" b="1" i="1" dirty="0"/>
              <a:t> </a:t>
            </a:r>
            <a:r>
              <a:rPr lang="en-US" sz="3200" b="1" i="1" dirty="0" smtClean="0"/>
              <a:t>the</a:t>
            </a:r>
            <a:r>
              <a:rPr lang="en-US" sz="3200" b="1" i="1" dirty="0"/>
              <a:t> </a:t>
            </a:r>
            <a:r>
              <a:rPr lang="en-US" sz="3200" b="1" i="1" dirty="0" smtClean="0"/>
              <a:t>German</a:t>
            </a:r>
            <a:r>
              <a:rPr lang="en-US" sz="3200" b="1" i="1" dirty="0"/>
              <a:t>, </a:t>
            </a:r>
            <a:r>
              <a:rPr lang="en-US" sz="3200" b="1" i="1" dirty="0" smtClean="0"/>
              <a:t>as </a:t>
            </a:r>
            <a:r>
              <a:rPr lang="en-US" sz="3200" b="1" i="1" dirty="0"/>
              <a:t>well as the English, Scottish, and Welsh pulpits. </a:t>
            </a:r>
            <a:endParaRPr lang="en-US" sz="3200" b="1" dirty="0"/>
          </a:p>
        </p:txBody>
      </p:sp>
      <p:pic>
        <p:nvPicPr>
          <p:cNvPr id="6146" name="Picture 2" descr="http://4.bp.blogspot.com/-FfIDTtlX6-0/T0Ec2NSxIrI/AAAAAAAAADE/o4e78Yj8Sto/s1600/Charles+Spurge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5750"/>
            <a:ext cx="1905000" cy="238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22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ollections.lacma.org/download/27176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71"/>
            <a:ext cx="9144000" cy="87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285750"/>
            <a:ext cx="5257800" cy="646331"/>
          </a:xfrm>
          <a:prstGeom prst="rect">
            <a:avLst/>
          </a:prstGeom>
          <a:noFill/>
        </p:spPr>
        <p:txBody>
          <a:bodyPr wrap="square" rtlCol="0">
            <a:spAutoFit/>
          </a:bodyPr>
          <a:lstStyle/>
          <a:p>
            <a:r>
              <a:rPr lang="en-US" sz="3600" dirty="0" smtClean="0"/>
              <a:t>Augustine (354-430)</a:t>
            </a:r>
            <a:endParaRPr lang="en-US" sz="3600" dirty="0"/>
          </a:p>
        </p:txBody>
      </p:sp>
    </p:spTree>
    <p:extLst>
      <p:ext uri="{BB962C8B-B14F-4D97-AF65-F5344CB8AC3E}">
        <p14:creationId xmlns:p14="http://schemas.microsoft.com/office/powerpoint/2010/main" val="2980233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440153" cy="3416320"/>
          </a:xfrm>
          <a:prstGeom prst="rect">
            <a:avLst/>
          </a:prstGeom>
        </p:spPr>
        <p:txBody>
          <a:bodyPr wrap="square">
            <a:spAutoFit/>
          </a:bodyPr>
          <a:lstStyle/>
          <a:p>
            <a:r>
              <a:rPr lang="en-US" i="1" dirty="0"/>
              <a:t> </a:t>
            </a:r>
            <a:r>
              <a:rPr lang="en-US" i="1" dirty="0" smtClean="0"/>
              <a:t>     </a:t>
            </a:r>
            <a:r>
              <a:rPr lang="en-US" sz="3200" b="1" i="1" dirty="0" smtClean="0"/>
              <a:t>“Augustine,” he said, “was the </a:t>
            </a:r>
          </a:p>
          <a:p>
            <a:r>
              <a:rPr lang="en-US" sz="3200" b="1" i="1" dirty="0" smtClean="0"/>
              <a:t>quarry from which nearly all of </a:t>
            </a:r>
          </a:p>
          <a:p>
            <a:r>
              <a:rPr lang="en-US" sz="3200" b="1" i="1" dirty="0" smtClean="0"/>
              <a:t>them had dug.”</a:t>
            </a:r>
            <a:r>
              <a:rPr lang="en-US" sz="3200" b="1" dirty="0" smtClean="0"/>
              <a:t> </a:t>
            </a:r>
          </a:p>
          <a:p>
            <a:endParaRPr lang="en-US" sz="3200" b="1" dirty="0" smtClean="0"/>
          </a:p>
          <a:p>
            <a:r>
              <a:rPr lang="en-US" sz="3200" b="1" dirty="0"/>
              <a:t> </a:t>
            </a:r>
            <a:r>
              <a:rPr lang="en-US" sz="3200" b="1" dirty="0" smtClean="0"/>
              <a:t>     </a:t>
            </a:r>
            <a:r>
              <a:rPr lang="en-US" sz="2800" b="1" dirty="0" smtClean="0"/>
              <a:t>--W. Williams, </a:t>
            </a:r>
            <a:r>
              <a:rPr lang="en-US" sz="2800" b="1" i="1" dirty="0" smtClean="0"/>
              <a:t>Personal </a:t>
            </a:r>
          </a:p>
          <a:p>
            <a:r>
              <a:rPr lang="en-US" sz="2800" b="1" i="1" dirty="0"/>
              <a:t> </a:t>
            </a:r>
            <a:r>
              <a:rPr lang="en-US" sz="2800" b="1" i="1" dirty="0" smtClean="0"/>
              <a:t>        Reminiscences of Charles Haddon Spurgeon</a:t>
            </a:r>
            <a:r>
              <a:rPr lang="en-US" sz="2800" b="1" dirty="0" smtClean="0"/>
              <a:t>, 34</a:t>
            </a:r>
          </a:p>
          <a:p>
            <a:r>
              <a:rPr lang="en-US" sz="2800" b="1" i="1" dirty="0" smtClean="0"/>
              <a:t> </a:t>
            </a:r>
            <a:endParaRPr lang="en-US" sz="2800" b="1" dirty="0"/>
          </a:p>
        </p:txBody>
      </p:sp>
      <p:pic>
        <p:nvPicPr>
          <p:cNvPr id="6146" name="Picture 2" descr="http://4.bp.blogspot.com/-FfIDTtlX6-0/T0Ec2NSxIrI/AAAAAAAAADE/o4e78Yj8Sto/s1600/Charles+Spurge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5750"/>
            <a:ext cx="1905000" cy="238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06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3262432"/>
          </a:xfrm>
          <a:prstGeom prst="rect">
            <a:avLst/>
          </a:prstGeom>
          <a:noFill/>
        </p:spPr>
        <p:txBody>
          <a:bodyPr wrap="square" rtlCol="0">
            <a:spAutoFit/>
          </a:bodyPr>
          <a:lstStyle/>
          <a:p>
            <a:r>
              <a:rPr lang="en-US" sz="3600" i="1" dirty="0" smtClean="0"/>
              <a:t>			</a:t>
            </a:r>
            <a:r>
              <a:rPr lang="en-US" sz="3600" b="1" i="1" dirty="0" smtClean="0"/>
              <a:t>        </a:t>
            </a:r>
            <a:r>
              <a:rPr lang="en-US" sz="4400" b="1" dirty="0" smtClean="0"/>
              <a:t>Prayer is. . . </a:t>
            </a:r>
          </a:p>
          <a:p>
            <a:endParaRPr lang="en-US" sz="3600" b="1" i="1" dirty="0"/>
          </a:p>
          <a:p>
            <a:endParaRPr lang="en-US" sz="3600" b="1" i="1" dirty="0" smtClean="0"/>
          </a:p>
          <a:p>
            <a:r>
              <a:rPr lang="en-US" sz="3600" b="1" i="1" dirty="0" smtClean="0"/>
              <a:t>. . . an affectionate turning of the mind toward God.</a:t>
            </a:r>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88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4370427"/>
          </a:xfrm>
          <a:prstGeom prst="rect">
            <a:avLst/>
          </a:prstGeom>
          <a:noFill/>
        </p:spPr>
        <p:txBody>
          <a:bodyPr wrap="square" rtlCol="0">
            <a:spAutoFit/>
          </a:bodyPr>
          <a:lstStyle/>
          <a:p>
            <a:r>
              <a:rPr lang="en-US" sz="3600" i="1" dirty="0" smtClean="0"/>
              <a:t>			</a:t>
            </a:r>
            <a:r>
              <a:rPr lang="en-US" sz="3600" b="1" i="1" dirty="0" smtClean="0"/>
              <a:t>        </a:t>
            </a:r>
            <a:r>
              <a:rPr lang="en-US" sz="4400" b="1" dirty="0" smtClean="0"/>
              <a:t>Prayer is. . . </a:t>
            </a:r>
          </a:p>
          <a:p>
            <a:endParaRPr lang="en-US" sz="3600" b="1" i="1" dirty="0"/>
          </a:p>
          <a:p>
            <a:endParaRPr lang="en-US" sz="3600" b="1" i="1" dirty="0" smtClean="0"/>
          </a:p>
          <a:p>
            <a:r>
              <a:rPr lang="en-US" sz="3600" b="1" i="1" dirty="0" smtClean="0"/>
              <a:t>. . . an affectionate turning of the mind toward God.</a:t>
            </a:r>
          </a:p>
          <a:p>
            <a:endParaRPr lang="en-US" sz="3600" i="1" dirty="0" smtClean="0"/>
          </a:p>
          <a:p>
            <a:r>
              <a:rPr lang="en-US" sz="3600" b="1" i="1" dirty="0" smtClean="0"/>
              <a:t>. . . the breath of the soul.</a:t>
            </a:r>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4247317"/>
          </a:xfrm>
          <a:prstGeom prst="rect">
            <a:avLst/>
          </a:prstGeom>
          <a:noFill/>
        </p:spPr>
        <p:txBody>
          <a:bodyPr wrap="square" rtlCol="0">
            <a:spAutoFit/>
          </a:bodyPr>
          <a:lstStyle/>
          <a:p>
            <a:r>
              <a:rPr lang="en-US" sz="3600" i="1" dirty="0" smtClean="0"/>
              <a:t>			</a:t>
            </a:r>
            <a:r>
              <a:rPr lang="en-US" sz="3600" b="1" i="1" dirty="0" smtClean="0"/>
              <a:t>        The Lord our God 				   wants us to petition him, </a:t>
            </a:r>
          </a:p>
          <a:p>
            <a:r>
              <a:rPr lang="en-US" sz="3600" b="1" i="1" dirty="0"/>
              <a:t>	</a:t>
            </a:r>
            <a:r>
              <a:rPr lang="en-US" sz="3600" b="1" i="1" dirty="0" smtClean="0"/>
              <a:t>		   not in order to inform him. . . but in order that by our prayer we might exercise that desire by which we are prepared to receive what he wants to bestow upon us.   </a:t>
            </a:r>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31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3416320"/>
          </a:xfrm>
          <a:prstGeom prst="rect">
            <a:avLst/>
          </a:prstGeom>
          <a:noFill/>
        </p:spPr>
        <p:txBody>
          <a:bodyPr wrap="square" rtlCol="0">
            <a:spAutoFit/>
          </a:bodyPr>
          <a:lstStyle/>
          <a:p>
            <a:r>
              <a:rPr lang="en-US" sz="3600" i="1" dirty="0" smtClean="0"/>
              <a:t>			</a:t>
            </a:r>
            <a:r>
              <a:rPr lang="en-US" sz="3600" b="1" i="1" dirty="0" smtClean="0"/>
              <a:t>        His gifts are 						   magnificent, but we are </a:t>
            </a:r>
          </a:p>
          <a:p>
            <a:r>
              <a:rPr lang="en-US" sz="3600" b="1" i="1" dirty="0"/>
              <a:t>	</a:t>
            </a:r>
            <a:r>
              <a:rPr lang="en-US" sz="3600" b="1" i="1" dirty="0" smtClean="0"/>
              <a:t>		   small, and our ability to receive is constrained. . . in proportion to our simplicity of faith, firmness of hope, and ardor of desire, </a:t>
            </a:r>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57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4801314"/>
          </a:xfrm>
          <a:prstGeom prst="rect">
            <a:avLst/>
          </a:prstGeom>
          <a:noFill/>
        </p:spPr>
        <p:txBody>
          <a:bodyPr wrap="square" rtlCol="0">
            <a:spAutoFit/>
          </a:bodyPr>
          <a:lstStyle/>
          <a:p>
            <a:r>
              <a:rPr lang="en-US" sz="3600" i="1" dirty="0" smtClean="0"/>
              <a:t>			</a:t>
            </a:r>
            <a:r>
              <a:rPr lang="en-US" sz="3600" b="1" i="1" dirty="0" smtClean="0"/>
              <a:t>       </a:t>
            </a:r>
          </a:p>
          <a:p>
            <a:endParaRPr lang="en-US" sz="3600" b="1" i="1" dirty="0"/>
          </a:p>
          <a:p>
            <a:r>
              <a:rPr lang="en-US" sz="3600" b="1" i="1" dirty="0"/>
              <a:t>	</a:t>
            </a:r>
            <a:r>
              <a:rPr lang="en-US" sz="3600" b="1" i="1" dirty="0" smtClean="0"/>
              <a:t>			we will be able to be more open to receive what is immensely great, which neither eye has seen, nor ear has heard; and what has not entered into the heart of man.  The heart of man must ascend to it. </a:t>
            </a:r>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42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5355312"/>
          </a:xfrm>
          <a:prstGeom prst="rect">
            <a:avLst/>
          </a:prstGeom>
          <a:noFill/>
        </p:spPr>
        <p:txBody>
          <a:bodyPr wrap="square" rtlCol="0">
            <a:spAutoFit/>
          </a:bodyPr>
          <a:lstStyle/>
          <a:p>
            <a:r>
              <a:rPr lang="en-US" sz="3600" i="1" dirty="0" smtClean="0"/>
              <a:t>			</a:t>
            </a:r>
            <a:r>
              <a:rPr lang="en-US" sz="3600" b="1" i="1" dirty="0" smtClean="0"/>
              <a:t>        Carry everything out 				   interiorly.  Even though </a:t>
            </a:r>
          </a:p>
          <a:p>
            <a:r>
              <a:rPr lang="en-US" sz="3600" b="1" i="1" dirty="0"/>
              <a:t>	</a:t>
            </a:r>
            <a:r>
              <a:rPr lang="en-US" sz="3600" b="1" i="1" dirty="0" smtClean="0"/>
              <a:t>		   you seek some high place, a holy place, make of yourself an earthly temple of God.  “For the temple of God is holy, and you are that temple.” Do you want to pray in a temple? Pray within yourself.</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31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3139321"/>
          </a:xfrm>
          <a:prstGeom prst="rect">
            <a:avLst/>
          </a:prstGeom>
          <a:noFill/>
        </p:spPr>
        <p:txBody>
          <a:bodyPr wrap="square" rtlCol="0">
            <a:spAutoFit/>
          </a:bodyPr>
          <a:lstStyle/>
          <a:p>
            <a:r>
              <a:rPr lang="en-US" sz="3600" i="1" dirty="0" smtClean="0"/>
              <a:t>			</a:t>
            </a:r>
            <a:r>
              <a:rPr lang="en-US" sz="3600" b="1" i="1" dirty="0" smtClean="0"/>
              <a:t>        </a:t>
            </a:r>
          </a:p>
          <a:p>
            <a:endParaRPr lang="en-US" sz="3600" b="1" i="1" dirty="0"/>
          </a:p>
          <a:p>
            <a:endParaRPr lang="en-US" sz="3600" b="1" i="1" dirty="0" smtClean="0"/>
          </a:p>
          <a:p>
            <a:r>
              <a:rPr lang="en-US" sz="3600" b="1" i="1" dirty="0" smtClean="0"/>
              <a:t>Be first a temple of God,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3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3693319"/>
          </a:xfrm>
          <a:prstGeom prst="rect">
            <a:avLst/>
          </a:prstGeom>
          <a:noFill/>
        </p:spPr>
        <p:txBody>
          <a:bodyPr wrap="square" rtlCol="0">
            <a:spAutoFit/>
          </a:bodyPr>
          <a:lstStyle/>
          <a:p>
            <a:r>
              <a:rPr lang="en-US" sz="3600" i="1" dirty="0" smtClean="0"/>
              <a:t>			</a:t>
            </a:r>
            <a:r>
              <a:rPr lang="en-US" sz="3600" b="1" i="1" dirty="0" smtClean="0"/>
              <a:t>        </a:t>
            </a:r>
          </a:p>
          <a:p>
            <a:endParaRPr lang="en-US" sz="3600" b="1" i="1" dirty="0"/>
          </a:p>
          <a:p>
            <a:endParaRPr lang="en-US" sz="3600" b="1" i="1" dirty="0" smtClean="0"/>
          </a:p>
          <a:p>
            <a:r>
              <a:rPr lang="en-US" sz="3600" b="1" i="1" dirty="0" smtClean="0"/>
              <a:t>Be first a temple of God, because he hears him who prays in his temple.</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350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047536"/>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 412)</a:t>
            </a:r>
            <a:endParaRPr lang="en-US" sz="3200" b="1" i="1" dirty="0"/>
          </a:p>
          <a:p>
            <a:endParaRPr lang="en-US" sz="3600" b="1" i="1" dirty="0" smtClean="0"/>
          </a:p>
          <a:p>
            <a:r>
              <a:rPr lang="en-US" sz="3600" b="1" i="1" dirty="0" smtClean="0"/>
              <a:t>    To </a:t>
            </a:r>
            <a:r>
              <a:rPr lang="en-US" sz="3600" b="1" i="1" dirty="0" err="1" smtClean="0"/>
              <a:t>Proba</a:t>
            </a:r>
            <a:r>
              <a:rPr lang="en-US" sz="3600" b="1" i="1" dirty="0" smtClean="0"/>
              <a:t>, a devoted handmaid of God, bishop Augustin, a servant of Christ and of Christ’s servants sends greeting in the name of the Lord of Lords.</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3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287753" cy="2585323"/>
          </a:xfrm>
          <a:prstGeom prst="rect">
            <a:avLst/>
          </a:prstGeom>
        </p:spPr>
        <p:txBody>
          <a:bodyPr wrap="square">
            <a:spAutoFit/>
          </a:bodyPr>
          <a:lstStyle/>
          <a:p>
            <a:r>
              <a:rPr lang="en-US" i="1" dirty="0"/>
              <a:t> </a:t>
            </a:r>
            <a:r>
              <a:rPr lang="en-US" i="1" dirty="0" smtClean="0"/>
              <a:t>     </a:t>
            </a:r>
          </a:p>
          <a:p>
            <a:pPr marL="285750" indent="-285750">
              <a:buFont typeface="Arial" panose="020B0604020202020204" pitchFamily="34" charset="0"/>
              <a:buChar char="•"/>
            </a:pPr>
            <a:r>
              <a:rPr lang="en-US" sz="3600" b="1" dirty="0" smtClean="0"/>
              <a:t>Father a pagan, who introduces him </a:t>
            </a:r>
          </a:p>
          <a:p>
            <a:r>
              <a:rPr lang="en-US" sz="3600" b="1" dirty="0" smtClean="0"/>
              <a:t>     to a licentious lifestyle while he is </a:t>
            </a:r>
          </a:p>
          <a:p>
            <a:r>
              <a:rPr lang="en-US" sz="3600" b="1" dirty="0"/>
              <a:t> </a:t>
            </a:r>
            <a:r>
              <a:rPr lang="en-US" sz="3600" b="1" dirty="0" smtClean="0"/>
              <a:t>    in his early teens.</a:t>
            </a:r>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1270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323987"/>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pPr marL="514350" indent="-514350">
              <a:buAutoNum type="arabicParenBoth"/>
            </a:pPr>
            <a:r>
              <a:rPr lang="en-US" sz="3200" b="1" dirty="0" smtClean="0"/>
              <a:t>What Manner of Person You Should Be</a:t>
            </a:r>
            <a:endParaRPr lang="en-US" sz="3200" b="1" i="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95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786199"/>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 412)</a:t>
            </a:r>
            <a:endParaRPr lang="en-US" sz="3200" b="1" i="1" dirty="0" smtClean="0"/>
          </a:p>
          <a:p>
            <a:endParaRPr lang="en-US" sz="3600" b="1" i="1" dirty="0"/>
          </a:p>
          <a:p>
            <a:pPr marL="514350" indent="-514350">
              <a:buAutoNum type="arabicParenBoth"/>
            </a:pPr>
            <a:r>
              <a:rPr lang="en-US" sz="3200" b="1" dirty="0" smtClean="0"/>
              <a:t>What Manner of Person You Should Be</a:t>
            </a:r>
          </a:p>
          <a:p>
            <a:endParaRPr lang="en-US" sz="3200" b="1" i="1" dirty="0"/>
          </a:p>
          <a:p>
            <a:r>
              <a:rPr lang="en-US" sz="3200" b="1" i="1" dirty="0" smtClean="0"/>
              <a:t>	Now she who is a widow indeed and who has been left alone, has fixed her hope on God and continues in entreaties and prayers night and day.				--</a:t>
            </a:r>
            <a:r>
              <a:rPr lang="en-US" sz="3200" b="1" dirty="0" smtClean="0"/>
              <a:t>I Timothy 5:5</a:t>
            </a:r>
            <a:endParaRPr lang="en-US" sz="3200" b="1" i="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09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136" y="171450"/>
            <a:ext cx="8763000" cy="5047536"/>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 412)</a:t>
            </a:r>
            <a:endParaRPr lang="en-US" sz="3200" b="1" i="1" dirty="0"/>
          </a:p>
          <a:p>
            <a:endParaRPr lang="en-US" sz="3600" b="1" i="1" dirty="0" smtClean="0"/>
          </a:p>
          <a:p>
            <a:r>
              <a:rPr lang="en-US" sz="3600" b="1" i="1" dirty="0" smtClean="0"/>
              <a:t>    It becomes you, out of love to this true life to account yourself “desolate “ in this world, however great the prosperity of your lot may be.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95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4801314"/>
          </a:xfrm>
          <a:prstGeom prst="rect">
            <a:avLst/>
          </a:prstGeom>
          <a:noFill/>
        </p:spPr>
        <p:txBody>
          <a:bodyPr wrap="square" rtlCol="0">
            <a:spAutoFit/>
          </a:bodyPr>
          <a:lstStyle/>
          <a:p>
            <a:r>
              <a:rPr lang="en-US" sz="3600" i="1" dirty="0" smtClean="0"/>
              <a:t>			</a:t>
            </a:r>
            <a:r>
              <a:rPr lang="en-US" sz="3600" b="1" i="1" dirty="0" smtClean="0"/>
              <a:t>    A widow is “desolate” 				   indeed, even though she 				   has sons and grandchildren, and conducts her household piously, entreating all dear to her to put their hope in God: and in the midst of all this, she says in her prayer,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72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355312"/>
          </a:xfrm>
          <a:prstGeom prst="rect">
            <a:avLst/>
          </a:prstGeom>
          <a:noFill/>
        </p:spPr>
        <p:txBody>
          <a:bodyPr wrap="square" rtlCol="0">
            <a:spAutoFit/>
          </a:bodyPr>
          <a:lstStyle/>
          <a:p>
            <a:r>
              <a:rPr lang="en-US" sz="3600" i="1" dirty="0" smtClean="0"/>
              <a:t>			</a:t>
            </a:r>
            <a:r>
              <a:rPr lang="en-US" sz="3600" b="1" i="1" dirty="0" smtClean="0"/>
              <a:t>  “My soul </a:t>
            </a:r>
            <a:r>
              <a:rPr lang="en-US" sz="3600" b="1" i="1" dirty="0" err="1" smtClean="0"/>
              <a:t>thirsteth</a:t>
            </a:r>
            <a:r>
              <a:rPr lang="en-US" sz="3600" b="1" i="1" dirty="0" smtClean="0"/>
              <a:t> for 				  Thee, my flesh </a:t>
            </a:r>
            <a:r>
              <a:rPr lang="en-US" sz="3600" b="1" i="1" dirty="0" err="1" smtClean="0"/>
              <a:t>longeth</a:t>
            </a:r>
            <a:r>
              <a:rPr lang="en-US" sz="3600" b="1" i="1" dirty="0" smtClean="0"/>
              <a:t> in a 			  dry and thirsty land, where</a:t>
            </a:r>
          </a:p>
          <a:p>
            <a:r>
              <a:rPr lang="en-US" sz="3600" b="1" i="1" dirty="0" smtClean="0"/>
              <a:t>no water is;” and this dying life is nothing else than such a land, however numerous our mortal comforts, however pleasant our companions in the pilgrimage, and however great the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930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abundance of our 		</a:t>
            </a:r>
          </a:p>
          <a:p>
            <a:r>
              <a:rPr lang="en-US" sz="3600" b="1" i="1" dirty="0" smtClean="0"/>
              <a:t>			   possessions.  You know  				   how uncertain all these things are; and even if they were not uncertain, what would they be in comparison with the happiness which is promised in the life to come!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14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136" y="171450"/>
            <a:ext cx="8763000" cy="4801314"/>
          </a:xfrm>
          <a:prstGeom prst="rect">
            <a:avLst/>
          </a:prstGeom>
          <a:noFill/>
        </p:spPr>
        <p:txBody>
          <a:bodyPr wrap="square" rtlCol="0">
            <a:spAutoFit/>
          </a:bodyPr>
          <a:lstStyle/>
          <a:p>
            <a:r>
              <a:rPr lang="en-US" sz="3600" i="1" dirty="0" smtClean="0"/>
              <a:t>			</a:t>
            </a:r>
            <a:r>
              <a:rPr lang="en-US" sz="3600" b="1" i="1" dirty="0" smtClean="0"/>
              <a:t>       In the darkness, then, of 			   this world, in which we 				   are pilgrims absent from the Lord as long as “we walk by faith and not by sight,” the Christian soul ought to feel itself desolate, and continue in prayer.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72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816429"/>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pPr marL="514350" indent="-514350">
              <a:buAutoNum type="arabicParenBoth"/>
            </a:pPr>
            <a:r>
              <a:rPr lang="en-US" sz="3200" b="1" dirty="0" smtClean="0"/>
              <a:t>What Manner of Person You Should Be</a:t>
            </a:r>
          </a:p>
          <a:p>
            <a:pPr marL="514350" indent="-514350">
              <a:buAutoNum type="arabicParenBoth"/>
            </a:pPr>
            <a:r>
              <a:rPr lang="en-US" sz="3200" b="1" dirty="0" smtClean="0"/>
              <a:t>What You Ought To Pray For</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5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550237"/>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pPr indent="-514350">
              <a:buAutoNum type="arabicParenBoth"/>
            </a:pPr>
            <a:r>
              <a:rPr lang="en-US" sz="3200" b="1" dirty="0" smtClean="0"/>
              <a:t>What Manner of Person You Should Be</a:t>
            </a:r>
          </a:p>
          <a:p>
            <a:pPr indent="-514350">
              <a:buAutoNum type="arabicParenBoth"/>
            </a:pPr>
            <a:r>
              <a:rPr lang="en-US" sz="3200" b="1" dirty="0" smtClean="0"/>
              <a:t>What You Ought To Pray For</a:t>
            </a:r>
          </a:p>
          <a:p>
            <a:pPr>
              <a:lnSpc>
                <a:spcPts val="2000"/>
              </a:lnSpc>
            </a:pPr>
            <a:endParaRPr lang="en-US" sz="3200" b="1" dirty="0"/>
          </a:p>
          <a:p>
            <a:r>
              <a:rPr lang="en-US" sz="3200" b="1" dirty="0" smtClean="0"/>
              <a:t>	</a:t>
            </a:r>
            <a:r>
              <a:rPr lang="en-US" sz="3200" b="1" i="1" dirty="0" smtClean="0"/>
              <a:t>You were disturbed by the words, “We know not what we should pray for as we ought.”</a:t>
            </a:r>
            <a:endParaRPr lang="en-US" sz="32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5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939540"/>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r>
              <a:rPr lang="en-US" sz="3200" b="1" dirty="0"/>
              <a:t>	</a:t>
            </a:r>
            <a:r>
              <a:rPr lang="en-US" sz="3600" b="1" i="1" dirty="0" smtClean="0"/>
              <a:t>A short solution to your difficulty may be given thus, </a:t>
            </a:r>
            <a:endParaRPr lang="en-US" sz="36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1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287753" cy="3416320"/>
          </a:xfrm>
          <a:prstGeom prst="rect">
            <a:avLst/>
          </a:prstGeom>
        </p:spPr>
        <p:txBody>
          <a:bodyPr wrap="square">
            <a:spAutoFit/>
          </a:bodyPr>
          <a:lstStyle/>
          <a:p>
            <a:r>
              <a:rPr lang="en-US" i="1" dirty="0"/>
              <a:t> </a:t>
            </a:r>
            <a:r>
              <a:rPr lang="en-US" i="1" dirty="0" smtClean="0"/>
              <a:t>     </a:t>
            </a:r>
          </a:p>
          <a:p>
            <a:pPr marL="285750" indent="-285750">
              <a:buFont typeface="Arial" panose="020B0604020202020204" pitchFamily="34" charset="0"/>
              <a:buChar char="•"/>
            </a:pPr>
            <a:r>
              <a:rPr lang="en-US" sz="3600" b="1" dirty="0" smtClean="0"/>
              <a:t>Father a pagan, who introduces him </a:t>
            </a:r>
          </a:p>
          <a:p>
            <a:r>
              <a:rPr lang="en-US" sz="3600" b="1" dirty="0" smtClean="0"/>
              <a:t>     to a licentious lifestyle while he is </a:t>
            </a:r>
          </a:p>
          <a:p>
            <a:r>
              <a:rPr lang="en-US" sz="3600" b="1" dirty="0"/>
              <a:t> </a:t>
            </a:r>
            <a:r>
              <a:rPr lang="en-US" sz="3600" b="1" dirty="0" smtClean="0"/>
              <a:t>    in his early teens.</a:t>
            </a:r>
          </a:p>
          <a:p>
            <a:pPr marL="285750" indent="-285750">
              <a:buFont typeface="Arial" panose="020B0604020202020204" pitchFamily="34" charset="0"/>
              <a:buChar char="•"/>
            </a:pPr>
            <a:r>
              <a:rPr lang="en-US" sz="3600" b="1" dirty="0" smtClean="0"/>
              <a:t>Mother, Monica, is a devout </a:t>
            </a:r>
          </a:p>
          <a:p>
            <a:r>
              <a:rPr lang="en-US" sz="3600" b="1" dirty="0"/>
              <a:t> </a:t>
            </a:r>
            <a:r>
              <a:rPr lang="en-US" sz="3600" b="1" dirty="0" smtClean="0"/>
              <a:t>    Christian in her thirties at this time.</a:t>
            </a:r>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924893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385542"/>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r>
              <a:rPr lang="en-US" sz="3200" b="1" dirty="0"/>
              <a:t>	</a:t>
            </a:r>
            <a:r>
              <a:rPr lang="en-US" sz="3600" b="1" i="1" dirty="0" smtClean="0"/>
              <a:t>“Pray for a happy life.”</a:t>
            </a:r>
            <a:endParaRPr lang="en-US" sz="36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16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355312"/>
          </a:xfrm>
          <a:prstGeom prst="rect">
            <a:avLst/>
          </a:prstGeom>
          <a:noFill/>
        </p:spPr>
        <p:txBody>
          <a:bodyPr wrap="square" rtlCol="0">
            <a:spAutoFit/>
          </a:bodyPr>
          <a:lstStyle/>
          <a:p>
            <a:r>
              <a:rPr lang="en-US" sz="3600" i="1" dirty="0" smtClean="0"/>
              <a:t>			</a:t>
            </a:r>
            <a:r>
              <a:rPr lang="en-US" sz="3600" b="1" i="1" dirty="0" smtClean="0"/>
              <a:t>      He. . .is truly happy who 			   has all that he wishes to 				   have, and wishes nothing which he ought not to wish. . . Men do nothing wrong in desiring for themselves and for their kindred the sufficient portion of necessary things of which the apostle speaks when he says,</a:t>
            </a:r>
            <a:endParaRPr lang="en-US" sz="36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35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909310"/>
          </a:xfrm>
          <a:prstGeom prst="rect">
            <a:avLst/>
          </a:prstGeom>
          <a:noFill/>
        </p:spPr>
        <p:txBody>
          <a:bodyPr wrap="square" rtlCol="0">
            <a:spAutoFit/>
          </a:bodyPr>
          <a:lstStyle/>
          <a:p>
            <a:r>
              <a:rPr lang="en-US" sz="3600" i="1" dirty="0" smtClean="0"/>
              <a:t>			</a:t>
            </a:r>
            <a:r>
              <a:rPr lang="en-US" sz="3600" b="1" i="1" dirty="0" smtClean="0"/>
              <a:t>     </a:t>
            </a:r>
          </a:p>
          <a:p>
            <a:endParaRPr lang="en-US" sz="3600" b="1" i="1" dirty="0"/>
          </a:p>
          <a:p>
            <a:endParaRPr lang="en-US" sz="3600" b="1" i="1" dirty="0" smtClean="0"/>
          </a:p>
          <a:p>
            <a:r>
              <a:rPr lang="en-US" sz="3600" b="1" i="1" dirty="0"/>
              <a:t>	</a:t>
            </a:r>
            <a:r>
              <a:rPr lang="en-US" sz="3600" b="1" i="1" dirty="0" smtClean="0"/>
              <a:t>“Godliness with contentment is great gain; for we brought nothing into this world, and it is certain we can carry nothing out: and having food and raiment, let us be content” </a:t>
            </a:r>
            <a:r>
              <a:rPr lang="en-US" sz="3600" b="1" dirty="0" smtClean="0"/>
              <a:t>(I Tim. 6:6-8).</a:t>
            </a:r>
            <a:r>
              <a:rPr lang="en-US" sz="3600" b="1" i="1" dirty="0" smtClean="0"/>
              <a:t>		</a:t>
            </a:r>
            <a:endParaRPr lang="en-US" sz="36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97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693319"/>
          </a:xfrm>
          <a:prstGeom prst="rect">
            <a:avLst/>
          </a:prstGeom>
          <a:noFill/>
        </p:spPr>
        <p:txBody>
          <a:bodyPr wrap="square" rtlCol="0">
            <a:spAutoFit/>
          </a:bodyPr>
          <a:lstStyle/>
          <a:p>
            <a:r>
              <a:rPr lang="en-US" sz="3600" i="1" dirty="0" smtClean="0"/>
              <a:t>			</a:t>
            </a:r>
            <a:r>
              <a:rPr lang="en-US" sz="3600" b="1" i="1" dirty="0" smtClean="0"/>
              <a:t>      For these things, 					   therefore, it becomes us to 			   pray: if we have them, that we may keep them; if we have them not, that we may get them.</a:t>
            </a:r>
            <a:endParaRPr lang="en-US" sz="36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97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816429"/>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pPr marL="514350" indent="-514350">
              <a:buAutoNum type="arabicParenBoth"/>
            </a:pPr>
            <a:r>
              <a:rPr lang="en-US" sz="3200" b="1" dirty="0" smtClean="0"/>
              <a:t>What Manner of Person You Should Be</a:t>
            </a:r>
          </a:p>
          <a:p>
            <a:pPr marL="514350" indent="-514350">
              <a:buAutoNum type="arabicParenBoth"/>
            </a:pPr>
            <a:r>
              <a:rPr lang="en-US" sz="3200" b="1" dirty="0" smtClean="0"/>
              <a:t>What You Ought To Pray For</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94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pPr marL="514350" indent="-514350">
              <a:buAutoNum type="arabicParenBoth"/>
            </a:pPr>
            <a:r>
              <a:rPr lang="en-US" sz="3200" b="1" dirty="0" smtClean="0"/>
              <a:t>What Manner of Person You Should Be</a:t>
            </a:r>
          </a:p>
          <a:p>
            <a:pPr marL="514350" indent="-514350">
              <a:buAutoNum type="arabicParenBoth"/>
            </a:pPr>
            <a:r>
              <a:rPr lang="en-US" sz="3200" b="1" dirty="0" smtClean="0"/>
              <a:t>What You Ought To Pray For</a:t>
            </a:r>
          </a:p>
          <a:p>
            <a:pPr lvl="1"/>
            <a:r>
              <a:rPr lang="en-US" sz="3200" b="1" dirty="0" smtClean="0"/>
              <a:t>--</a:t>
            </a:r>
            <a:r>
              <a:rPr lang="en-US" sz="3200" b="1" i="1" dirty="0" smtClean="0"/>
              <a:t>A happy life</a:t>
            </a:r>
          </a:p>
          <a:p>
            <a:pPr lvl="1"/>
            <a:r>
              <a:rPr lang="en-US" sz="3200" b="1" i="1" dirty="0" smtClean="0"/>
              <a:t>--The Lord’s Prayer</a:t>
            </a:r>
            <a:endParaRPr lang="en-US" sz="32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30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293757"/>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pPr marL="514350" indent="-514350">
              <a:buAutoNum type="arabicParenBoth"/>
            </a:pPr>
            <a:r>
              <a:rPr lang="en-US" sz="3200" b="1" dirty="0" smtClean="0"/>
              <a:t>What Manner of Person You Should Be</a:t>
            </a:r>
          </a:p>
          <a:p>
            <a:pPr marL="514350" indent="-514350">
              <a:buAutoNum type="arabicParenBoth"/>
            </a:pPr>
            <a:r>
              <a:rPr lang="en-US" sz="3200" b="1" dirty="0" smtClean="0"/>
              <a:t>What You Ought To Pray For</a:t>
            </a:r>
          </a:p>
          <a:p>
            <a:pPr lvl="1"/>
            <a:r>
              <a:rPr lang="en-US" sz="3200" b="1" dirty="0" smtClean="0"/>
              <a:t>--</a:t>
            </a:r>
            <a:r>
              <a:rPr lang="en-US" sz="3200" b="1" i="1" dirty="0" smtClean="0"/>
              <a:t>A happy life</a:t>
            </a:r>
          </a:p>
          <a:p>
            <a:pPr lvl="1"/>
            <a:r>
              <a:rPr lang="en-US" sz="3200" b="1" i="1" dirty="0" smtClean="0"/>
              <a:t>--The Lord’s Prayer</a:t>
            </a:r>
          </a:p>
          <a:p>
            <a:pPr lvl="1"/>
            <a:r>
              <a:rPr lang="en-US" sz="3200" b="1" i="1" dirty="0" smtClean="0"/>
              <a:t>--What about tribulations?</a:t>
            </a:r>
            <a:endParaRPr lang="en-US" sz="32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994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These things are written 			   to prevent anyone from 				   thinking too highly of himself if he has received an answer when he was urgently asking anything, which it would be more advantageous for him not to receive, </a:t>
            </a:r>
            <a:endParaRPr lang="en-US" sz="36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97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or to prevent him from 				   being cast down and 				   despairing of the divine compassion towards himself if he be not heard, when, perchance, he is asking something by the obtaining of which he might be more grievously afflicted, or might be by the corrupting influences of</a:t>
            </a:r>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515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909310"/>
          </a:xfrm>
          <a:prstGeom prst="rect">
            <a:avLst/>
          </a:prstGeom>
          <a:noFill/>
        </p:spPr>
        <p:txBody>
          <a:bodyPr wrap="square" rtlCol="0">
            <a:spAutoFit/>
          </a:bodyPr>
          <a:lstStyle/>
          <a:p>
            <a:r>
              <a:rPr lang="en-US" sz="3600" i="1" dirty="0" smtClean="0"/>
              <a:t>			</a:t>
            </a:r>
            <a:r>
              <a:rPr lang="en-US" sz="3600" b="1" i="1" dirty="0" smtClean="0"/>
              <a:t>      prosperity wholly 					   destroyed. . . Accordingly, 			   if anything is ordered in a way contrary to our prayer, we ought, patiently bearing the disappointment, and in everything giving thanks to God, to entertain no doubt whatever that it was right that the will of God and not our will should be done.</a:t>
            </a:r>
            <a:endParaRPr lang="en-US" sz="36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9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287753" cy="4801314"/>
          </a:xfrm>
          <a:prstGeom prst="rect">
            <a:avLst/>
          </a:prstGeom>
        </p:spPr>
        <p:txBody>
          <a:bodyPr wrap="square">
            <a:spAutoFit/>
          </a:bodyPr>
          <a:lstStyle/>
          <a:p>
            <a:r>
              <a:rPr lang="en-US" i="1" dirty="0"/>
              <a:t> </a:t>
            </a:r>
            <a:r>
              <a:rPr lang="en-US" i="1" dirty="0" smtClean="0"/>
              <a:t>     </a:t>
            </a:r>
          </a:p>
          <a:p>
            <a:pPr marL="285750" indent="-285750">
              <a:buFont typeface="Arial" panose="020B0604020202020204" pitchFamily="34" charset="0"/>
              <a:buChar char="•"/>
            </a:pPr>
            <a:r>
              <a:rPr lang="en-US" sz="3600" b="1" dirty="0" smtClean="0"/>
              <a:t>Father a pagan, who introduces him </a:t>
            </a:r>
          </a:p>
          <a:p>
            <a:r>
              <a:rPr lang="en-US" sz="3600" b="1" dirty="0" smtClean="0"/>
              <a:t>     to a licentious lifestyle while he is </a:t>
            </a:r>
          </a:p>
          <a:p>
            <a:r>
              <a:rPr lang="en-US" sz="3600" b="1" dirty="0"/>
              <a:t> </a:t>
            </a:r>
            <a:r>
              <a:rPr lang="en-US" sz="3600" b="1" dirty="0" smtClean="0"/>
              <a:t>    in his early teens.</a:t>
            </a:r>
          </a:p>
          <a:p>
            <a:pPr marL="285750" indent="-285750">
              <a:buFont typeface="Arial" panose="020B0604020202020204" pitchFamily="34" charset="0"/>
              <a:buChar char="•"/>
            </a:pPr>
            <a:r>
              <a:rPr lang="en-US" sz="3600" b="1" dirty="0" smtClean="0"/>
              <a:t>Mother, Monica, is a devout </a:t>
            </a:r>
          </a:p>
          <a:p>
            <a:r>
              <a:rPr lang="en-US" sz="3600" b="1" dirty="0"/>
              <a:t> </a:t>
            </a:r>
            <a:r>
              <a:rPr lang="en-US" sz="3600" b="1" dirty="0" smtClean="0"/>
              <a:t>    Christian in her thirties at this time.</a:t>
            </a:r>
          </a:p>
          <a:p>
            <a:pPr marL="285750" indent="-285750">
              <a:buFont typeface="Arial" panose="020B0604020202020204" pitchFamily="34" charset="0"/>
              <a:buChar char="•"/>
            </a:pPr>
            <a:r>
              <a:rPr lang="en-US" sz="3600" b="1" dirty="0" smtClean="0"/>
              <a:t>Both parents determined to see him</a:t>
            </a:r>
          </a:p>
          <a:p>
            <a:r>
              <a:rPr lang="en-US" sz="3600" b="1" dirty="0" smtClean="0"/>
              <a:t>     succeed in schooling.</a:t>
            </a:r>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924893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786199"/>
          </a:xfrm>
          <a:prstGeom prst="rect">
            <a:avLst/>
          </a:prstGeom>
          <a:noFill/>
        </p:spPr>
        <p:txBody>
          <a:bodyPr wrap="square" rtlCol="0">
            <a:spAutoFit/>
          </a:bodyPr>
          <a:lstStyle/>
          <a:p>
            <a:r>
              <a:rPr lang="en-US" sz="3600" i="1" dirty="0" smtClean="0"/>
              <a:t>			</a:t>
            </a:r>
            <a:r>
              <a:rPr lang="en-US" sz="3600" b="1" i="1" dirty="0" smtClean="0"/>
              <a:t>       </a:t>
            </a:r>
            <a:r>
              <a:rPr lang="en-US" sz="4400" b="1" dirty="0" smtClean="0"/>
              <a:t>Letter CXXX</a:t>
            </a:r>
          </a:p>
          <a:p>
            <a:r>
              <a:rPr lang="en-US" sz="4400" b="1" i="1" dirty="0"/>
              <a:t>	</a:t>
            </a:r>
            <a:r>
              <a:rPr lang="en-US" sz="4400" b="1" i="1" dirty="0" smtClean="0"/>
              <a:t>			    </a:t>
            </a:r>
            <a:r>
              <a:rPr lang="en-US" sz="3200" b="1" i="1" dirty="0" smtClean="0"/>
              <a:t>(</a:t>
            </a:r>
            <a:r>
              <a:rPr lang="en-US" sz="3200" b="1" dirty="0" smtClean="0"/>
              <a:t>A.D</a:t>
            </a:r>
            <a:r>
              <a:rPr lang="en-US" sz="3200" b="1" i="1" dirty="0" smtClean="0"/>
              <a:t>. </a:t>
            </a:r>
            <a:r>
              <a:rPr lang="en-US" sz="3200" b="1" dirty="0" smtClean="0"/>
              <a:t>412)</a:t>
            </a:r>
            <a:endParaRPr lang="en-US" sz="3200" b="1" i="1" dirty="0" smtClean="0"/>
          </a:p>
          <a:p>
            <a:endParaRPr lang="en-US" sz="3600" b="1" i="1" dirty="0"/>
          </a:p>
          <a:p>
            <a:pPr marL="514350" indent="-514350">
              <a:buAutoNum type="arabicParenBoth"/>
            </a:pPr>
            <a:r>
              <a:rPr lang="en-US" sz="3200" b="1" dirty="0" smtClean="0"/>
              <a:t>What Manner of Person You Should Be</a:t>
            </a:r>
          </a:p>
          <a:p>
            <a:pPr marL="514350" indent="-514350">
              <a:buAutoNum type="arabicParenBoth"/>
            </a:pPr>
            <a:r>
              <a:rPr lang="en-US" sz="3200" b="1" dirty="0" smtClean="0"/>
              <a:t>What You Ought To Pray For</a:t>
            </a:r>
          </a:p>
          <a:p>
            <a:pPr lvl="1"/>
            <a:r>
              <a:rPr lang="en-US" sz="3200" b="1" dirty="0" smtClean="0"/>
              <a:t>--</a:t>
            </a:r>
            <a:r>
              <a:rPr lang="en-US" sz="3200" b="1" i="1" dirty="0" smtClean="0"/>
              <a:t>A happy life</a:t>
            </a:r>
          </a:p>
          <a:p>
            <a:pPr lvl="1"/>
            <a:r>
              <a:rPr lang="en-US" sz="3200" b="1" i="1" dirty="0" smtClean="0"/>
              <a:t>--The Lord’s Prayer</a:t>
            </a:r>
          </a:p>
          <a:p>
            <a:pPr lvl="1"/>
            <a:r>
              <a:rPr lang="en-US" sz="3200" b="1" i="1" dirty="0" smtClean="0"/>
              <a:t>--What about tribulations?</a:t>
            </a:r>
          </a:p>
          <a:p>
            <a:pPr lvl="1"/>
            <a:r>
              <a:rPr lang="en-US" sz="3200" b="1" i="1" dirty="0" smtClean="0"/>
              <a:t>--The “one thing”</a:t>
            </a:r>
            <a:endParaRPr lang="en-US" sz="32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91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355312"/>
          </a:xfrm>
          <a:prstGeom prst="rect">
            <a:avLst/>
          </a:prstGeom>
          <a:noFill/>
        </p:spPr>
        <p:txBody>
          <a:bodyPr wrap="square" rtlCol="0">
            <a:spAutoFit/>
          </a:bodyPr>
          <a:lstStyle/>
          <a:p>
            <a:r>
              <a:rPr lang="en-US" sz="3600" i="1" dirty="0" smtClean="0"/>
              <a:t>			</a:t>
            </a:r>
            <a:r>
              <a:rPr lang="en-US" sz="3600" b="1" i="1" dirty="0" smtClean="0"/>
              <a:t>       The thing referred to is 			  the true and only happy 				  life, in which, immortal and incorruptible in body and spirit, we may contemplate the joy of the Lord forever.  All other things are desired, and are without impropriety prayed for, with a view to this one thing.  </a:t>
            </a:r>
            <a:endParaRPr lang="en-US" sz="32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8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355312"/>
          </a:xfrm>
          <a:prstGeom prst="rect">
            <a:avLst/>
          </a:prstGeom>
          <a:noFill/>
        </p:spPr>
        <p:txBody>
          <a:bodyPr wrap="square" rtlCol="0">
            <a:spAutoFit/>
          </a:bodyPr>
          <a:lstStyle/>
          <a:p>
            <a:r>
              <a:rPr lang="en-US" sz="3600" i="1" dirty="0" smtClean="0"/>
              <a:t>			</a:t>
            </a:r>
            <a:r>
              <a:rPr lang="en-US" sz="3600" b="1" i="1" dirty="0" smtClean="0"/>
              <a:t>       For in it is the fountain 			  of life, which we must now 			  thirst for in prayer. . . trusting under the shadow of His wings before whom are all our desires, that we may be abundantly satisfied with the fatness of His house, and made to drink of the river of His pleasures.</a:t>
            </a:r>
            <a:endParaRPr lang="en-US" sz="3200" b="1" dirty="0" smtClean="0"/>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43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3693319"/>
          </a:xfrm>
          <a:prstGeom prst="rect">
            <a:avLst/>
          </a:prstGeom>
          <a:noFill/>
        </p:spPr>
        <p:txBody>
          <a:bodyPr wrap="square" rtlCol="0">
            <a:spAutoFit/>
          </a:bodyPr>
          <a:lstStyle/>
          <a:p>
            <a:r>
              <a:rPr lang="en-US" sz="3600" i="1" dirty="0" smtClean="0"/>
              <a:t>			</a:t>
            </a:r>
            <a:r>
              <a:rPr lang="en-US" sz="3600" b="1" i="1" dirty="0" smtClean="0"/>
              <a:t>        </a:t>
            </a:r>
            <a:r>
              <a:rPr lang="en-US" sz="3600" b="1" dirty="0" smtClean="0"/>
              <a:t>Augustine calls this 				    earthly life, </a:t>
            </a:r>
            <a:r>
              <a:rPr lang="en-US" sz="3600" b="1" i="1" dirty="0" smtClean="0"/>
              <a:t>the time we </a:t>
            </a:r>
          </a:p>
          <a:p>
            <a:r>
              <a:rPr lang="en-US" sz="3600" b="1" i="1" dirty="0"/>
              <a:t>	</a:t>
            </a:r>
            <a:r>
              <a:rPr lang="en-US" sz="3600" b="1" i="1" dirty="0" smtClean="0"/>
              <a:t>		    have for prayer, while in our eternal home we will only have time to praise God.</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3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erwonderenenontdekken.nl/uploadedfiles/933-Kaart%20Hippo%20Regius%20en%20Cartha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8196"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27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592553" cy="2585323"/>
          </a:xfrm>
          <a:prstGeom prst="rect">
            <a:avLst/>
          </a:prstGeom>
        </p:spPr>
        <p:txBody>
          <a:bodyPr wrap="square">
            <a:spAutoFit/>
          </a:bodyPr>
          <a:lstStyle/>
          <a:p>
            <a:r>
              <a:rPr lang="en-US" i="1" dirty="0"/>
              <a:t> </a:t>
            </a:r>
            <a:r>
              <a:rPr lang="en-US" i="1" dirty="0" smtClean="0"/>
              <a:t>     </a:t>
            </a:r>
          </a:p>
          <a:p>
            <a:pPr marL="285750" indent="-285750">
              <a:buFont typeface="Arial" panose="020B0604020202020204" pitchFamily="34" charset="0"/>
              <a:buChar char="•"/>
            </a:pPr>
            <a:r>
              <a:rPr lang="en-US" sz="3600" b="1" dirty="0" smtClean="0"/>
              <a:t>Schooled at Carthage, where he begins </a:t>
            </a:r>
          </a:p>
          <a:p>
            <a:r>
              <a:rPr lang="en-US" sz="3600" b="1" dirty="0"/>
              <a:t> </a:t>
            </a:r>
            <a:r>
              <a:rPr lang="en-US" sz="3600" b="1" dirty="0" smtClean="0"/>
              <a:t>    living with a woman and fathers a </a:t>
            </a:r>
          </a:p>
          <a:p>
            <a:r>
              <a:rPr lang="en-US" sz="3600" b="1" dirty="0" smtClean="0"/>
              <a:t>     son.</a:t>
            </a:r>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2838053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592553" cy="3139321"/>
          </a:xfrm>
          <a:prstGeom prst="rect">
            <a:avLst/>
          </a:prstGeom>
        </p:spPr>
        <p:txBody>
          <a:bodyPr wrap="square">
            <a:spAutoFit/>
          </a:bodyPr>
          <a:lstStyle/>
          <a:p>
            <a:r>
              <a:rPr lang="en-US" i="1" dirty="0"/>
              <a:t> </a:t>
            </a:r>
            <a:r>
              <a:rPr lang="en-US" i="1" dirty="0" smtClean="0"/>
              <a:t>     </a:t>
            </a:r>
          </a:p>
          <a:p>
            <a:pPr marL="285750" indent="-285750">
              <a:buFont typeface="Arial" panose="020B0604020202020204" pitchFamily="34" charset="0"/>
              <a:buChar char="•"/>
            </a:pPr>
            <a:r>
              <a:rPr lang="en-US" sz="3600" b="1" dirty="0" smtClean="0"/>
              <a:t>Schooled at Carthage, where he begins </a:t>
            </a:r>
          </a:p>
          <a:p>
            <a:r>
              <a:rPr lang="en-US" sz="3600" b="1" dirty="0"/>
              <a:t> </a:t>
            </a:r>
            <a:r>
              <a:rPr lang="en-US" sz="3600" b="1" dirty="0" smtClean="0"/>
              <a:t>    living with a woman and fathers a </a:t>
            </a:r>
          </a:p>
          <a:p>
            <a:r>
              <a:rPr lang="en-US" sz="3600" b="1" dirty="0" smtClean="0"/>
              <a:t>     son.</a:t>
            </a:r>
          </a:p>
          <a:p>
            <a:pPr marL="285750" indent="-285750">
              <a:buFont typeface="Arial" panose="020B0604020202020204" pitchFamily="34" charset="0"/>
              <a:buChar char="•"/>
            </a:pPr>
            <a:r>
              <a:rPr lang="en-US" sz="3600" b="1" dirty="0" smtClean="0"/>
              <a:t>Returns home to teach rhetoric.</a:t>
            </a:r>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2838053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47" y="285750"/>
            <a:ext cx="8592553" cy="4801314"/>
          </a:xfrm>
          <a:prstGeom prst="rect">
            <a:avLst/>
          </a:prstGeom>
        </p:spPr>
        <p:txBody>
          <a:bodyPr wrap="square">
            <a:spAutoFit/>
          </a:bodyPr>
          <a:lstStyle/>
          <a:p>
            <a:r>
              <a:rPr lang="en-US" i="1" dirty="0"/>
              <a:t> </a:t>
            </a:r>
            <a:r>
              <a:rPr lang="en-US" i="1" dirty="0" smtClean="0"/>
              <a:t>     </a:t>
            </a:r>
          </a:p>
          <a:p>
            <a:pPr marL="285750" indent="-285750">
              <a:buFont typeface="Arial" panose="020B0604020202020204" pitchFamily="34" charset="0"/>
              <a:buChar char="•"/>
            </a:pPr>
            <a:r>
              <a:rPr lang="en-US" sz="3600" b="1" dirty="0" smtClean="0"/>
              <a:t>Schooled at Carthage, where he begins </a:t>
            </a:r>
          </a:p>
          <a:p>
            <a:r>
              <a:rPr lang="en-US" sz="3600" b="1" dirty="0"/>
              <a:t> </a:t>
            </a:r>
            <a:r>
              <a:rPr lang="en-US" sz="3600" b="1" dirty="0" smtClean="0"/>
              <a:t>    living with a woman and fathers a </a:t>
            </a:r>
          </a:p>
          <a:p>
            <a:r>
              <a:rPr lang="en-US" sz="3600" b="1" dirty="0" smtClean="0"/>
              <a:t>     son.</a:t>
            </a:r>
          </a:p>
          <a:p>
            <a:pPr marL="285750" indent="-285750">
              <a:buFont typeface="Arial" panose="020B0604020202020204" pitchFamily="34" charset="0"/>
              <a:buChar char="•"/>
            </a:pPr>
            <a:r>
              <a:rPr lang="en-US" sz="3600" b="1" dirty="0" smtClean="0"/>
              <a:t>Returns home to teach rhetoric.</a:t>
            </a:r>
          </a:p>
          <a:p>
            <a:pPr marL="285750" indent="-285750">
              <a:buFont typeface="Arial" panose="020B0604020202020204" pitchFamily="34" charset="0"/>
              <a:buChar char="•"/>
            </a:pPr>
            <a:r>
              <a:rPr lang="en-US" sz="3600" b="1" dirty="0" smtClean="0"/>
              <a:t>Leaves home for Rome, then Milan, </a:t>
            </a:r>
          </a:p>
          <a:p>
            <a:r>
              <a:rPr lang="en-US" sz="3600" b="1" dirty="0"/>
              <a:t> </a:t>
            </a:r>
            <a:r>
              <a:rPr lang="en-US" sz="3600" b="1" dirty="0" smtClean="0"/>
              <a:t>    where he sits under the preaching of </a:t>
            </a:r>
          </a:p>
          <a:p>
            <a:r>
              <a:rPr lang="en-US" sz="3600" b="1" dirty="0" smtClean="0"/>
              <a:t>     Ambrose. Augustine is 30.</a:t>
            </a:r>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i="1" dirty="0" smtClean="0"/>
          </a:p>
        </p:txBody>
      </p:sp>
    </p:spTree>
    <p:extLst>
      <p:ext uri="{BB962C8B-B14F-4D97-AF65-F5344CB8AC3E}">
        <p14:creationId xmlns:p14="http://schemas.microsoft.com/office/powerpoint/2010/main" val="4266952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554</TotalTime>
  <Words>517</Words>
  <Application>Microsoft Office PowerPoint</Application>
  <PresentationFormat>On-screen Show (16:9)</PresentationFormat>
  <Paragraphs>224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35</cp:revision>
  <dcterms:created xsi:type="dcterms:W3CDTF">2015-02-18T14:11:07Z</dcterms:created>
  <dcterms:modified xsi:type="dcterms:W3CDTF">2015-02-19T14:26:48Z</dcterms:modified>
</cp:coreProperties>
</file>