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3" r:id="rId4"/>
    <p:sldId id="291" r:id="rId5"/>
    <p:sldId id="321" r:id="rId6"/>
    <p:sldId id="329" r:id="rId7"/>
    <p:sldId id="328" r:id="rId8"/>
    <p:sldId id="327" r:id="rId9"/>
    <p:sldId id="326" r:id="rId10"/>
    <p:sldId id="325" r:id="rId11"/>
    <p:sldId id="324" r:id="rId12"/>
    <p:sldId id="323" r:id="rId13"/>
    <p:sldId id="322" r:id="rId14"/>
    <p:sldId id="332" r:id="rId15"/>
    <p:sldId id="331" r:id="rId16"/>
    <p:sldId id="337" r:id="rId17"/>
    <p:sldId id="336" r:id="rId18"/>
    <p:sldId id="335" r:id="rId19"/>
    <p:sldId id="334" r:id="rId20"/>
    <p:sldId id="333" r:id="rId21"/>
    <p:sldId id="338" r:id="rId22"/>
    <p:sldId id="320" r:id="rId23"/>
  </p:sldIdLst>
  <p:sldSz cx="10058400" cy="7315200"/>
  <p:notesSz cx="9283700" cy="7004050"/>
  <p:defaultTextStyle>
    <a:defPPr>
      <a:defRPr lang="en-US"/>
    </a:defPPr>
    <a:lvl1pPr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40000"/>
      </a:spcBef>
      <a:spcAft>
        <a:spcPct val="0"/>
      </a:spcAft>
      <a:buClr>
        <a:schemeClr val="hlink"/>
      </a:buClr>
      <a:buSzPct val="65000"/>
      <a:buChar char="•"/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folHlink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00"/>
    <a:srgbClr val="FFFF00"/>
    <a:srgbClr val="0000FF"/>
    <a:srgbClr val="009900"/>
    <a:srgbClr val="CC0000"/>
    <a:srgbClr val="FFFF99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8" autoAdjust="0"/>
  </p:normalViewPr>
  <p:slideViewPr>
    <p:cSldViewPr>
      <p:cViewPr varScale="1">
        <p:scale>
          <a:sx n="99" d="100"/>
          <a:sy n="99" d="100"/>
        </p:scale>
        <p:origin x="-858" y="-102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8" d="100"/>
          <a:sy n="128" d="100"/>
        </p:scale>
        <p:origin x="-1128" y="-84"/>
      </p:cViewPr>
      <p:guideLst>
        <p:guide orient="horz" pos="2206"/>
        <p:guide pos="29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886397B2-06F4-46CF-874D-0E9F3AA1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9388" y="0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6863" y="525463"/>
            <a:ext cx="360997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2632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388" y="6651625"/>
            <a:ext cx="40227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B1E57317-1479-4EEE-967D-D339D5D0C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A4B6F-09FB-4174-B3F2-A6B386FCA1D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22079-06C3-4B3F-8C73-A137A8C1FDD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01A0B-8317-4618-819A-1BCFEB29914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1787525"/>
            <a:ext cx="8550275" cy="1951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144963"/>
            <a:ext cx="7042150" cy="18700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AF1FB-CBD7-4DC9-81C7-168B6659D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B080-A364-44F8-9DFA-58C871DB4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406400"/>
            <a:ext cx="2262188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06400"/>
            <a:ext cx="6637337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FA715-2A7A-41E6-8FA3-E56575062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4C78-7872-4C6F-AEE5-36266287D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15B9E-0C74-4439-BD74-8E752FABD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F1E42-D865-4A67-9C8E-589F59852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1BC3-B91F-4D1C-9C38-85A0D8C49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DF8E0-CE30-43AF-BC8F-6060FE2D1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CC71B-2AA0-428A-8801-F0585B03E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C261-F476-4464-BAC3-138F026FE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36A29-7DBB-40ED-BE7A-288872B08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06400"/>
            <a:ext cx="90519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295400"/>
            <a:ext cx="9051925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3552067-0C40-4C39-8BA6-C21A7D0CC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lang="en-US" sz="2400" dirty="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73063" indent="-373063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400" dirty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200" dirty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41425" indent="-249238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92D05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Arial" charset="0"/>
        <a:buChar char="•"/>
        <a:defRPr lang="en-US" sz="2000" dirty="0">
          <a:solidFill>
            <a:srgbClr val="75A3D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33613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Arial" charset="0"/>
        <a:buChar char="•"/>
        <a:defRPr lang="en-US" sz="2000" dirty="0">
          <a:solidFill>
            <a:srgbClr val="BFBFB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908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80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052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624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2051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 err="1" smtClean="0"/>
              <a:t>Diabolus</a:t>
            </a:r>
            <a:r>
              <a:rPr lang="en-US" dirty="0" smtClean="0"/>
              <a:t> sign this letter of reply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Mansoul’s</a:t>
            </a:r>
            <a:r>
              <a:rPr lang="en-US" dirty="0" smtClean="0"/>
              <a:t> enemy, and him that trembles when he thinks of judgment to come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95400"/>
            <a:ext cx="9051925" cy="3962400"/>
          </a:xfrm>
        </p:spPr>
        <p:txBody>
          <a:bodyPr/>
          <a:lstStyle/>
          <a:p>
            <a:r>
              <a:rPr lang="en-US" dirty="0" smtClean="0"/>
              <a:t>What were the 3 options put forward for weakening and thus retaking the town, and which was chosen?</a:t>
            </a:r>
          </a:p>
          <a:p>
            <a:pPr lvl="1"/>
            <a:r>
              <a:rPr lang="en-US" dirty="0" smtClean="0"/>
              <a:t>Make </a:t>
            </a:r>
            <a:r>
              <a:rPr lang="en-US" dirty="0" err="1" smtClean="0"/>
              <a:t>Mansoul</a:t>
            </a:r>
            <a:r>
              <a:rPr lang="en-US" dirty="0" smtClean="0"/>
              <a:t> loose and vain</a:t>
            </a:r>
          </a:p>
          <a:p>
            <a:pPr lvl="1"/>
            <a:r>
              <a:rPr lang="en-US" dirty="0" smtClean="0"/>
              <a:t>Drive them to doubt and despair</a:t>
            </a:r>
          </a:p>
          <a:p>
            <a:pPr lvl="1"/>
            <a:r>
              <a:rPr lang="en-US" dirty="0" smtClean="0"/>
              <a:t>Blow </a:t>
            </a:r>
            <a:r>
              <a:rPr lang="en-US" dirty="0" smtClean="0"/>
              <a:t>them up by the “gunpowder” of pride and self-conceit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What was the reasoning behind choosing this approach?</a:t>
            </a:r>
          </a:p>
          <a:p>
            <a:pPr lvl="1"/>
            <a:r>
              <a:rPr lang="en-US" dirty="0" smtClean="0"/>
              <a:t>It would make them question the Love of Emmanuel</a:t>
            </a:r>
          </a:p>
          <a:p>
            <a:pPr lvl="1"/>
            <a:r>
              <a:rPr lang="en-US" dirty="0" smtClean="0"/>
              <a:t>And thus would make them stop sending their petitions to Him</a:t>
            </a:r>
          </a:p>
          <a:p>
            <a:pPr lvl="1"/>
            <a:r>
              <a:rPr lang="en-US" dirty="0" smtClean="0"/>
              <a:t>For “as good do nothing, as do to no purpose.”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00500" y="2495350"/>
            <a:ext cx="9051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marL="806450" marR="0" lvl="1" indent="-309563" algn="l" defTabSz="9921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None/>
              <a:tabLst/>
              <a:defRPr/>
            </a:pPr>
            <a:r>
              <a:rPr kumimoji="0" lang="en-US" sz="22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                                            r</a:t>
            </a:r>
          </a:p>
          <a:p>
            <a:pPr marL="373063" marR="0" lvl="0" indent="-373063" algn="l" defTabSz="9921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Arial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73063" marR="0" lvl="0" indent="-373063" algn="l" defTabSz="992188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Arial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52400"/>
            <a:ext cx="9051925" cy="660400"/>
          </a:xfrm>
        </p:spPr>
        <p:txBody>
          <a:bodyPr/>
          <a:lstStyle/>
          <a:p>
            <a:r>
              <a:rPr lang="en-US" dirty="0" smtClean="0"/>
              <a:t>For Hire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838200"/>
            <a:ext cx="9051925" cy="3352800"/>
          </a:xfrm>
        </p:spPr>
        <p:txBody>
          <a:bodyPr/>
          <a:lstStyle/>
          <a:p>
            <a:r>
              <a:rPr lang="en-US" dirty="0" smtClean="0"/>
              <a:t>What did they further propose to do to carry out this plan?</a:t>
            </a:r>
          </a:p>
          <a:p>
            <a:pPr lvl="1"/>
            <a:r>
              <a:rPr lang="en-US" dirty="0" smtClean="0"/>
              <a:t>Have 3 </a:t>
            </a:r>
            <a:r>
              <a:rPr lang="en-US" dirty="0" err="1" smtClean="0"/>
              <a:t>Diabolonians</a:t>
            </a:r>
            <a:r>
              <a:rPr lang="en-US" dirty="0" smtClean="0"/>
              <a:t> disguise themselves, change their names, and sell themselves as servants to the townsmen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How did they disguise themselves?</a:t>
            </a:r>
          </a:p>
          <a:p>
            <a:pPr lvl="1"/>
            <a:r>
              <a:rPr lang="en-US" dirty="0" smtClean="0"/>
              <a:t>They wore sheep’s russet which was “now in a manner” as white as the robes of </a:t>
            </a:r>
            <a:r>
              <a:rPr lang="en-US" dirty="0" err="1" smtClean="0"/>
              <a:t>Mansoul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Diabolonians</a:t>
            </a:r>
            <a:r>
              <a:rPr lang="en-US" dirty="0" smtClean="0"/>
              <a:t> </a:t>
            </a:r>
            <a:r>
              <a:rPr lang="en-US" dirty="0" smtClean="0"/>
              <a:t>were chosen. Name their pseudonyms, who hired them, and the end result</a:t>
            </a:r>
            <a:r>
              <a:rPr lang="en-US" dirty="0" smtClean="0"/>
              <a:t>.</a:t>
            </a:r>
          </a:p>
          <a:p>
            <a:pPr>
              <a:spcBef>
                <a:spcPts val="1200"/>
              </a:spcBef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Group 110"/>
          <p:cNvGraphicFramePr>
            <a:graphicFrameLocks/>
          </p:cNvGraphicFramePr>
          <p:nvPr/>
        </p:nvGraphicFramePr>
        <p:xfrm>
          <a:off x="533400" y="4495800"/>
          <a:ext cx="9144000" cy="2179320"/>
        </p:xfrm>
        <a:graphic>
          <a:graphicData uri="http://schemas.openxmlformats.org/drawingml/2006/table">
            <a:tbl>
              <a:tblPr/>
              <a:tblGrid>
                <a:gridCol w="2209800"/>
                <a:gridCol w="1828800"/>
                <a:gridCol w="1752600"/>
                <a:gridCol w="33528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Diabolonian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Pseudonym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Master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Result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Lord Covetous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Prudent-Thrifty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Mr. Mind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Became almost as bad as Lord Covetous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Lord Lasciviousness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Harmless-Mirth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Lord Willbewill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Became very wanton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Lord Anger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Good-Zeal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Mr. Godly-Fear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>
                          <a:tab pos="1714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Discovered Good-Zeal was a counterfeit and would have hung him had he not escaped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24" descr="ju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1138" y="4902200"/>
            <a:ext cx="1789112" cy="539750"/>
          </a:xfrm>
          <a:prstGeom prst="rect">
            <a:avLst/>
          </a:prstGeom>
          <a:noFill/>
        </p:spPr>
      </p:pic>
      <p:pic>
        <p:nvPicPr>
          <p:cNvPr id="7" name="Picture 25" descr="ju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7013" y="5486400"/>
            <a:ext cx="1784350" cy="347663"/>
          </a:xfrm>
          <a:prstGeom prst="rect">
            <a:avLst/>
          </a:prstGeom>
          <a:noFill/>
        </p:spPr>
      </p:pic>
      <p:pic>
        <p:nvPicPr>
          <p:cNvPr id="8" name="Picture 27" descr="ju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4313" y="5851525"/>
            <a:ext cx="1778000" cy="798513"/>
          </a:xfrm>
          <a:prstGeom prst="rect">
            <a:avLst/>
          </a:prstGeom>
          <a:noFill/>
        </p:spPr>
      </p:pic>
      <p:pic>
        <p:nvPicPr>
          <p:cNvPr id="9" name="Picture 96" descr="jun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89463" y="4908550"/>
            <a:ext cx="1716087" cy="539750"/>
          </a:xfrm>
          <a:prstGeom prst="rect">
            <a:avLst/>
          </a:prstGeom>
          <a:noFill/>
        </p:spPr>
      </p:pic>
      <p:pic>
        <p:nvPicPr>
          <p:cNvPr id="10" name="Picture 97" descr="jun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16450" y="5492750"/>
            <a:ext cx="1711325" cy="330200"/>
          </a:xfrm>
          <a:prstGeom prst="rect">
            <a:avLst/>
          </a:prstGeom>
          <a:noFill/>
        </p:spPr>
      </p:pic>
      <p:pic>
        <p:nvPicPr>
          <p:cNvPr id="11" name="Picture 98" descr="ju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8513" y="5873750"/>
            <a:ext cx="1704975" cy="782638"/>
          </a:xfrm>
          <a:prstGeom prst="rect">
            <a:avLst/>
          </a:prstGeom>
          <a:noFill/>
        </p:spPr>
      </p:pic>
      <p:pic>
        <p:nvPicPr>
          <p:cNvPr id="12" name="Picture 99" descr="jun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42063" y="4902200"/>
            <a:ext cx="3290887" cy="539750"/>
          </a:xfrm>
          <a:prstGeom prst="rect">
            <a:avLst/>
          </a:prstGeom>
          <a:noFill/>
        </p:spPr>
      </p:pic>
      <p:pic>
        <p:nvPicPr>
          <p:cNvPr id="13" name="Picture 100" descr="jun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38" y="5486400"/>
            <a:ext cx="3281362" cy="338138"/>
          </a:xfrm>
          <a:prstGeom prst="rect">
            <a:avLst/>
          </a:prstGeom>
          <a:noFill/>
        </p:spPr>
      </p:pic>
      <p:pic>
        <p:nvPicPr>
          <p:cNvPr id="14" name="Picture 101" descr="ju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2063" y="5867400"/>
            <a:ext cx="3303587" cy="798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19200"/>
            <a:ext cx="9051925" cy="5207000"/>
          </a:xfrm>
        </p:spPr>
        <p:txBody>
          <a:bodyPr/>
          <a:lstStyle/>
          <a:p>
            <a:r>
              <a:rPr lang="en-US" dirty="0" smtClean="0"/>
              <a:t>What day did they agree would be best to try to seize </a:t>
            </a:r>
            <a:r>
              <a:rPr lang="en-US" dirty="0" err="1" smtClean="0"/>
              <a:t>Mansoul</a:t>
            </a:r>
            <a:r>
              <a:rPr lang="en-US" dirty="0" smtClean="0"/>
              <a:t> and why?</a:t>
            </a:r>
          </a:p>
          <a:p>
            <a:pPr lvl="1"/>
            <a:r>
              <a:rPr lang="en-US" dirty="0" smtClean="0"/>
              <a:t>Market day because . . .</a:t>
            </a:r>
          </a:p>
          <a:p>
            <a:pPr lvl="2"/>
            <a:r>
              <a:rPr lang="en-US" dirty="0" smtClean="0"/>
              <a:t>The people will be the most busy and the least likely to fear a surprise.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Diabolonians</a:t>
            </a:r>
            <a:r>
              <a:rPr lang="en-US" dirty="0" smtClean="0"/>
              <a:t> will be able to gather without arousing suspicion.</a:t>
            </a:r>
          </a:p>
          <a:p>
            <a:pPr lvl="2"/>
            <a:r>
              <a:rPr lang="en-US" dirty="0" smtClean="0"/>
              <a:t>If their attempt fails, they will be able to hide themselves in the crowd and escape.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They send a second letter to </a:t>
            </a:r>
            <a:r>
              <a:rPr lang="en-US" dirty="0" err="1" smtClean="0"/>
              <a:t>Diabolous</a:t>
            </a:r>
            <a:r>
              <a:rPr lang="en-US" dirty="0" smtClean="0"/>
              <a:t> to inform him of their plans and success in weakening the town.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this letter they also suggest that </a:t>
            </a:r>
            <a:r>
              <a:rPr lang="en-US" dirty="0" err="1" smtClean="0"/>
              <a:t>Diabolous</a:t>
            </a:r>
            <a:r>
              <a:rPr lang="en-US" dirty="0" smtClean="0"/>
              <a:t> bring what kind of army when he returns?</a:t>
            </a:r>
          </a:p>
          <a:p>
            <a:pPr lvl="1"/>
            <a:r>
              <a:rPr lang="en-US" dirty="0" smtClean="0"/>
              <a:t>An army of doubters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town was in a sad state:</a:t>
            </a:r>
          </a:p>
          <a:p>
            <a:pPr lvl="1"/>
            <a:r>
              <a:rPr lang="en-US" dirty="0" smtClean="0"/>
              <a:t>They had grievously offended </a:t>
            </a:r>
            <a:r>
              <a:rPr lang="en-US" dirty="0" err="1" smtClean="0"/>
              <a:t>Shaddai</a:t>
            </a:r>
            <a:r>
              <a:rPr lang="en-US" dirty="0" smtClean="0"/>
              <a:t> and Emmanuel</a:t>
            </a:r>
          </a:p>
          <a:p>
            <a:pPr lvl="1"/>
            <a:r>
              <a:rPr lang="en-US" dirty="0" smtClean="0"/>
              <a:t>Their enemies had fresh strength</a:t>
            </a:r>
          </a:p>
          <a:p>
            <a:pPr lvl="1"/>
            <a:r>
              <a:rPr lang="en-US" dirty="0" smtClean="0"/>
              <a:t>They were obtaining no response from their petitioning</a:t>
            </a:r>
          </a:p>
          <a:p>
            <a:pPr lvl="1"/>
            <a:r>
              <a:rPr lang="en-US" dirty="0" smtClean="0"/>
              <a:t>The sickness greatly raged in the town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“Their cloud was made to grow blacker and blacker, and their Emmanuel to stand at further distance.”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of Letter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Profane delivers the second letter to Hell-Gate Hill. How did the “rabblement” discuss this second letter?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They consider the approach put forth by the </a:t>
            </a:r>
            <a:r>
              <a:rPr lang="en-US" dirty="0" err="1" smtClean="0"/>
              <a:t>Diabolonians</a:t>
            </a:r>
            <a:r>
              <a:rPr lang="en-US" dirty="0" smtClean="0"/>
              <a:t> within the town.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Some suggest that they wait a bit longer to draw the town into yet more sin.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But </a:t>
            </a:r>
            <a:r>
              <a:rPr lang="en-US" dirty="0" err="1" smtClean="0"/>
              <a:t>Diabolus</a:t>
            </a:r>
            <a:r>
              <a:rPr lang="en-US" dirty="0" smtClean="0"/>
              <a:t> does not want to wait: “My furious gorge, and empty paunch, so </a:t>
            </a:r>
            <a:r>
              <a:rPr lang="en-US" dirty="0" err="1" smtClean="0"/>
              <a:t>lusteth</a:t>
            </a:r>
            <a:r>
              <a:rPr lang="en-US" dirty="0" smtClean="0"/>
              <a:t> after a repossession of my famous town of </a:t>
            </a:r>
            <a:r>
              <a:rPr lang="en-US" dirty="0" err="1" smtClean="0"/>
              <a:t>Mansoul</a:t>
            </a:r>
            <a:r>
              <a:rPr lang="en-US" dirty="0" smtClean="0"/>
              <a:t>, that whatever comes out, I can wait no longer to see the events of lingering projects.”  </a:t>
            </a:r>
            <a:r>
              <a:rPr lang="en-US" dirty="0" smtClean="0">
                <a:solidFill>
                  <a:srgbClr val="92D050"/>
                </a:solidFill>
              </a:rPr>
              <a:t>(I Peter 5:8)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Thus they approved the plan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52400"/>
            <a:ext cx="9051925" cy="660400"/>
          </a:xfrm>
        </p:spPr>
        <p:txBody>
          <a:bodyPr/>
          <a:lstStyle/>
          <a:p>
            <a:r>
              <a:rPr lang="en-US" dirty="0" smtClean="0"/>
              <a:t>Hint of Fear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838200"/>
            <a:ext cx="9402762" cy="5207000"/>
          </a:xfrm>
        </p:spPr>
        <p:txBody>
          <a:bodyPr/>
          <a:lstStyle/>
          <a:p>
            <a:r>
              <a:rPr lang="en-US" dirty="0" smtClean="0"/>
              <a:t>What does Lucifer say is the only thing that can cause their plan to fail at this point?</a:t>
            </a:r>
          </a:p>
          <a:p>
            <a:pPr lvl="1"/>
            <a:r>
              <a:rPr lang="en-US" dirty="0" smtClean="0"/>
              <a:t>“Nothing can make this to fail but grace, in which I would hope that this town has no share.”</a:t>
            </a:r>
          </a:p>
          <a:p>
            <a:r>
              <a:rPr lang="en-US" dirty="0" smtClean="0"/>
              <a:t>How do they plan to keep the town from grace?</a:t>
            </a:r>
          </a:p>
          <a:p>
            <a:pPr lvl="1"/>
            <a:r>
              <a:rPr lang="en-US" dirty="0" smtClean="0"/>
              <a:t>Drive them into sin.</a:t>
            </a:r>
          </a:p>
          <a:p>
            <a:pPr lvl="2"/>
            <a:r>
              <a:rPr lang="en-US" dirty="0" smtClean="0"/>
              <a:t>For “two or three </a:t>
            </a:r>
            <a:r>
              <a:rPr lang="en-US" dirty="0" err="1" smtClean="0"/>
              <a:t>Diabolonians</a:t>
            </a:r>
            <a:r>
              <a:rPr lang="en-US" dirty="0" smtClean="0"/>
              <a:t>, if entertained and countenanced by the town of </a:t>
            </a:r>
            <a:r>
              <a:rPr lang="en-US" dirty="0" err="1" smtClean="0"/>
              <a:t>Mansoul</a:t>
            </a:r>
            <a:r>
              <a:rPr lang="en-US" dirty="0" smtClean="0"/>
              <a:t>, will do more to the keeping of Emmanuel from them, and towards making the town of </a:t>
            </a:r>
            <a:r>
              <a:rPr lang="en-US" dirty="0" err="1" smtClean="0"/>
              <a:t>Mansoul</a:t>
            </a:r>
            <a:r>
              <a:rPr lang="en-US" dirty="0" smtClean="0"/>
              <a:t> your own than can an army of a legion that should be sent out from us to withstand him.”</a:t>
            </a:r>
          </a:p>
          <a:p>
            <a:pPr lvl="2"/>
            <a:r>
              <a:rPr lang="en-US" dirty="0" smtClean="0"/>
              <a:t>“Yea, why may he not, by their lapse into that sin again, be driven from them for ever?”</a:t>
            </a:r>
          </a:p>
          <a:p>
            <a:r>
              <a:rPr lang="en-US" dirty="0" smtClean="0"/>
              <a:t>Although </a:t>
            </a:r>
            <a:r>
              <a:rPr lang="en-US" dirty="0" err="1" smtClean="0"/>
              <a:t>Diabolus</a:t>
            </a:r>
            <a:r>
              <a:rPr lang="en-US" dirty="0" smtClean="0"/>
              <a:t> feared the potential power of the people’s petitioning of Emmanuel, why was he not greatly concerned?</a:t>
            </a:r>
          </a:p>
          <a:p>
            <a:pPr lvl="1"/>
            <a:r>
              <a:rPr lang="en-US" dirty="0" smtClean="0"/>
              <a:t>They “regarded iniquity in their heart” </a:t>
            </a:r>
            <a:r>
              <a:rPr lang="en-US" dirty="0" smtClean="0">
                <a:solidFill>
                  <a:srgbClr val="92D050"/>
                </a:solidFill>
              </a:rPr>
              <a:t>(Psalm 66:18)</a:t>
            </a:r>
          </a:p>
          <a:p>
            <a:pPr lvl="1"/>
            <a:r>
              <a:rPr lang="en-US" dirty="0" smtClean="0"/>
              <a:t>They “cried to their King for help, and laid </a:t>
            </a:r>
            <a:r>
              <a:rPr lang="en-US" dirty="0" err="1" smtClean="0"/>
              <a:t>Diabolonians</a:t>
            </a:r>
            <a:r>
              <a:rPr lang="en-US" dirty="0" smtClean="0"/>
              <a:t> in their bosoms.”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Reply to Letter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were the contents of </a:t>
            </a:r>
            <a:r>
              <a:rPr lang="en-US" dirty="0" err="1" smtClean="0"/>
              <a:t>Diabolus</a:t>
            </a:r>
            <a:r>
              <a:rPr lang="en-US" dirty="0" smtClean="0"/>
              <a:t>’ reply to the 2nd letter?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We highly approve and cannot think of a better plan.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We are sending an army of 20,000+ doubters.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You will be l</a:t>
            </a:r>
            <a:r>
              <a:rPr lang="en-US" dirty="0" smtClean="0"/>
              <a:t>ords of </a:t>
            </a:r>
            <a:r>
              <a:rPr lang="en-US" dirty="0" err="1" smtClean="0"/>
              <a:t>Mansoul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Continue to draw the town into sin “that sin may be finished and bring forth death.” </a:t>
            </a:r>
            <a:r>
              <a:rPr lang="en-US" dirty="0" smtClean="0">
                <a:solidFill>
                  <a:srgbClr val="92D050"/>
                </a:solidFill>
              </a:rPr>
              <a:t>(James 1:15)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We may come at any time so be ready.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Bad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Bunyan notes that there was now a “mixture in </a:t>
            </a:r>
            <a:r>
              <a:rPr lang="en-US" dirty="0" err="1" smtClean="0"/>
              <a:t>Mansoul</a:t>
            </a:r>
            <a:r>
              <a:rPr lang="en-US" dirty="0" smtClean="0"/>
              <a:t>.” To what does he refer?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townsmen and </a:t>
            </a:r>
            <a:r>
              <a:rPr lang="en-US" dirty="0" err="1" smtClean="0"/>
              <a:t>Diabolonians</a:t>
            </a:r>
            <a:r>
              <a:rPr lang="en-US" dirty="0" smtClean="0"/>
              <a:t> walked the streets together.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townsmen “began to seek their peace” as they thought it “was in vain to go to </a:t>
            </a:r>
            <a:r>
              <a:rPr lang="en-US" dirty="0" err="1" smtClean="0"/>
              <a:t>handygripes</a:t>
            </a:r>
            <a:r>
              <a:rPr lang="en-US" dirty="0" smtClean="0"/>
              <a:t> [close combat] with them.”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Diabolonians</a:t>
            </a:r>
            <a:r>
              <a:rPr lang="en-US" dirty="0" smtClean="0"/>
              <a:t> were promising the town to themselves.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Both seemed to be masters of </a:t>
            </a:r>
            <a:r>
              <a:rPr lang="en-US" dirty="0" err="1" smtClean="0"/>
              <a:t>Mansoul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Diabolonians</a:t>
            </a:r>
            <a:r>
              <a:rPr lang="en-US" dirty="0" smtClean="0"/>
              <a:t> “increased and grew” while </a:t>
            </a:r>
            <a:r>
              <a:rPr lang="en-US" dirty="0" err="1" smtClean="0"/>
              <a:t>Mansoul</a:t>
            </a:r>
            <a:r>
              <a:rPr lang="en-US" dirty="0" smtClean="0"/>
              <a:t> “diminished greatly.”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There were “more than eleven thousand men, women, and children that died by the sickness in </a:t>
            </a:r>
            <a:r>
              <a:rPr lang="en-US" dirty="0" err="1" smtClean="0"/>
              <a:t>Mansoul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152400"/>
            <a:ext cx="9051925" cy="660400"/>
          </a:xfrm>
        </p:spPr>
        <p:txBody>
          <a:bodyPr/>
          <a:lstStyle/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990600"/>
            <a:ext cx="9051925" cy="5207000"/>
          </a:xfrm>
        </p:spPr>
        <p:txBody>
          <a:bodyPr/>
          <a:lstStyle/>
          <a:p>
            <a:pPr>
              <a:buClrTx/>
              <a:buSzTx/>
              <a:buNone/>
            </a:pPr>
            <a:r>
              <a:rPr lang="en-US" sz="2000" dirty="0" smtClean="0"/>
              <a:t>Matthew 10:16 (NASB)</a:t>
            </a:r>
          </a:p>
          <a:p>
            <a:pPr>
              <a:buClrTx/>
              <a:buSz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“. . . be shrewd as serpents, and innocent as doves</a:t>
            </a:r>
            <a:r>
              <a:rPr lang="en-US" sz="2000" dirty="0" smtClean="0">
                <a:solidFill>
                  <a:schemeClr val="tx1"/>
                </a:solidFill>
              </a:rPr>
              <a:t>.”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buClrTx/>
              <a:buSzTx/>
              <a:buNone/>
            </a:pPr>
            <a:r>
              <a:rPr lang="en-US" sz="2000" dirty="0" smtClean="0"/>
              <a:t>Romans 16:17-19 (NASB)</a:t>
            </a:r>
          </a:p>
          <a:p>
            <a:pPr>
              <a:buClrTx/>
              <a:buSzTx/>
              <a:buNone/>
            </a:pPr>
            <a:r>
              <a:rPr lang="en-US" sz="2000" dirty="0" smtClean="0"/>
              <a:t>17 </a:t>
            </a:r>
            <a:r>
              <a:rPr lang="en-US" sz="2000" dirty="0" smtClean="0">
                <a:solidFill>
                  <a:schemeClr val="tx1"/>
                </a:solidFill>
              </a:rPr>
              <a:t>Now I urge you, brethren, </a:t>
            </a:r>
            <a:r>
              <a:rPr lang="en-US" sz="2000" u="sng" dirty="0" smtClean="0">
                <a:solidFill>
                  <a:schemeClr val="tx1"/>
                </a:solidFill>
              </a:rPr>
              <a:t>keep your eye on those who cause dissensions and hindrances</a:t>
            </a:r>
            <a:r>
              <a:rPr lang="en-US" sz="2000" dirty="0" smtClean="0">
                <a:solidFill>
                  <a:schemeClr val="tx1"/>
                </a:solidFill>
              </a:rPr>
              <a:t> contrary to the teaching which you learned, and turn away from them.</a:t>
            </a:r>
          </a:p>
          <a:p>
            <a:pPr>
              <a:buClrTx/>
              <a:buSzTx/>
              <a:buNone/>
            </a:pPr>
            <a:r>
              <a:rPr lang="en-US" sz="2000" dirty="0" smtClean="0"/>
              <a:t>18 </a:t>
            </a:r>
            <a:r>
              <a:rPr lang="en-US" sz="2000" dirty="0" smtClean="0">
                <a:solidFill>
                  <a:schemeClr val="tx1"/>
                </a:solidFill>
              </a:rPr>
              <a:t>For such men are slaves, not of our Lord Christ but of their own appetites; and by their smooth and flattering speech they deceive the hearts of the unsuspecting.</a:t>
            </a:r>
          </a:p>
          <a:p>
            <a:pPr>
              <a:buClrTx/>
              <a:buSzTx/>
              <a:buNone/>
            </a:pPr>
            <a:r>
              <a:rPr lang="en-US" sz="2000" dirty="0" smtClean="0"/>
              <a:t>19 </a:t>
            </a:r>
            <a:r>
              <a:rPr lang="en-US" sz="2000" dirty="0" smtClean="0">
                <a:solidFill>
                  <a:schemeClr val="tx1"/>
                </a:solidFill>
              </a:rPr>
              <a:t>For the report of your obedience has reached to all; therefore I am rejoicing over you, but I want you to </a:t>
            </a:r>
            <a:r>
              <a:rPr lang="en-US" sz="2000" u="sng" dirty="0" smtClean="0">
                <a:solidFill>
                  <a:schemeClr val="tx1"/>
                </a:solidFill>
              </a:rPr>
              <a:t>be wise in what is good and innocent in what is evil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1800"/>
              </a:spcBef>
              <a:buClrTx/>
              <a:buSzTx/>
              <a:buNone/>
            </a:pPr>
            <a:r>
              <a:rPr lang="en-US" sz="2000" dirty="0" smtClean="0"/>
              <a:t>2 Corinthians 2:10-11 (NASB)</a:t>
            </a:r>
          </a:p>
          <a:p>
            <a:pPr>
              <a:buClrTx/>
              <a:buSzTx/>
              <a:buNone/>
            </a:pPr>
            <a:r>
              <a:rPr lang="en-US" sz="2000" dirty="0" smtClean="0"/>
              <a:t>10 </a:t>
            </a:r>
            <a:r>
              <a:rPr lang="en-US" sz="2000" dirty="0" smtClean="0">
                <a:solidFill>
                  <a:schemeClr val="tx1"/>
                </a:solidFill>
              </a:rPr>
              <a:t>But whom you forgive anything, I forgive also . . .</a:t>
            </a:r>
          </a:p>
          <a:p>
            <a:pPr>
              <a:buClrTx/>
              <a:buSzTx/>
              <a:buNone/>
            </a:pPr>
            <a:r>
              <a:rPr lang="en-US" sz="2000" dirty="0" smtClean="0"/>
              <a:t>11 </a:t>
            </a:r>
            <a:r>
              <a:rPr lang="en-US" sz="2000" dirty="0" smtClean="0">
                <a:solidFill>
                  <a:schemeClr val="tx1"/>
                </a:solidFill>
              </a:rPr>
              <a:t>in order that no advantage be taken of us by Satan; for </a:t>
            </a:r>
            <a:r>
              <a:rPr lang="en-US" sz="2000" u="sng" dirty="0" smtClean="0">
                <a:solidFill>
                  <a:schemeClr val="tx1"/>
                </a:solidFill>
              </a:rPr>
              <a:t>we are not ignorant of his schemes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9051925" cy="1463675"/>
          </a:xfrm>
        </p:spPr>
        <p:txBody>
          <a:bodyPr/>
          <a:lstStyle/>
          <a:p>
            <a:pPr eaLnBrk="1" hangingPunct="1">
              <a:defRPr/>
            </a:pPr>
            <a:r>
              <a:rPr sz="3600" dirty="0" smtClean="0">
                <a:solidFill>
                  <a:schemeClr val="folHlink"/>
                </a:solidFill>
              </a:rPr>
              <a:t>Week </a:t>
            </a:r>
            <a:r>
              <a:rPr sz="3600" dirty="0" smtClean="0">
                <a:solidFill>
                  <a:schemeClr val="folHlink"/>
                </a:solidFill>
              </a:rPr>
              <a:t>13</a:t>
            </a:r>
            <a:endParaRPr sz="3600" dirty="0" smtClean="0">
              <a:solidFill>
                <a:schemeClr val="folHlink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2209800"/>
            <a:ext cx="9051925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The remaining </a:t>
            </a:r>
            <a:r>
              <a:rPr lang="en-US" sz="3600" dirty="0" err="1" smtClean="0">
                <a:solidFill>
                  <a:schemeClr val="tx1"/>
                </a:solidFill>
              </a:rPr>
              <a:t>Diabolonians</a:t>
            </a:r>
            <a:r>
              <a:rPr lang="en-US" sz="3600" dirty="0" smtClean="0">
                <a:solidFill>
                  <a:schemeClr val="tx1"/>
                </a:solidFill>
              </a:rPr>
              <a:t> plot the ruin of the town</a:t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to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The mixture of </a:t>
            </a:r>
            <a:r>
              <a:rPr lang="en-US" sz="3600" dirty="0" err="1" smtClean="0">
                <a:solidFill>
                  <a:schemeClr val="tx1"/>
                </a:solidFill>
              </a:rPr>
              <a:t>Diabolonians</a:t>
            </a:r>
            <a:r>
              <a:rPr lang="en-US" sz="3600" dirty="0" smtClean="0">
                <a:solidFill>
                  <a:schemeClr val="tx1"/>
                </a:solidFill>
              </a:rPr>
              <a:t> and </a:t>
            </a:r>
            <a:r>
              <a:rPr lang="en-US" sz="3600" dirty="0" err="1" smtClean="0">
                <a:solidFill>
                  <a:schemeClr val="tx1"/>
                </a:solidFill>
              </a:rPr>
              <a:t>Mansoulians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0"/>
            <a:ext cx="9051925" cy="4191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Sin often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takes </a:t>
            </a:r>
            <a:r>
              <a:rPr lang="en-US" sz="3600" dirty="0" smtClean="0">
                <a:solidFill>
                  <a:schemeClr val="tx1"/>
                </a:solidFill>
              </a:rPr>
              <a:t>us further than we want to go,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l</a:t>
            </a:r>
            <a:r>
              <a:rPr lang="en-US" sz="3600" dirty="0" smtClean="0">
                <a:solidFill>
                  <a:schemeClr val="tx1"/>
                </a:solidFill>
              </a:rPr>
              <a:t>eaves </a:t>
            </a:r>
            <a:r>
              <a:rPr lang="en-US" sz="3600" dirty="0" smtClean="0">
                <a:solidFill>
                  <a:schemeClr val="tx1"/>
                </a:solidFill>
              </a:rPr>
              <a:t>us longer than we want to stay, and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costs </a:t>
            </a:r>
            <a:r>
              <a:rPr lang="en-US" sz="3600" dirty="0" smtClean="0">
                <a:solidFill>
                  <a:schemeClr val="tx1"/>
                </a:solidFill>
              </a:rPr>
              <a:t>us more than we want to pay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762000"/>
            <a:ext cx="9051925" cy="4191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Mr. </a:t>
            </a:r>
            <a:r>
              <a:rPr lang="en-US" sz="3600" dirty="0" err="1" smtClean="0">
                <a:solidFill>
                  <a:schemeClr val="tx1"/>
                </a:solidFill>
              </a:rPr>
              <a:t>Prywell</a:t>
            </a:r>
            <a:r>
              <a:rPr lang="en-US" sz="3600" dirty="0" smtClean="0">
                <a:solidFill>
                  <a:schemeClr val="tx1"/>
                </a:solidFill>
              </a:rPr>
              <a:t> to the rescue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3238" y="406400"/>
            <a:ext cx="905192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921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Next Week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0"/>
            <a:ext cx="8550275" cy="2438400"/>
          </a:xfrm>
        </p:spPr>
        <p:txBody>
          <a:bodyPr/>
          <a:lstStyle/>
          <a:p>
            <a:pPr eaLnBrk="1" hangingPunct="1">
              <a:defRPr/>
            </a:pPr>
            <a:r>
              <a:rPr sz="5900" dirty="0" smtClean="0"/>
              <a:t>The Holy War</a:t>
            </a:r>
          </a:p>
        </p:txBody>
      </p:sp>
      <p:pic>
        <p:nvPicPr>
          <p:cNvPr id="10243" name="Picture 5" descr="worldcastlec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5563" y="2159000"/>
            <a:ext cx="2141537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68325"/>
            <a:ext cx="9051925" cy="895350"/>
          </a:xfrm>
        </p:spPr>
        <p:txBody>
          <a:bodyPr/>
          <a:lstStyle/>
          <a:p>
            <a:pPr eaLnBrk="1" hangingPunct="1">
              <a:defRPr/>
            </a:pPr>
            <a:r>
              <a:rPr sz="4400" smtClean="0"/>
              <a:t>Goals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3238" y="1870075"/>
            <a:ext cx="9051925" cy="4632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gain a greater understanding of the </a:t>
            </a:r>
            <a:r>
              <a:rPr sz="2800" smtClean="0"/>
              <a:t>spiritual warfare</a:t>
            </a:r>
            <a:r>
              <a:rPr sz="2800" smtClean="0">
                <a:solidFill>
                  <a:schemeClr val="tx1"/>
                </a:solidFill>
              </a:rPr>
              <a:t> in which we are engaged.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develop a greater awareness of the </a:t>
            </a:r>
            <a:r>
              <a:rPr sz="2800" smtClean="0"/>
              <a:t>methods employed by Satan</a:t>
            </a:r>
            <a:r>
              <a:rPr sz="2800" smtClean="0">
                <a:solidFill>
                  <a:schemeClr val="tx1"/>
                </a:solidFill>
              </a:rPr>
              <a:t>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deepen our appreciation for the </a:t>
            </a:r>
            <a:r>
              <a:rPr sz="2800" smtClean="0"/>
              <a:t>grace of God</a:t>
            </a:r>
            <a:r>
              <a:rPr sz="2800" smtClean="0">
                <a:solidFill>
                  <a:schemeClr val="tx1"/>
                </a:solidFill>
              </a:rPr>
              <a:t> in saving sinners.</a:t>
            </a:r>
            <a:br>
              <a:rPr sz="2800" smtClean="0">
                <a:solidFill>
                  <a:schemeClr val="tx1"/>
                </a:solidFill>
              </a:rPr>
            </a:br>
            <a:endParaRPr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sz="2800" smtClean="0">
                <a:solidFill>
                  <a:schemeClr val="tx1"/>
                </a:solidFill>
              </a:rPr>
              <a:t>To learn more about ourselves through empathizing with </a:t>
            </a:r>
            <a:r>
              <a:rPr sz="2800" err="1" smtClean="0">
                <a:solidFill>
                  <a:schemeClr val="tx1"/>
                </a:solidFill>
              </a:rPr>
              <a:t>Mansoul</a:t>
            </a:r>
            <a:r>
              <a:rPr sz="2800" smtClean="0">
                <a:solidFill>
                  <a:schemeClr val="tx1"/>
                </a:solidFill>
              </a:rPr>
              <a:t> </a:t>
            </a:r>
            <a:r>
              <a:rPr sz="2800" smtClean="0"/>
              <a:t>(</a:t>
            </a:r>
            <a:r>
              <a:rPr sz="2800" err="1" smtClean="0"/>
              <a:t>Mansoul</a:t>
            </a:r>
            <a:r>
              <a:rPr sz="2800" smtClean="0"/>
              <a:t> = 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73075"/>
            <a:ext cx="9051925" cy="898525"/>
          </a:xfrm>
        </p:spPr>
        <p:txBody>
          <a:bodyPr/>
          <a:lstStyle/>
          <a:p>
            <a:pPr>
              <a:defRPr/>
            </a:pPr>
            <a:r>
              <a:rPr sz="4400" dirty="0"/>
              <a:t>Synopsis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304800" y="1676400"/>
            <a:ext cx="9448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 anchor="ctr"/>
          <a:lstStyle/>
          <a:p>
            <a:pPr algn="ctr" defTabSz="992188">
              <a:lnSpc>
                <a:spcPct val="10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Because the townsmen did not obey the command to seek out and destroy all remaining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Diabolonians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those still residing within the town communicate with </a:t>
            </a:r>
            <a:r>
              <a:rPr lang="en-US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Diabolus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plot the town’s overthrow.</a:t>
            </a:r>
            <a:endParaRPr lang="en-US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</a:t>
            </a:r>
            <a:r>
              <a:rPr lang="en-US" dirty="0" err="1" smtClean="0"/>
              <a:t>Diabolonians</a:t>
            </a:r>
            <a:r>
              <a:rPr lang="en-US" dirty="0" smtClean="0"/>
              <a:t> who were left in </a:t>
            </a:r>
            <a:r>
              <a:rPr lang="en-US" dirty="0" err="1" smtClean="0"/>
              <a:t>Mansoul</a:t>
            </a:r>
            <a:r>
              <a:rPr lang="en-US" dirty="0" smtClean="0"/>
              <a:t> perceived how weak the town had become, they met together to plot the town’s ruin. Where did they meet?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In the house of Mr. Mischief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How did this meeting go and what was decided?</a:t>
            </a:r>
          </a:p>
          <a:p>
            <a:pPr lvl="1">
              <a:spcBef>
                <a:spcPts val="1800"/>
              </a:spcBef>
            </a:pPr>
            <a:r>
              <a:rPr lang="en-US" dirty="0" smtClean="0">
                <a:solidFill>
                  <a:srgbClr val="FFC000"/>
                </a:solidFill>
              </a:rPr>
              <a:t>Lord Lasciviousness: </a:t>
            </a:r>
            <a:r>
              <a:rPr lang="en-US" dirty="0" smtClean="0"/>
              <a:t>Let some of the </a:t>
            </a:r>
            <a:r>
              <a:rPr lang="en-US" dirty="0" err="1" smtClean="0"/>
              <a:t>Diabolonians</a:t>
            </a:r>
            <a:r>
              <a:rPr lang="en-US" dirty="0" smtClean="0"/>
              <a:t> offer </a:t>
            </a:r>
            <a:r>
              <a:rPr lang="en-US" dirty="0" smtClean="0"/>
              <a:t>themselves </a:t>
            </a:r>
            <a:r>
              <a:rPr lang="en-US" dirty="0" smtClean="0"/>
              <a:t>in service to some of the townsmen.</a:t>
            </a:r>
          </a:p>
          <a:p>
            <a:pPr lvl="1">
              <a:spcBef>
                <a:spcPts val="1800"/>
              </a:spcBef>
            </a:pPr>
            <a:r>
              <a:rPr lang="en-US" dirty="0" smtClean="0">
                <a:solidFill>
                  <a:srgbClr val="FFC000"/>
                </a:solidFill>
              </a:rPr>
              <a:t>Lord Murder: </a:t>
            </a:r>
            <a:r>
              <a:rPr lang="en-US" dirty="0" smtClean="0"/>
              <a:t>This cannot be done at this time for they are still in a rage from the incident with Mr. Carnal Security.</a:t>
            </a:r>
          </a:p>
          <a:p>
            <a:pPr lvl="1">
              <a:spcBef>
                <a:spcPts val="1800"/>
              </a:spcBef>
            </a:pPr>
            <a:r>
              <a:rPr lang="en-US" dirty="0" smtClean="0">
                <a:solidFill>
                  <a:srgbClr val="FFC000"/>
                </a:solidFill>
              </a:rPr>
              <a:t>Consensus: </a:t>
            </a:r>
            <a:r>
              <a:rPr lang="en-US" dirty="0" smtClean="0"/>
              <a:t>Let us send a letter to </a:t>
            </a:r>
            <a:r>
              <a:rPr lang="en-US" dirty="0" err="1" smtClean="0"/>
              <a:t>Diabolous</a:t>
            </a:r>
            <a:r>
              <a:rPr lang="en-US" dirty="0" smtClean="0"/>
              <a:t> to let him know of our intentions and to ask his advice.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What were the contents of this letter?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We are hopeful that this town may become yours once again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 town is in a ripe condition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It has declined from Emmanuel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He has departed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They continually send to Him, but cannot prevail with Him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The townsmen are sick and fainting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Only we remain lively and strong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“We judge they lie open to thy hand and power”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By whose hand did they send this letter?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Mr. Profane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28600"/>
            <a:ext cx="9051925" cy="660400"/>
          </a:xfrm>
        </p:spPr>
        <p:txBody>
          <a:bodyPr/>
          <a:lstStyle/>
          <a:p>
            <a:r>
              <a:rPr lang="en-US" dirty="0" smtClean="0"/>
              <a:t>Delivery of Letter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914400"/>
            <a:ext cx="9051925" cy="5207000"/>
          </a:xfrm>
        </p:spPr>
        <p:txBody>
          <a:bodyPr/>
          <a:lstStyle/>
          <a:p>
            <a:r>
              <a:rPr lang="en-US" dirty="0" smtClean="0"/>
              <a:t>Mr. Profane delivers the letter to Hell-Gate Hill and was opened to by the porter. What was </a:t>
            </a:r>
            <a:r>
              <a:rPr lang="en-US" dirty="0" smtClean="0"/>
              <a:t>his name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Cerberus</a:t>
            </a:r>
          </a:p>
          <a:p>
            <a:pPr lvl="2"/>
            <a:r>
              <a:rPr lang="en-US" dirty="0" smtClean="0"/>
              <a:t>“In Greek mythology, Cerberus was the hound of Hades, a monstrous three-headed dog with a snake for a tail and snakes down his back like a mane.”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“Cerberus guarded the gate to Hades and ensured that spirits of the dead could enter, but none could exit (additionally, no living person was to come into Hades</a:t>
            </a:r>
            <a:r>
              <a:rPr lang="en-US" dirty="0" smtClean="0"/>
              <a:t>).”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(Wikipedia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Name some of the “rabblement” that came together along with </a:t>
            </a:r>
            <a:r>
              <a:rPr lang="en-US" dirty="0" err="1" smtClean="0"/>
              <a:t>Diabolous</a:t>
            </a:r>
            <a:r>
              <a:rPr lang="en-US" dirty="0" smtClean="0"/>
              <a:t> to read the letter.</a:t>
            </a:r>
          </a:p>
          <a:p>
            <a:pPr lvl="1"/>
            <a:r>
              <a:rPr lang="en-US" dirty="0" smtClean="0"/>
              <a:t>Beelzebub</a:t>
            </a:r>
          </a:p>
          <a:p>
            <a:pPr lvl="1"/>
            <a:r>
              <a:rPr lang="en-US" dirty="0" smtClean="0"/>
              <a:t>Lucifer</a:t>
            </a:r>
          </a:p>
          <a:p>
            <a:pPr lvl="1"/>
            <a:r>
              <a:rPr lang="en-US" dirty="0" err="1" smtClean="0"/>
              <a:t>Apollyon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Diabolical Joy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 did the denizens of hell express their joy at the reading of the letter?</a:t>
            </a:r>
          </a:p>
          <a:p>
            <a:pPr lvl="1"/>
            <a:r>
              <a:rPr lang="en-US" dirty="0" smtClean="0"/>
              <a:t>They commanded that dead-man’s bell should be rung</a:t>
            </a:r>
          </a:p>
          <a:p>
            <a:pPr lvl="1"/>
            <a:r>
              <a:rPr lang="en-US" dirty="0" smtClean="0"/>
              <a:t>The clapper of the bell cried: “The town of </a:t>
            </a:r>
            <a:r>
              <a:rPr lang="en-US" dirty="0" err="1" smtClean="0"/>
              <a:t>Mansoul</a:t>
            </a:r>
            <a:r>
              <a:rPr lang="en-US" dirty="0" smtClean="0"/>
              <a:t> is coming to dwell with us: make room for the town of </a:t>
            </a:r>
            <a:r>
              <a:rPr lang="en-US" dirty="0" err="1" smtClean="0"/>
              <a:t>Mansoul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Reply to Letter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219200"/>
            <a:ext cx="9051925" cy="5207000"/>
          </a:xfrm>
        </p:spPr>
        <p:txBody>
          <a:bodyPr/>
          <a:lstStyle/>
          <a:p>
            <a:r>
              <a:rPr lang="en-US" dirty="0" smtClean="0"/>
              <a:t>The group leaves it to </a:t>
            </a:r>
            <a:r>
              <a:rPr lang="en-US" dirty="0" err="1" smtClean="0"/>
              <a:t>Diabolus</a:t>
            </a:r>
            <a:r>
              <a:rPr lang="en-US" dirty="0" smtClean="0"/>
              <a:t> to compose a letter in reply. What were the contents of this letter?</a:t>
            </a:r>
          </a:p>
          <a:p>
            <a:pPr lvl="1"/>
            <a:r>
              <a:rPr lang="en-US" dirty="0" smtClean="0"/>
              <a:t>An expression of gladness to hear the “good news” of </a:t>
            </a:r>
            <a:r>
              <a:rPr lang="en-US" dirty="0" err="1" smtClean="0"/>
              <a:t>Mansoul’s</a:t>
            </a:r>
            <a:r>
              <a:rPr lang="en-US" dirty="0" smtClean="0"/>
              <a:t> weakened condition</a:t>
            </a:r>
          </a:p>
          <a:p>
            <a:pPr lvl="1"/>
            <a:r>
              <a:rPr lang="en-US" dirty="0" smtClean="0"/>
              <a:t>The following promises:</a:t>
            </a:r>
          </a:p>
          <a:p>
            <a:pPr lvl="2"/>
            <a:r>
              <a:rPr lang="en-US" dirty="0" smtClean="0"/>
              <a:t>To fully engage all hellish resources in concocting a plan</a:t>
            </a:r>
          </a:p>
          <a:p>
            <a:pPr lvl="2"/>
            <a:r>
              <a:rPr lang="en-US" dirty="0" smtClean="0"/>
              <a:t>To come with far more strength this time so as not to be cast out again. For “it is the law of that Prince . . . that if we get them a second time, they shall be ours for ever.” (Mt 12:43-45, Heb 6)</a:t>
            </a:r>
          </a:p>
          <a:p>
            <a:pPr lvl="1"/>
            <a:r>
              <a:rPr lang="en-US" dirty="0" smtClean="0"/>
              <a:t>A list of 3 proposed options for further weakening the town</a:t>
            </a:r>
          </a:p>
          <a:p>
            <a:pPr lvl="1"/>
            <a:r>
              <a:rPr lang="en-US" dirty="0" smtClean="0"/>
              <a:t>The following commands:</a:t>
            </a:r>
          </a:p>
          <a:p>
            <a:pPr lvl="2"/>
            <a:r>
              <a:rPr lang="en-US" dirty="0" smtClean="0"/>
              <a:t>Continue to spy out the town’s weaknesses</a:t>
            </a:r>
          </a:p>
          <a:p>
            <a:pPr lvl="2"/>
            <a:r>
              <a:rPr lang="en-US" dirty="0" smtClean="0"/>
              <a:t>Continue to weaken the town further</a:t>
            </a:r>
          </a:p>
          <a:p>
            <a:pPr lvl="2"/>
            <a:r>
              <a:rPr lang="en-US" dirty="0" smtClean="0"/>
              <a:t>Be always ready to assault from within when we assault from without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C4C78-7872-4C6F-AEE5-36266287D3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276" tIns="49638" rIns="99276" bIns="49638" numCol="1" anchor="t" anchorCtr="0" compatLnSpc="1">
        <a:prstTxWarp prst="textNoShape">
          <a:avLst/>
        </a:prstTxWarp>
      </a:bodyPr>
      <a:lstStyle>
        <a:defPPr marL="228600" marR="0" indent="-228600" algn="l" defTabSz="992188" rtl="0" eaLnBrk="1" fontAlgn="base" latinLnBrk="0" hangingPunct="1">
          <a:lnSpc>
            <a:spcPct val="80000"/>
          </a:lnSpc>
          <a:spcBef>
            <a:spcPct val="40000"/>
          </a:spcBef>
          <a:spcAft>
            <a:spcPct val="0"/>
          </a:spcAft>
          <a:buClr>
            <a:schemeClr val="hlink"/>
          </a:buClr>
          <a:buSzPct val="65000"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40293</TotalTime>
  <Words>1594</Words>
  <Application>Microsoft Office PowerPoint</Application>
  <PresentationFormat>Custom</PresentationFormat>
  <Paragraphs>181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Textured</vt:lpstr>
      <vt:lpstr>The Holy War</vt:lpstr>
      <vt:lpstr>Week 13</vt:lpstr>
      <vt:lpstr>Goals</vt:lpstr>
      <vt:lpstr>Synopsis</vt:lpstr>
      <vt:lpstr>The Meeting</vt:lpstr>
      <vt:lpstr>Letter #1</vt:lpstr>
      <vt:lpstr>Delivery of Letter #1</vt:lpstr>
      <vt:lpstr>Diabolical Joy</vt:lpstr>
      <vt:lpstr>Reply to Letter #1</vt:lpstr>
      <vt:lpstr>The Signature</vt:lpstr>
      <vt:lpstr>Evil Options</vt:lpstr>
      <vt:lpstr>For Hire</vt:lpstr>
      <vt:lpstr>Letter #2</vt:lpstr>
      <vt:lpstr>Despair</vt:lpstr>
      <vt:lpstr>Delivery of Letter #2</vt:lpstr>
      <vt:lpstr>Hint of Fear</vt:lpstr>
      <vt:lpstr>Reply to Letter #2</vt:lpstr>
      <vt:lpstr> Bad Mix</vt:lpstr>
      <vt:lpstr>Warnings</vt:lpstr>
      <vt:lpstr>Sin often  takes us further than we want to go, leaves us longer than we want to stay, and  costs us more than we want to pay.</vt:lpstr>
      <vt:lpstr>Mr. Prywell to the rescue</vt:lpstr>
      <vt:lpstr>The Holy War</vt:lpstr>
    </vt:vector>
  </TitlesOfParts>
  <Company>TetraData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Peter</dc:title>
  <dc:creator>dhowell</dc:creator>
  <cp:lastModifiedBy>dhowell</cp:lastModifiedBy>
  <cp:revision>2623</cp:revision>
  <dcterms:created xsi:type="dcterms:W3CDTF">2006-10-08T05:19:31Z</dcterms:created>
  <dcterms:modified xsi:type="dcterms:W3CDTF">2017-11-26T07:48:26Z</dcterms:modified>
</cp:coreProperties>
</file>