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3" r:id="rId4"/>
    <p:sldId id="291" r:id="rId5"/>
    <p:sldId id="341" r:id="rId6"/>
    <p:sldId id="348" r:id="rId7"/>
    <p:sldId id="347" r:id="rId8"/>
    <p:sldId id="346" r:id="rId9"/>
    <p:sldId id="345" r:id="rId10"/>
    <p:sldId id="349" r:id="rId11"/>
    <p:sldId id="344" r:id="rId12"/>
    <p:sldId id="343" r:id="rId13"/>
    <p:sldId id="352" r:id="rId14"/>
    <p:sldId id="351" r:id="rId15"/>
    <p:sldId id="350" r:id="rId16"/>
    <p:sldId id="357" r:id="rId17"/>
    <p:sldId id="356" r:id="rId18"/>
    <p:sldId id="355" r:id="rId19"/>
    <p:sldId id="358" r:id="rId20"/>
    <p:sldId id="354" r:id="rId21"/>
    <p:sldId id="353" r:id="rId22"/>
    <p:sldId id="359" r:id="rId23"/>
    <p:sldId id="360" r:id="rId24"/>
    <p:sldId id="320" r:id="rId25"/>
  </p:sldIdLst>
  <p:sldSz cx="10058400" cy="7315200"/>
  <p:notesSz cx="9283700" cy="7004050"/>
  <p:defaultTextStyle>
    <a:defPPr>
      <a:defRPr lang="en-US"/>
    </a:defPPr>
    <a:lvl1pPr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CC99"/>
    <a:srgbClr val="0000FF"/>
    <a:srgbClr val="009900"/>
    <a:srgbClr val="CC0000"/>
    <a:srgbClr val="FFFF99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8" autoAdjust="0"/>
  </p:normalViewPr>
  <p:slideViewPr>
    <p:cSldViewPr>
      <p:cViewPr varScale="1">
        <p:scale>
          <a:sx n="99" d="100"/>
          <a:sy n="99" d="100"/>
        </p:scale>
        <p:origin x="-858" y="-10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-1128" y="-84"/>
      </p:cViewPr>
      <p:guideLst>
        <p:guide orient="horz" pos="2206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886397B2-06F4-46CF-874D-0E9F3AA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6863" y="525463"/>
            <a:ext cx="360997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263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B1E57317-1479-4EEE-967D-D339D5D0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B6F-09FB-4174-B3F2-A6B386FCA1D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2079-06C3-4B3F-8C73-A137A8C1FDD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01A0B-8317-4618-819A-1BCFEB29914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1787525"/>
            <a:ext cx="8550275" cy="1951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AF1FB-CBD7-4DC9-81C7-168B6659D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B080-A364-44F8-9DFA-58C871DB4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406400"/>
            <a:ext cx="2262188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06400"/>
            <a:ext cx="663733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A715-2A7A-41E6-8FA3-E56575062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238" y="6661150"/>
            <a:ext cx="2346325" cy="508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6661150"/>
            <a:ext cx="3184525" cy="508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6661150"/>
            <a:ext cx="2346325" cy="508000"/>
          </a:xfrm>
        </p:spPr>
        <p:txBody>
          <a:bodyPr/>
          <a:lstStyle>
            <a:lvl1pPr>
              <a:defRPr/>
            </a:lvl1pPr>
          </a:lstStyle>
          <a:p>
            <a:fld id="{03AB7590-B431-4FB6-952C-EEC2C540A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4C78-7872-4C6F-AEE5-36266287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15B9E-0C74-4439-BD74-8E752FABD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F1E42-D865-4A67-9C8E-589F59852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1BC3-B91F-4D1C-9C38-85A0D8C4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DF8E0-CE30-43AF-BC8F-6060FE2D1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C71B-2AA0-428A-8801-F0585B03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C261-F476-4464-BAC3-138F026F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36A29-7DBB-40ED-BE7A-288872B0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064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95400"/>
            <a:ext cx="905192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3552067-0C40-4C39-8BA6-C21A7D0CC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lang="en-US" sz="2400" dirty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400" dirty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200" dirty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000" dirty="0">
          <a:solidFill>
            <a:srgbClr val="75A3D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BFBFB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2051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Lord </a:t>
            </a:r>
            <a:r>
              <a:rPr lang="en-US" dirty="0" err="1" smtClean="0"/>
              <a:t>Willbewill</a:t>
            </a:r>
            <a:r>
              <a:rPr lang="en-US" dirty="0" smtClean="0"/>
              <a:t> respond to the </a:t>
            </a:r>
            <a:r>
              <a:rPr lang="en-US" dirty="0" err="1" smtClean="0"/>
              <a:t>Diabolonian</a:t>
            </a:r>
            <a:r>
              <a:rPr lang="en-US" dirty="0" smtClean="0"/>
              <a:t> “hurricane” within the town?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“played the man” and took up arms against them.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Although he was not able to completely kill any, he severely wounded and maimed many including: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Lord Cavil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Lord Brisk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Lord Pragmatic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Lord Murmur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Mansoul</a:t>
            </a:r>
            <a:r>
              <a:rPr lang="en-US" dirty="0" smtClean="0"/>
              <a:t> was not to be parted with for the loss of a victory or two”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Still somewhat emboldened by his previous victory, what strategy did </a:t>
            </a:r>
            <a:r>
              <a:rPr lang="en-US" dirty="0" err="1" smtClean="0"/>
              <a:t>Diabolus</a:t>
            </a:r>
            <a:r>
              <a:rPr lang="en-US" dirty="0" smtClean="0"/>
              <a:t> employ next?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had his soldiers attack Feel-gate at night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Why did he choose Feel-gate?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It was the weakest of the gates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was his battle cry and why?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Hell-fire!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To play upon the town’s feelings and convince them that they had been abandoned by Emmanuel and </a:t>
            </a:r>
            <a:r>
              <a:rPr lang="en-US" dirty="0" err="1" smtClean="0"/>
              <a:t>Shaddai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Psalm 22:1-2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4800"/>
            <a:ext cx="9051925" cy="660400"/>
          </a:xfrm>
        </p:spPr>
        <p:txBody>
          <a:bodyPr/>
          <a:lstStyle/>
          <a:p>
            <a:r>
              <a:rPr lang="en-US" dirty="0" smtClean="0"/>
              <a:t>Breach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143000"/>
            <a:ext cx="9051925" cy="5207000"/>
          </a:xfrm>
        </p:spPr>
        <p:txBody>
          <a:bodyPr/>
          <a:lstStyle/>
          <a:p>
            <a:r>
              <a:rPr lang="en-US" dirty="0" smtClean="0"/>
              <a:t>What was the outcome of this strategy?</a:t>
            </a:r>
          </a:p>
          <a:p>
            <a:pPr lvl="1"/>
            <a:r>
              <a:rPr lang="en-US" dirty="0" smtClean="0"/>
              <a:t>He was able to throw the gates wide open.</a:t>
            </a:r>
          </a:p>
          <a:p>
            <a:pPr lvl="1"/>
            <a:r>
              <a:rPr lang="en-US" dirty="0" smtClean="0"/>
              <a:t>Due to the wounds of the valiant captains, the townsmen were only able to slow down </a:t>
            </a:r>
            <a:r>
              <a:rPr lang="en-US" dirty="0" err="1" smtClean="0"/>
              <a:t>Diabolus</a:t>
            </a:r>
            <a:r>
              <a:rPr lang="en-US" dirty="0" smtClean="0"/>
              <a:t>’ entry but not prevent it.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With the town being breached, what did the captains decide to do and why?</a:t>
            </a:r>
          </a:p>
          <a:p>
            <a:pPr lvl="1"/>
            <a:r>
              <a:rPr lang="en-US" dirty="0" smtClean="0"/>
              <a:t>They “betook themselves to the castle”</a:t>
            </a:r>
          </a:p>
          <a:p>
            <a:pPr lvl="1"/>
            <a:r>
              <a:rPr lang="en-US" dirty="0" smtClean="0"/>
              <a:t>They did this in order to:</a:t>
            </a:r>
          </a:p>
          <a:p>
            <a:pPr lvl="2"/>
            <a:r>
              <a:rPr lang="en-US" dirty="0" smtClean="0"/>
              <a:t>Protect themselves</a:t>
            </a:r>
          </a:p>
          <a:p>
            <a:pPr lvl="2"/>
            <a:r>
              <a:rPr lang="en-US" dirty="0" smtClean="0"/>
              <a:t>Protect the townsmen</a:t>
            </a:r>
          </a:p>
          <a:p>
            <a:pPr lvl="2"/>
            <a:r>
              <a:rPr lang="en-US" dirty="0" smtClean="0"/>
              <a:t>“Preserve to Emmanuel the prerogative-royal of </a:t>
            </a:r>
            <a:r>
              <a:rPr lang="en-US" dirty="0" err="1" smtClean="0"/>
              <a:t>Mansoul</a:t>
            </a:r>
            <a:r>
              <a:rPr lang="en-US" dirty="0" smtClean="0"/>
              <a:t>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Proverbs 4:23 “Keep thy heart with all diligence; for out of it are the issues of life.”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914400"/>
            <a:ext cx="9051925" cy="6096000"/>
          </a:xfrm>
        </p:spPr>
        <p:txBody>
          <a:bodyPr/>
          <a:lstStyle/>
          <a:p>
            <a:r>
              <a:rPr lang="en-US" dirty="0" smtClean="0"/>
              <a:t>What are some of the dire consequences that resulted from </a:t>
            </a:r>
            <a:r>
              <a:rPr lang="en-US" dirty="0" err="1" smtClean="0"/>
              <a:t>Diabolus</a:t>
            </a:r>
            <a:r>
              <a:rPr lang="en-US" dirty="0" smtClean="0"/>
              <a:t>’ return to the town?</a:t>
            </a:r>
          </a:p>
          <a:p>
            <a:pPr lvl="1"/>
            <a:r>
              <a:rPr lang="en-US" dirty="0" smtClean="0"/>
              <a:t>He quartered his soldiers (Doubters) in every house.</a:t>
            </a:r>
          </a:p>
          <a:p>
            <a:pPr lvl="1"/>
            <a:r>
              <a:rPr lang="en-US" dirty="0" smtClean="0"/>
              <a:t>They set parts of the town on fire.</a:t>
            </a:r>
          </a:p>
          <a:p>
            <a:pPr lvl="1"/>
            <a:r>
              <a:rPr lang="en-US" dirty="0" smtClean="0"/>
              <a:t>They dashed many children in pieces.</a:t>
            </a:r>
          </a:p>
          <a:p>
            <a:pPr lvl="1"/>
            <a:r>
              <a:rPr lang="en-US" dirty="0" smtClean="0"/>
              <a:t>They destroyed children still in the womb.</a:t>
            </a:r>
          </a:p>
          <a:p>
            <a:pPr lvl="1"/>
            <a:r>
              <a:rPr lang="en-US" dirty="0" smtClean="0"/>
              <a:t>They forced, ravished and abused the women. Many died.</a:t>
            </a:r>
          </a:p>
          <a:p>
            <a:pPr lvl="1"/>
            <a:r>
              <a:rPr lang="en-US" dirty="0" smtClean="0"/>
              <a:t>There were piles of bodies at the top of every street.</a:t>
            </a:r>
          </a:p>
          <a:p>
            <a:pPr lvl="1"/>
            <a:r>
              <a:rPr lang="en-US" dirty="0" smtClean="0"/>
              <a:t>They wounded and mauled many of the men.</a:t>
            </a:r>
          </a:p>
          <a:p>
            <a:pPr lvl="1"/>
            <a:r>
              <a:rPr lang="en-US" dirty="0" smtClean="0"/>
              <a:t>They wounded Mr. Conscience, and he was in pain continually.</a:t>
            </a:r>
          </a:p>
          <a:p>
            <a:pPr lvl="1"/>
            <a:r>
              <a:rPr lang="en-US" dirty="0" smtClean="0"/>
              <a:t>They almost put out Lord Understanding’s eyes.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Diabolonians</a:t>
            </a:r>
            <a:r>
              <a:rPr lang="en-US" dirty="0" smtClean="0"/>
              <a:t> came out of hiding and walked openly.</a:t>
            </a:r>
          </a:p>
          <a:p>
            <a:r>
              <a:rPr lang="en-US" dirty="0" smtClean="0"/>
              <a:t>What prior event does Bunyan remind us of at this point?</a:t>
            </a:r>
          </a:p>
          <a:p>
            <a:pPr lvl="1"/>
            <a:r>
              <a:rPr lang="en-US" dirty="0" smtClean="0"/>
              <a:t>“Ah, poor </a:t>
            </a:r>
            <a:r>
              <a:rPr lang="en-US" dirty="0" err="1" smtClean="0"/>
              <a:t>Mansoul</a:t>
            </a:r>
            <a:r>
              <a:rPr lang="en-US" dirty="0" smtClean="0"/>
              <a:t>! Now thou </a:t>
            </a:r>
            <a:r>
              <a:rPr lang="en-US" dirty="0" err="1" smtClean="0"/>
              <a:t>feelest</a:t>
            </a:r>
            <a:r>
              <a:rPr lang="en-US" dirty="0" smtClean="0"/>
              <a:t> the fruits of sin, yea, what venom was in the flattering words of Mr. Carnal-Security!”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28600"/>
            <a:ext cx="9051925" cy="660400"/>
          </a:xfrm>
        </p:spPr>
        <p:txBody>
          <a:bodyPr/>
          <a:lstStyle/>
          <a:p>
            <a:r>
              <a:rPr lang="en-US" dirty="0" smtClean="0"/>
              <a:t>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066800"/>
            <a:ext cx="9051925" cy="5638800"/>
          </a:xfrm>
        </p:spPr>
        <p:txBody>
          <a:bodyPr/>
          <a:lstStyle/>
          <a:p>
            <a:r>
              <a:rPr lang="en-US" dirty="0" smtClean="0"/>
              <a:t>Why were the occupying forces unable to be at peace in the town?</a:t>
            </a:r>
          </a:p>
          <a:p>
            <a:pPr lvl="1"/>
            <a:r>
              <a:rPr lang="en-US" dirty="0" smtClean="0"/>
              <a:t>The townsmen did not give them any supplies willingly—all had to be taken by force. Some were hidden from them.</a:t>
            </a:r>
          </a:p>
          <a:p>
            <a:pPr lvl="1"/>
            <a:r>
              <a:rPr lang="en-US" dirty="0" smtClean="0"/>
              <a:t>The captains slung stones at them from the castle.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Why was </a:t>
            </a:r>
            <a:r>
              <a:rPr lang="en-US" dirty="0" err="1" smtClean="0"/>
              <a:t>Diabolus</a:t>
            </a:r>
            <a:r>
              <a:rPr lang="en-US" dirty="0" smtClean="0"/>
              <a:t> unable to break open the castle gates though he made many attempts to do so?</a:t>
            </a:r>
          </a:p>
          <a:p>
            <a:pPr lvl="1"/>
            <a:r>
              <a:rPr lang="en-US" dirty="0" smtClean="0"/>
              <a:t>Mr. Godly-Fear was the keeper of the gates.</a:t>
            </a:r>
          </a:p>
          <a:p>
            <a:pPr lvl="1"/>
            <a:r>
              <a:rPr lang="en-US" dirty="0" smtClean="0"/>
              <a:t>He did such a good job that Bunyan remarks: “I have wished sometimes that that man had had the whole rule of the town of </a:t>
            </a:r>
            <a:r>
              <a:rPr lang="en-US" dirty="0" err="1" smtClean="0"/>
              <a:t>Mansoul</a:t>
            </a:r>
            <a:r>
              <a:rPr lang="en-US" dirty="0" smtClean="0"/>
              <a:t>.”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How long was the town in this condition?</a:t>
            </a:r>
          </a:p>
          <a:p>
            <a:pPr lvl="1"/>
            <a:r>
              <a:rPr lang="en-US" dirty="0" smtClean="0"/>
              <a:t>Two and a half years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28600"/>
            <a:ext cx="9051925" cy="660400"/>
          </a:xfrm>
        </p:spPr>
        <p:txBody>
          <a:bodyPr/>
          <a:lstStyle/>
          <a:p>
            <a:r>
              <a:rPr lang="en-US" dirty="0" smtClean="0"/>
              <a:t>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9296400" cy="5207000"/>
          </a:xfrm>
        </p:spPr>
        <p:txBody>
          <a:bodyPr/>
          <a:lstStyle/>
          <a:p>
            <a:r>
              <a:rPr lang="en-US" dirty="0" smtClean="0"/>
              <a:t>At this time the elders of </a:t>
            </a:r>
            <a:r>
              <a:rPr lang="en-US" dirty="0" err="1" smtClean="0"/>
              <a:t>Mansoul</a:t>
            </a:r>
            <a:r>
              <a:rPr lang="en-US" dirty="0" smtClean="0"/>
              <a:t> decided to pursue what course of action?</a:t>
            </a:r>
          </a:p>
          <a:p>
            <a:pPr lvl="1"/>
            <a:r>
              <a:rPr lang="en-US" dirty="0" smtClean="0"/>
              <a:t>To draw up another petition to send to Emmanuel.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points did Mr. Godly-Fear remind them of?</a:t>
            </a:r>
          </a:p>
          <a:p>
            <a:pPr lvl="1"/>
            <a:r>
              <a:rPr lang="en-US" dirty="0" smtClean="0"/>
              <a:t>That Emmanuel would not receive a petition unless the Lord Secretary put His hand to it.</a:t>
            </a:r>
          </a:p>
          <a:p>
            <a:pPr lvl="1"/>
            <a:r>
              <a:rPr lang="en-US" dirty="0" smtClean="0"/>
              <a:t>That that is why their petitions had not prevailed thus far.</a:t>
            </a:r>
          </a:p>
          <a:p>
            <a:pPr lvl="1"/>
            <a:r>
              <a:rPr lang="en-US" dirty="0" smtClean="0"/>
              <a:t>That the Secretary would not set His hand to a petition unless He had a part in composing it.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This time the High Secretary agreed to help them draw up a petition, but what stipulation did he lay upon them?</a:t>
            </a:r>
          </a:p>
          <a:p>
            <a:pPr lvl="1"/>
            <a:r>
              <a:rPr lang="en-US" dirty="0" smtClean="0"/>
              <a:t>They must be present as it is drawn up and join heart and soul in the matter.</a:t>
            </a:r>
          </a:p>
          <a:p>
            <a:pPr lvl="1"/>
            <a:r>
              <a:rPr lang="en-US" dirty="0" smtClean="0"/>
              <a:t>The hand and pen were His, but the ink and paper must be theirs.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95400"/>
            <a:ext cx="9051925" cy="5410200"/>
          </a:xfrm>
        </p:spPr>
        <p:txBody>
          <a:bodyPr/>
          <a:lstStyle/>
          <a:p>
            <a:r>
              <a:rPr lang="en-US" dirty="0" smtClean="0"/>
              <a:t>By whose hand did they send the petition?</a:t>
            </a:r>
          </a:p>
          <a:p>
            <a:pPr lvl="1"/>
            <a:r>
              <a:rPr lang="en-US" dirty="0" smtClean="0"/>
              <a:t>Captain Credence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were the contents of the petition?</a:t>
            </a:r>
          </a:p>
          <a:p>
            <a:pPr lvl="1"/>
            <a:r>
              <a:rPr lang="en-US" dirty="0" smtClean="0"/>
              <a:t>Confession of sin</a:t>
            </a:r>
          </a:p>
          <a:p>
            <a:pPr lvl="1"/>
            <a:r>
              <a:rPr lang="en-US" dirty="0" smtClean="0"/>
              <a:t>Plea for forgiveness and mercy</a:t>
            </a:r>
          </a:p>
          <a:p>
            <a:pPr lvl="1"/>
            <a:r>
              <a:rPr lang="en-US" dirty="0" smtClean="0"/>
              <a:t>Statement of their condition</a:t>
            </a:r>
          </a:p>
          <a:p>
            <a:pPr lvl="1"/>
            <a:r>
              <a:rPr lang="en-US" dirty="0" smtClean="0"/>
              <a:t>Plea for help</a:t>
            </a:r>
          </a:p>
          <a:p>
            <a:pPr lvl="1"/>
            <a:r>
              <a:rPr lang="en-US" dirty="0" smtClean="0"/>
              <a:t>“We are no more worthy to be called your </a:t>
            </a:r>
            <a:r>
              <a:rPr lang="en-US" dirty="0" err="1" smtClean="0"/>
              <a:t>Mansoul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“Thy grace can be our salvation, and whither to go but to thee we know not.”</a:t>
            </a:r>
          </a:p>
          <a:p>
            <a:pPr lvl="1"/>
            <a:r>
              <a:rPr lang="en-US" dirty="0" smtClean="0"/>
              <a:t>“Our wisdom is gone, our power is gone, because thou art departed from us”</a:t>
            </a:r>
          </a:p>
          <a:p>
            <a:pPr lvl="1"/>
            <a:r>
              <a:rPr lang="en-US" dirty="0" smtClean="0"/>
              <a:t>“Take pity upon us . . . thy miserable town of </a:t>
            </a:r>
            <a:r>
              <a:rPr lang="en-US" dirty="0" err="1" smtClean="0"/>
              <a:t>Mansoul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smtClean="0"/>
              <a:t>Scriptural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914400"/>
            <a:ext cx="9051925" cy="601980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Diabolus</a:t>
            </a:r>
            <a:r>
              <a:rPr lang="en-US" dirty="0" smtClean="0"/>
              <a:t> learned of their </a:t>
            </a:r>
            <a:r>
              <a:rPr lang="en-US" dirty="0" smtClean="0"/>
              <a:t>petition </a:t>
            </a:r>
            <a:r>
              <a:rPr lang="en-US" dirty="0" smtClean="0"/>
              <a:t>he felt </a:t>
            </a:r>
            <a:r>
              <a:rPr lang="en-US" dirty="0" smtClean="0"/>
              <a:t>fear </a:t>
            </a:r>
            <a:r>
              <a:rPr lang="en-US" dirty="0" smtClean="0"/>
              <a:t>and </a:t>
            </a:r>
            <a:r>
              <a:rPr lang="en-US" dirty="0" smtClean="0"/>
              <a:t>rage.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demanded that the castle gates be opened or that Captain Credence be delivered up to him.</a:t>
            </a:r>
          </a:p>
          <a:p>
            <a:r>
              <a:rPr lang="en-US" dirty="0" smtClean="0"/>
              <a:t>In the exchange that follows, list some of the Scriptural responses from the leaders of the town: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Mansoul</a:t>
            </a:r>
            <a:r>
              <a:rPr lang="en-US" dirty="0" smtClean="0"/>
              <a:t>, when she had suffered awhile, should be made perfect, strengthened, settled.” </a:t>
            </a:r>
            <a:r>
              <a:rPr lang="en-US" dirty="0" smtClean="0">
                <a:solidFill>
                  <a:srgbClr val="92D050"/>
                </a:solidFill>
              </a:rPr>
              <a:t>(I Peter 5:10)</a:t>
            </a:r>
          </a:p>
          <a:p>
            <a:pPr lvl="1"/>
            <a:r>
              <a:rPr lang="en-US" dirty="0" smtClean="0"/>
              <a:t>“And him that cometh to me I will in no wise cast out”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(John 6:37)</a:t>
            </a:r>
          </a:p>
          <a:p>
            <a:pPr lvl="1"/>
            <a:r>
              <a:rPr lang="en-US" dirty="0" smtClean="0"/>
              <a:t>“All manner of sin and blasphemy shall be forgiven to the sons of men” </a:t>
            </a:r>
            <a:r>
              <a:rPr lang="en-US" dirty="0" smtClean="0">
                <a:solidFill>
                  <a:srgbClr val="92D050"/>
                </a:solidFill>
              </a:rPr>
              <a:t>(Matt 12:31)</a:t>
            </a:r>
          </a:p>
          <a:p>
            <a:r>
              <a:rPr lang="en-US" dirty="0" smtClean="0"/>
              <a:t>What does this indicate about the town’s spiritual growth?</a:t>
            </a:r>
          </a:p>
          <a:p>
            <a:pPr lvl="1"/>
            <a:r>
              <a:rPr lang="en-US" dirty="0" smtClean="0"/>
              <a:t>They had Emmanuel’s words hidden in their hearts.</a:t>
            </a:r>
          </a:p>
          <a:p>
            <a:pPr lvl="1"/>
            <a:r>
              <a:rPr lang="en-US" dirty="0" smtClean="0"/>
              <a:t>They had come to the point that they would trust His words in spite of their failures and the hopelessness of the situation.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of the 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Captain Credence returned from his errand, what was his initial message and what was he carrying?</a:t>
            </a:r>
          </a:p>
          <a:p>
            <a:pPr lvl="1"/>
            <a:r>
              <a:rPr lang="en-US" dirty="0" smtClean="0"/>
              <a:t>“All will be well in time”</a:t>
            </a:r>
          </a:p>
          <a:p>
            <a:pPr lvl="1"/>
            <a:r>
              <a:rPr lang="en-US" dirty="0" smtClean="0"/>
              <a:t>A packet of letters</a:t>
            </a:r>
          </a:p>
          <a:p>
            <a:r>
              <a:rPr lang="en-US" dirty="0" smtClean="0"/>
              <a:t>What was the general content of the letters?</a:t>
            </a:r>
          </a:p>
          <a:p>
            <a:pPr lvl="1"/>
            <a:r>
              <a:rPr lang="en-US" dirty="0" smtClean="0"/>
              <a:t>Commendation and promise of reward</a:t>
            </a:r>
          </a:p>
          <a:p>
            <a:pPr lvl="1"/>
            <a:r>
              <a:rPr lang="en-US" dirty="0" smtClean="0"/>
              <a:t>List the recipient and points of commendation of each letter: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6343-0377-42E2-8C2D-691835E8EE64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379992" name="Group 88"/>
          <p:cNvGraphicFramePr>
            <a:graphicFrameLocks noGrp="1"/>
          </p:cNvGraphicFramePr>
          <p:nvPr>
            <p:ph sz="half" idx="2"/>
          </p:nvPr>
        </p:nvGraphicFramePr>
        <p:xfrm>
          <a:off x="152400" y="609600"/>
          <a:ext cx="9677400" cy="6179312"/>
        </p:xfrm>
        <a:graphic>
          <a:graphicData uri="http://schemas.openxmlformats.org/drawingml/2006/table">
            <a:tbl>
              <a:tblPr/>
              <a:tblGrid>
                <a:gridCol w="1903413"/>
                <a:gridCol w="7773987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Recipient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Commendation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Lord Mayor Understanding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was true and trusty in his office.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great concern for the town.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showed boldness for Prince Emmanuel.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was faithful in his cause against Diabolus.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Lord Willbewill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was valiant and courageous for the honor of his Lord.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was faithful in keeping strict rein on the Diabolonians in the town.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executed some of the chief of the rebels in the town.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Mr. Conscience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honestly and faithfully performed his office.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exhorted, rebuked, and warned according to the laws of the town.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called the town to fasting, sackcloth, and ashes.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called for Capt. Boanerges to help in so weighty a work.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Mr. Godly-Fear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was the first to detect Mr. Carnal-Security.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mourned at the backslidden state of Mansoul.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stood stoutly in defense of the castle gates.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 had directed the town to petition Emmanuel in the correct way.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whole town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They had often petitioned Emmanuel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Their hearts and minds abode fixed on Him despite Diabolus’ inroads.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They had remained faithful in the face of both flatteries and hardships.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9993" name="Picture 89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1041400"/>
            <a:ext cx="7718425" cy="1233488"/>
          </a:xfrm>
          <a:prstGeom prst="rect">
            <a:avLst/>
          </a:prstGeom>
          <a:noFill/>
        </p:spPr>
      </p:pic>
      <p:pic>
        <p:nvPicPr>
          <p:cNvPr id="379994" name="Picture 90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913" y="3286125"/>
            <a:ext cx="7718425" cy="1233488"/>
          </a:xfrm>
          <a:prstGeom prst="rect">
            <a:avLst/>
          </a:prstGeom>
          <a:noFill/>
        </p:spPr>
      </p:pic>
      <p:pic>
        <p:nvPicPr>
          <p:cNvPr id="379995" name="Picture 91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4572000"/>
            <a:ext cx="7718425" cy="1233488"/>
          </a:xfrm>
          <a:prstGeom prst="rect">
            <a:avLst/>
          </a:prstGeom>
          <a:noFill/>
        </p:spPr>
      </p:pic>
      <p:pic>
        <p:nvPicPr>
          <p:cNvPr id="379996" name="Picture 92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2300288"/>
            <a:ext cx="7718425" cy="944562"/>
          </a:xfrm>
          <a:prstGeom prst="rect">
            <a:avLst/>
          </a:prstGeom>
          <a:noFill/>
        </p:spPr>
      </p:pic>
      <p:pic>
        <p:nvPicPr>
          <p:cNvPr id="379997" name="Picture 93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5829300"/>
            <a:ext cx="7718425" cy="944563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3238" y="-76200"/>
            <a:ext cx="9051925" cy="660400"/>
          </a:xfrm>
        </p:spPr>
        <p:txBody>
          <a:bodyPr/>
          <a:lstStyle/>
          <a:p>
            <a:r>
              <a:rPr lang="en-US" dirty="0" smtClean="0"/>
              <a:t>Letters of Commendation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79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79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79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79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79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9051925" cy="1463675"/>
          </a:xfrm>
        </p:spPr>
        <p:txBody>
          <a:bodyPr/>
          <a:lstStyle/>
          <a:p>
            <a:pPr eaLnBrk="1" hangingPunct="1">
              <a:defRPr/>
            </a:pPr>
            <a:r>
              <a:rPr sz="3600" dirty="0" smtClean="0">
                <a:solidFill>
                  <a:schemeClr val="folHlink"/>
                </a:solidFill>
              </a:rPr>
              <a:t>Week 15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209800"/>
            <a:ext cx="9051925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Mansoul’s</a:t>
            </a:r>
            <a:r>
              <a:rPr lang="en-US" sz="3600" dirty="0" smtClean="0">
                <a:solidFill>
                  <a:schemeClr val="tx1"/>
                </a:solidFill>
              </a:rPr>
              <a:t> excursion to attack </a:t>
            </a:r>
            <a:r>
              <a:rPr lang="en-US" sz="3600" dirty="0" err="1" smtClean="0">
                <a:solidFill>
                  <a:schemeClr val="tx1"/>
                </a:solidFill>
              </a:rPr>
              <a:t>Diabolus</a:t>
            </a:r>
            <a:r>
              <a:rPr lang="en-US" sz="3600" dirty="0" smtClean="0">
                <a:solidFill>
                  <a:schemeClr val="tx1"/>
                </a:solidFill>
              </a:rPr>
              <a:t>’ camp</a:t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to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Captain Credence put in charge of the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of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92D050"/>
                </a:solidFill>
              </a:rPr>
              <a:t>Revelation 2-3</a:t>
            </a:r>
            <a:r>
              <a:rPr lang="en-US" dirty="0" smtClean="0">
                <a:solidFill>
                  <a:schemeClr val="tx1"/>
                </a:solidFill>
              </a:rPr>
              <a:t> (Letters to the seven churches)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92D050"/>
                </a:solidFill>
              </a:rPr>
              <a:t>Hebrews 6:10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God is not unrighteous to forget your work and </a:t>
            </a:r>
            <a:r>
              <a:rPr lang="en-US" dirty="0" err="1" smtClean="0">
                <a:solidFill>
                  <a:schemeClr val="tx1"/>
                </a:solidFill>
              </a:rPr>
              <a:t>labour</a:t>
            </a:r>
            <a:r>
              <a:rPr lang="en-US" dirty="0" smtClean="0">
                <a:solidFill>
                  <a:schemeClr val="tx1"/>
                </a:solidFill>
              </a:rPr>
              <a:t> of love, which ye have </a:t>
            </a:r>
            <a:r>
              <a:rPr lang="en-US" dirty="0" err="1" smtClean="0">
                <a:solidFill>
                  <a:schemeClr val="tx1"/>
                </a:solidFill>
              </a:rPr>
              <a:t>shewed</a:t>
            </a:r>
            <a:r>
              <a:rPr lang="en-US" dirty="0" smtClean="0">
                <a:solidFill>
                  <a:schemeClr val="tx1"/>
                </a:solidFill>
              </a:rPr>
              <a:t> toward his name, in that ye have ministered to the saints, and do minister.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92D050"/>
                </a:solidFill>
              </a:rPr>
              <a:t>Revelation 22:12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And, behold, I come quickly; and my reward is with me, to give every man according as his work shall be.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92D050"/>
                </a:solidFill>
              </a:rPr>
              <a:t>I Corinthians 4:5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Therefore judge nothing before the time, until the Lord come, who both will bring to light the hidden things of darkness, and will make manifest the counsels of the hearts: and then shall every man have praise of God.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position is Captain Credence given by Emmanuel and why?	</a:t>
            </a:r>
          </a:p>
          <a:p>
            <a:pPr lvl="1"/>
            <a:r>
              <a:rPr lang="en-US" dirty="0" smtClean="0"/>
              <a:t>Governor of the town and lieutenant of all of the forces.</a:t>
            </a:r>
          </a:p>
          <a:p>
            <a:pPr lvl="1"/>
            <a:r>
              <a:rPr lang="en-US" dirty="0" smtClean="0"/>
              <a:t>Because only faith can overcome an army of doubters.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AEE9-8671-4E29-93D1-0EDDFA619AE9}" type="slidenum">
              <a:rPr lang="en-US"/>
              <a:pPr/>
              <a:t>22</a:t>
            </a:fld>
            <a:endParaRPr lang="en-US" dirty="0"/>
          </a:p>
        </p:txBody>
      </p:sp>
      <p:graphicFrame>
        <p:nvGraphicFramePr>
          <p:cNvPr id="368775" name="Group 135"/>
          <p:cNvGraphicFramePr>
            <a:graphicFrameLocks noGrp="1"/>
          </p:cNvGraphicFramePr>
          <p:nvPr>
            <p:ph sz="half" idx="2"/>
          </p:nvPr>
        </p:nvGraphicFramePr>
        <p:xfrm>
          <a:off x="228600" y="811212"/>
          <a:ext cx="9601200" cy="5894388"/>
        </p:xfrm>
        <a:graphic>
          <a:graphicData uri="http://schemas.openxmlformats.org/drawingml/2006/table">
            <a:tbl>
              <a:tblPr/>
              <a:tblGrid>
                <a:gridCol w="2667000"/>
                <a:gridCol w="6934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Holy War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Christian Life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Night sally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Trying to advance Christ’s Kingdom in the power of the flesh (particularly self-confidence) or in a way that gives the advantage to Satan and the flesh and sets the believer up for a fall.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 Credence’s fall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Faith failing during a crisis because of self-confidence or foolishly placing oneself in unnecessary spiritual danger.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Diabolonian “hurricane”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flesh being enlivened through spiritual failure.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Lord Willbewills counter-insurgency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Christian recognizing his flesh being enlivened after a spiritual failure and further putting to death its works.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attack on Feel-gate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Satan attacking the believer’s feelings which are subjective.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cry of “Hell-fire!”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Satan attempting to convince the believer that God has abandoned him.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occupation of the town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 season of severe trial (often following a period of false security) in which a believer is plagued with doubts--even to the point that his own feelings would seem to be aiding and abetting his enemy.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Successful petitioning of Emmanuel.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Spirit interceding for the believer and helping his infirmities (Rom. 8:26) when his heart and will are fully engaged because he understands his weakness and utter dependence upon God.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747" name="Picture 107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1296987"/>
            <a:ext cx="6861175" cy="852488"/>
          </a:xfrm>
          <a:prstGeom prst="rect">
            <a:avLst/>
          </a:prstGeom>
          <a:noFill/>
        </p:spPr>
      </p:pic>
      <p:pic>
        <p:nvPicPr>
          <p:cNvPr id="368748" name="Picture 108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4286250"/>
            <a:ext cx="6861175" cy="566737"/>
          </a:xfrm>
          <a:prstGeom prst="rect">
            <a:avLst/>
          </a:prstGeom>
          <a:noFill/>
        </p:spPr>
      </p:pic>
      <p:pic>
        <p:nvPicPr>
          <p:cNvPr id="368749" name="Picture 109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5805487"/>
            <a:ext cx="6878637" cy="868363"/>
          </a:xfrm>
          <a:prstGeom prst="rect">
            <a:avLst/>
          </a:prstGeom>
          <a:noFill/>
        </p:spPr>
      </p:pic>
      <p:pic>
        <p:nvPicPr>
          <p:cNvPr id="368751" name="Picture 111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475" y="2195512"/>
            <a:ext cx="6870700" cy="608013"/>
          </a:xfrm>
          <a:prstGeom prst="rect">
            <a:avLst/>
          </a:prstGeom>
          <a:noFill/>
        </p:spPr>
      </p:pic>
      <p:pic>
        <p:nvPicPr>
          <p:cNvPr id="368752" name="Picture 112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3251200"/>
            <a:ext cx="6870700" cy="590550"/>
          </a:xfrm>
          <a:prstGeom prst="rect">
            <a:avLst/>
          </a:prstGeom>
          <a:noFill/>
        </p:spPr>
      </p:pic>
      <p:pic>
        <p:nvPicPr>
          <p:cNvPr id="368753" name="Picture 113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5288" y="4891087"/>
            <a:ext cx="6870700" cy="885825"/>
          </a:xfrm>
          <a:prstGeom prst="rect">
            <a:avLst/>
          </a:prstGeom>
          <a:noFill/>
        </p:spPr>
      </p:pic>
      <p:pic>
        <p:nvPicPr>
          <p:cNvPr id="368754" name="Picture 114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2836862"/>
            <a:ext cx="6870700" cy="365125"/>
          </a:xfrm>
          <a:prstGeom prst="rect">
            <a:avLst/>
          </a:prstGeom>
          <a:noFill/>
        </p:spPr>
      </p:pic>
      <p:pic>
        <p:nvPicPr>
          <p:cNvPr id="368755" name="Picture 115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3887787"/>
            <a:ext cx="6870700" cy="341313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3238" y="0"/>
            <a:ext cx="9051925" cy="660400"/>
          </a:xfrm>
        </p:spPr>
        <p:txBody>
          <a:bodyPr/>
          <a:lstStyle/>
          <a:p>
            <a:r>
              <a:rPr lang="en-US" dirty="0" smtClean="0"/>
              <a:t>Parallels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8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68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68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68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68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68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68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68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A373-3309-4911-8107-CA32536A7784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383090" name="Group 114"/>
          <p:cNvGraphicFramePr>
            <a:graphicFrameLocks noGrp="1"/>
          </p:cNvGraphicFramePr>
          <p:nvPr>
            <p:ph sz="half" idx="2"/>
          </p:nvPr>
        </p:nvGraphicFramePr>
        <p:xfrm>
          <a:off x="228600" y="652463"/>
          <a:ext cx="9601200" cy="2926080"/>
        </p:xfrm>
        <a:graphic>
          <a:graphicData uri="http://schemas.openxmlformats.org/drawingml/2006/table">
            <a:tbl>
              <a:tblPr/>
              <a:tblGrid>
                <a:gridCol w="2667000"/>
                <a:gridCol w="6934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Holy War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The Christian Life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answers of the town leadership from the castle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believer clinging to the objective truths and promises of the Word of God despite his looming doubts, breached feelings, and past failures.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Letters of commendation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believer taking encouragement in the promises from God’s Word that He is faithful to remember the smallest deed done in His name and to reward the same.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Captain Credence made governor of the town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The believer is to live by faith not by sight (II Cor. 5:7). Only faith can overcome doubt and shore up the feelings.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3020" name="Picture 44" descr="junk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413" y="1135062"/>
            <a:ext cx="6861175" cy="868680"/>
          </a:xfrm>
          <a:prstGeom prst="rect">
            <a:avLst/>
          </a:prstGeom>
          <a:noFill/>
        </p:spPr>
      </p:pic>
      <p:pic>
        <p:nvPicPr>
          <p:cNvPr id="383024" name="Picture 48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1475" y="2954338"/>
            <a:ext cx="6870700" cy="608012"/>
          </a:xfrm>
          <a:prstGeom prst="rect">
            <a:avLst/>
          </a:prstGeom>
          <a:noFill/>
        </p:spPr>
      </p:pic>
      <p:pic>
        <p:nvPicPr>
          <p:cNvPr id="383085" name="Picture 109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3538" y="2041525"/>
            <a:ext cx="6883400" cy="8540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3238" y="76200"/>
            <a:ext cx="9051925" cy="508000"/>
          </a:xfrm>
        </p:spPr>
        <p:txBody>
          <a:bodyPr/>
          <a:lstStyle/>
          <a:p>
            <a:r>
              <a:rPr lang="en-US" dirty="0" smtClean="0"/>
              <a:t>Parallels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8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10243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68325"/>
            <a:ext cx="9051925" cy="895350"/>
          </a:xfrm>
        </p:spPr>
        <p:txBody>
          <a:bodyPr/>
          <a:lstStyle/>
          <a:p>
            <a:pPr eaLnBrk="1" hangingPunct="1">
              <a:defRPr/>
            </a:pPr>
            <a:r>
              <a:rPr sz="4400" smtClean="0"/>
              <a:t>Goals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3238" y="1870075"/>
            <a:ext cx="9051925" cy="4632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gain a greater understanding of the </a:t>
            </a:r>
            <a:r>
              <a:rPr sz="2800" smtClean="0"/>
              <a:t>spiritual warfare</a:t>
            </a:r>
            <a:r>
              <a:rPr sz="2800" smtClean="0">
                <a:solidFill>
                  <a:schemeClr val="tx1"/>
                </a:solidFill>
              </a:rPr>
              <a:t> in which we are engaged.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develop a greater awareness of the </a:t>
            </a:r>
            <a:r>
              <a:rPr sz="2800" smtClean="0"/>
              <a:t>methods employed by Satan</a:t>
            </a:r>
            <a:r>
              <a:rPr sz="2800" smtClean="0">
                <a:solidFill>
                  <a:schemeClr val="tx1"/>
                </a:solidFill>
              </a:rPr>
              <a:t>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deepen our appreciation for the </a:t>
            </a:r>
            <a:r>
              <a:rPr sz="2800" smtClean="0"/>
              <a:t>grace of God</a:t>
            </a:r>
            <a:r>
              <a:rPr sz="2800" smtClean="0">
                <a:solidFill>
                  <a:schemeClr val="tx1"/>
                </a:solidFill>
              </a:rPr>
              <a:t> in saving sinners.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learn more about ourselves through empathizing with </a:t>
            </a:r>
            <a:r>
              <a:rPr sz="2800" err="1" smtClean="0">
                <a:solidFill>
                  <a:schemeClr val="tx1"/>
                </a:solidFill>
              </a:rPr>
              <a:t>Mansoul</a:t>
            </a:r>
            <a:r>
              <a:rPr sz="2800" smtClean="0">
                <a:solidFill>
                  <a:schemeClr val="tx1"/>
                </a:solidFill>
              </a:rPr>
              <a:t> </a:t>
            </a:r>
            <a:r>
              <a:rPr sz="2800" smtClean="0"/>
              <a:t>(</a:t>
            </a:r>
            <a:r>
              <a:rPr sz="2800" err="1" smtClean="0"/>
              <a:t>Mansoul</a:t>
            </a:r>
            <a:r>
              <a:rPr sz="2800" smtClean="0"/>
              <a:t> = 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73075"/>
            <a:ext cx="9051925" cy="898525"/>
          </a:xfrm>
        </p:spPr>
        <p:txBody>
          <a:bodyPr/>
          <a:lstStyle/>
          <a:p>
            <a:pPr>
              <a:defRPr/>
            </a:pPr>
            <a:r>
              <a:rPr sz="4400" dirty="0"/>
              <a:t>Synopsis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304800" y="1676400"/>
            <a:ext cx="944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 anchor="ctr"/>
          <a:lstStyle/>
          <a:p>
            <a:pPr algn="ctr" defTabSz="992188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Emboldened by their previous victories, the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Mansoulians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make a “daring” attack that fails. This failure works in them a right spirit so that they resist in spite of severe trials and they properly petition Emmanuel.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C1A0-48C5-433B-BD6A-68584705A32F}" type="slidenum">
              <a:rPr lang="en-US"/>
              <a:pPr/>
              <a:t>5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051925" cy="609600"/>
          </a:xfrm>
        </p:spPr>
        <p:txBody>
          <a:bodyPr/>
          <a:lstStyle/>
          <a:p>
            <a:r>
              <a:rPr lang="en-US" sz="4000" dirty="0">
                <a:solidFill>
                  <a:schemeClr val="folHlink"/>
                </a:solidFill>
              </a:rPr>
              <a:t>I Corinthians 10:12</a:t>
            </a:r>
          </a:p>
        </p:txBody>
      </p:sp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228600" y="1812925"/>
            <a:ext cx="9677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92188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Wherefore let him that thinketh he standeth take heed lest he fall.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Sally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Greatly encouraged and emboldened by their recent victories, the men of war decide to “sally out” upon the camp of </a:t>
            </a:r>
            <a:r>
              <a:rPr lang="en-US" dirty="0" err="1" smtClean="0"/>
              <a:t>Diabolus</a:t>
            </a:r>
            <a:r>
              <a:rPr lang="en-US" dirty="0" smtClean="0"/>
              <a:t>. Who led the raid?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Captains Credence, Experience, and Good-Hope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was the folly that Bunyan notes about their plan?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chose to do it at night which was best for the enemy and worst for them.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/>
              <a:t>Diabolus</a:t>
            </a:r>
            <a:r>
              <a:rPr lang="en-US" dirty="0" smtClean="0"/>
              <a:t> and his men were “expertly accustomed to night-work.”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Thus they “were as ready to give them battle . . . as if they had sent them word of their coming.”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143000"/>
            <a:ext cx="9051925" cy="5207000"/>
          </a:xfrm>
        </p:spPr>
        <p:txBody>
          <a:bodyPr/>
          <a:lstStyle/>
          <a:p>
            <a:r>
              <a:rPr lang="en-US" dirty="0" smtClean="0"/>
              <a:t>What was the initial result of their attack upon the camp?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captains fought “stoutly,” “wounded many,” and “made the whole army of </a:t>
            </a:r>
            <a:r>
              <a:rPr lang="en-US" dirty="0" err="1" smtClean="0"/>
              <a:t>Diabolus</a:t>
            </a:r>
            <a:r>
              <a:rPr lang="en-US" dirty="0" smtClean="0"/>
              <a:t> to . . . retreat”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happened that turned the tide of the battle?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Captain Credence stumbled and fell.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was hurt so badly that he could not rise until Captain Experience helped him up.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cried out in pain and Experience and Good-Hope fainted supposing that he had been killed.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put all of the </a:t>
            </a:r>
            <a:r>
              <a:rPr lang="en-US" dirty="0" err="1" smtClean="0"/>
              <a:t>Mansoulian</a:t>
            </a:r>
            <a:r>
              <a:rPr lang="en-US" dirty="0" smtClean="0"/>
              <a:t> armies into disarray.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/>
              <a:t>Diabolus</a:t>
            </a:r>
            <a:r>
              <a:rPr lang="en-US" dirty="0" smtClean="0"/>
              <a:t> stopped retreating and began to advance.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cut and pierced the captains so badly that the entire army scarcely made it safely back into the hold.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effect did this turn of events have on </a:t>
            </a:r>
            <a:r>
              <a:rPr lang="en-US" dirty="0" err="1" smtClean="0"/>
              <a:t>Diabolus</a:t>
            </a:r>
            <a:r>
              <a:rPr lang="en-US" dirty="0" smtClean="0"/>
              <a:t>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was greatly encouraged that he would have “in few days, an easy and complete conquest over the town.”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 was greatly emboldened to come up to the wall and demand that they surrender.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effect did it have on the </a:t>
            </a:r>
            <a:r>
              <a:rPr lang="en-US" dirty="0" err="1" smtClean="0"/>
              <a:t>Diabolonians</a:t>
            </a:r>
            <a:r>
              <a:rPr lang="en-US" dirty="0" smtClean="0"/>
              <a:t>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were emboldened to gather themselves together and “hurricane” through the town.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town answer </a:t>
            </a:r>
            <a:r>
              <a:rPr lang="en-US" dirty="0" err="1" smtClean="0"/>
              <a:t>Diabolus</a:t>
            </a:r>
            <a:r>
              <a:rPr lang="en-US" dirty="0" smtClean="0"/>
              <a:t> when he demanded surrender?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Understanding: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You must take us by force.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We will not yield to another as long as Emmanuel is alive.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/>
              <a:t>WillBeWill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 smtClean="0"/>
              <a:t>We fell for that once, but are too well acquainted with your ways now to submit to you again.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We have hope that deliverance will come.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44374</TotalTime>
  <Words>1964</Words>
  <Application>Microsoft Office PowerPoint</Application>
  <PresentationFormat>Custom</PresentationFormat>
  <Paragraphs>243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Textured</vt:lpstr>
      <vt:lpstr>The Holy War</vt:lpstr>
      <vt:lpstr>Week 15</vt:lpstr>
      <vt:lpstr>Goals</vt:lpstr>
      <vt:lpstr>Synopsis</vt:lpstr>
      <vt:lpstr>I Corinthians 10:12</vt:lpstr>
      <vt:lpstr>Night Sally</vt:lpstr>
      <vt:lpstr>Initial Success</vt:lpstr>
      <vt:lpstr>Reversal</vt:lpstr>
      <vt:lpstr>Responses</vt:lpstr>
      <vt:lpstr>Responses</vt:lpstr>
      <vt:lpstr>Persistence</vt:lpstr>
      <vt:lpstr>Breach</vt:lpstr>
      <vt:lpstr>Consequences</vt:lpstr>
      <vt:lpstr>Occupation</vt:lpstr>
      <vt:lpstr>Petition</vt:lpstr>
      <vt:lpstr>Petition</vt:lpstr>
      <vt:lpstr>Scriptural Responses</vt:lpstr>
      <vt:lpstr>Return of the Messenger</vt:lpstr>
      <vt:lpstr>Letters of Commendation</vt:lpstr>
      <vt:lpstr>Promise of Reward</vt:lpstr>
      <vt:lpstr>A New Leader</vt:lpstr>
      <vt:lpstr>Parallels</vt:lpstr>
      <vt:lpstr>Parallels</vt:lpstr>
      <vt:lpstr>The Holy War</vt:lpstr>
    </vt:vector>
  </TitlesOfParts>
  <Company>TetraData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Peter</dc:title>
  <dc:creator>dhowell</dc:creator>
  <cp:lastModifiedBy>dhowell</cp:lastModifiedBy>
  <cp:revision>2747</cp:revision>
  <dcterms:created xsi:type="dcterms:W3CDTF">2006-10-08T05:19:31Z</dcterms:created>
  <dcterms:modified xsi:type="dcterms:W3CDTF">2017-12-11T03:36:23Z</dcterms:modified>
</cp:coreProperties>
</file>